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200900" cy="5403850"/>
  <p:notesSz cx="7200900" cy="540385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1502" y="7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40067" y="1675193"/>
            <a:ext cx="6120765" cy="11348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080135" y="3026156"/>
            <a:ext cx="5040630" cy="13509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60045" y="1242885"/>
            <a:ext cx="3132391" cy="35665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708463" y="1242885"/>
            <a:ext cx="3132391" cy="35665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761947"/>
            <a:ext cx="3657600" cy="36380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84975" y="393776"/>
            <a:ext cx="1885950" cy="1885950"/>
          </a:xfrm>
          <a:custGeom>
            <a:avLst/>
            <a:gdLst/>
            <a:ahLst/>
            <a:cxnLst/>
            <a:rect l="l" t="t" r="r" b="b"/>
            <a:pathLst>
              <a:path w="1885950" h="1885950">
                <a:moveTo>
                  <a:pt x="1732533" y="0"/>
                </a:moveTo>
                <a:lnTo>
                  <a:pt x="153238" y="0"/>
                </a:lnTo>
                <a:lnTo>
                  <a:pt x="104802" y="7811"/>
                </a:lnTo>
                <a:lnTo>
                  <a:pt x="62736" y="29564"/>
                </a:lnTo>
                <a:lnTo>
                  <a:pt x="29565" y="62734"/>
                </a:lnTo>
                <a:lnTo>
                  <a:pt x="7812" y="104795"/>
                </a:lnTo>
                <a:lnTo>
                  <a:pt x="0" y="153225"/>
                </a:lnTo>
                <a:lnTo>
                  <a:pt x="0" y="1732533"/>
                </a:lnTo>
                <a:lnTo>
                  <a:pt x="7812" y="1780969"/>
                </a:lnTo>
                <a:lnTo>
                  <a:pt x="29565" y="1823035"/>
                </a:lnTo>
                <a:lnTo>
                  <a:pt x="62736" y="1856206"/>
                </a:lnTo>
                <a:lnTo>
                  <a:pt x="104802" y="1877960"/>
                </a:lnTo>
                <a:lnTo>
                  <a:pt x="153238" y="1885772"/>
                </a:lnTo>
                <a:lnTo>
                  <a:pt x="1732533" y="1885772"/>
                </a:lnTo>
                <a:lnTo>
                  <a:pt x="1780969" y="1877960"/>
                </a:lnTo>
                <a:lnTo>
                  <a:pt x="1823035" y="1856206"/>
                </a:lnTo>
                <a:lnTo>
                  <a:pt x="1856206" y="1823035"/>
                </a:lnTo>
                <a:lnTo>
                  <a:pt x="1877960" y="1780969"/>
                </a:lnTo>
                <a:lnTo>
                  <a:pt x="1885772" y="1732533"/>
                </a:lnTo>
                <a:lnTo>
                  <a:pt x="1885772" y="153225"/>
                </a:lnTo>
                <a:lnTo>
                  <a:pt x="1877960" y="104795"/>
                </a:lnTo>
                <a:lnTo>
                  <a:pt x="1856206" y="62734"/>
                </a:lnTo>
                <a:lnTo>
                  <a:pt x="1823035" y="29564"/>
                </a:lnTo>
                <a:lnTo>
                  <a:pt x="1780969" y="7811"/>
                </a:lnTo>
                <a:lnTo>
                  <a:pt x="1732533" y="0"/>
                </a:lnTo>
                <a:close/>
              </a:path>
            </a:pathLst>
          </a:custGeom>
          <a:solidFill>
            <a:srgbClr val="00A7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266522" y="475310"/>
            <a:ext cx="1484401" cy="172269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498544" y="475310"/>
            <a:ext cx="1490668" cy="172269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360629" y="475310"/>
            <a:ext cx="1528215" cy="172269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2247912" y="393772"/>
            <a:ext cx="4775200" cy="4114800"/>
          </a:xfrm>
          <a:custGeom>
            <a:avLst/>
            <a:gdLst/>
            <a:ahLst/>
            <a:cxnLst/>
            <a:rect l="l" t="t" r="r" b="b"/>
            <a:pathLst>
              <a:path w="4775200" h="4114800">
                <a:moveTo>
                  <a:pt x="4626749" y="0"/>
                </a:moveTo>
                <a:lnTo>
                  <a:pt x="148450" y="0"/>
                </a:lnTo>
                <a:lnTo>
                  <a:pt x="101526" y="7769"/>
                </a:lnTo>
                <a:lnTo>
                  <a:pt x="60775" y="29405"/>
                </a:lnTo>
                <a:lnTo>
                  <a:pt x="28641" y="62396"/>
                </a:lnTo>
                <a:lnTo>
                  <a:pt x="7567" y="104231"/>
                </a:lnTo>
                <a:lnTo>
                  <a:pt x="0" y="152400"/>
                </a:lnTo>
                <a:lnTo>
                  <a:pt x="0" y="3962400"/>
                </a:lnTo>
                <a:lnTo>
                  <a:pt x="7567" y="4010568"/>
                </a:lnTo>
                <a:lnTo>
                  <a:pt x="28641" y="4052403"/>
                </a:lnTo>
                <a:lnTo>
                  <a:pt x="60775" y="4085394"/>
                </a:lnTo>
                <a:lnTo>
                  <a:pt x="101526" y="4107030"/>
                </a:lnTo>
                <a:lnTo>
                  <a:pt x="148450" y="4114800"/>
                </a:lnTo>
                <a:lnTo>
                  <a:pt x="4626749" y="4114800"/>
                </a:lnTo>
                <a:lnTo>
                  <a:pt x="4673673" y="4107030"/>
                </a:lnTo>
                <a:lnTo>
                  <a:pt x="4714424" y="4085394"/>
                </a:lnTo>
                <a:lnTo>
                  <a:pt x="4746558" y="4052403"/>
                </a:lnTo>
                <a:lnTo>
                  <a:pt x="4767632" y="4010568"/>
                </a:lnTo>
                <a:lnTo>
                  <a:pt x="4775200" y="3962400"/>
                </a:lnTo>
                <a:lnTo>
                  <a:pt x="4775200" y="152400"/>
                </a:lnTo>
                <a:lnTo>
                  <a:pt x="4767632" y="104231"/>
                </a:lnTo>
                <a:lnTo>
                  <a:pt x="4746558" y="62396"/>
                </a:lnTo>
                <a:lnTo>
                  <a:pt x="4714424" y="29405"/>
                </a:lnTo>
                <a:lnTo>
                  <a:pt x="4673673" y="7769"/>
                </a:lnTo>
                <a:lnTo>
                  <a:pt x="4626749" y="0"/>
                </a:lnTo>
                <a:close/>
              </a:path>
            </a:pathLst>
          </a:custGeom>
          <a:solidFill>
            <a:srgbClr val="00A7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46302" y="603174"/>
            <a:ext cx="5108295" cy="3149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28638" y="1106081"/>
            <a:ext cx="6743623" cy="27990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448306" y="5025580"/>
            <a:ext cx="2304288" cy="270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60045" y="5025580"/>
            <a:ext cx="1656207" cy="270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184648" y="5025580"/>
            <a:ext cx="1656207" cy="270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hyperlink" Target="http://lattes.cnpq.br/2861973823910252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46302" y="492125"/>
            <a:ext cx="5108295" cy="3149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82800">
              <a:lnSpc>
                <a:spcPct val="100000"/>
              </a:lnSpc>
              <a:spcBef>
                <a:spcPts val="100"/>
              </a:spcBef>
            </a:pPr>
            <a:r>
              <a:rPr lang="pt-BR" spc="10" dirty="0"/>
              <a:t>Bahiyyeh Ahmadpour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09101" y="969795"/>
            <a:ext cx="4673600" cy="338041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57200" algn="just">
              <a:lnSpc>
                <a:spcPct val="100000"/>
              </a:lnSpc>
              <a:spcBef>
                <a:spcPts val="100"/>
              </a:spcBef>
            </a:pPr>
            <a:r>
              <a:rPr lang="pt-BR" sz="1200" b="1" dirty="0">
                <a:solidFill>
                  <a:srgbClr val="FFFFFF"/>
                </a:solidFill>
                <a:latin typeface="Arial"/>
                <a:cs typeface="Arial"/>
              </a:rPr>
              <a:t>Doutoranda em Ciências pelo Programa de Pós-graduação em Enfermagem na Saúde do Adulto (USP). Mestre em Enfermagem pela Escola de Enfermagem de Manaus da Universidade Federal do Amazonas (EEM/UFAM), na linha de pesquisa: Saúde Pública e Epidemiologia de Doenças na Amazônia. Especialista em Enfermagem em Urgência e Emergência (2013). Possui graduação em Enfermagem (2012). Tem experiência na área de Saúde Coletiva, com ênfase na saúde indígena pelo Instituto Leônidas e Maria </a:t>
            </a:r>
            <a:r>
              <a:rPr lang="pt-BR" sz="1200" b="1" dirty="0" err="1">
                <a:solidFill>
                  <a:srgbClr val="FFFFFF"/>
                </a:solidFill>
                <a:latin typeface="Arial"/>
                <a:cs typeface="Arial"/>
              </a:rPr>
              <a:t>Deane</a:t>
            </a:r>
            <a:r>
              <a:rPr lang="pt-BR" sz="1200" b="1" dirty="0">
                <a:solidFill>
                  <a:srgbClr val="FFFFFF"/>
                </a:solidFill>
                <a:latin typeface="Arial"/>
                <a:cs typeface="Arial"/>
              </a:rPr>
              <a:t> ILMD/FIOCRUZ e pela Universidade Federal do Amazonas (UFAM). Docente na Faculdade de Medicina da Universidade Federal do Amazonas (FM/UFAM) no departamento de Saúde Coletiva. Coordenadora de grupo do PET - Saúde/</a:t>
            </a:r>
            <a:r>
              <a:rPr lang="pt-BR" sz="1200" b="1" dirty="0" err="1">
                <a:solidFill>
                  <a:srgbClr val="FFFFFF"/>
                </a:solidFill>
                <a:latin typeface="Arial"/>
                <a:cs typeface="Arial"/>
              </a:rPr>
              <a:t>Interprofissionalidade</a:t>
            </a:r>
            <a:r>
              <a:rPr lang="pt-BR" sz="1200" b="1" dirty="0">
                <a:solidFill>
                  <a:srgbClr val="FFFFFF"/>
                </a:solidFill>
                <a:latin typeface="Arial"/>
                <a:cs typeface="Arial"/>
              </a:rPr>
              <a:t> do Ministério da Saúde. Apoiadora Institucional do Ministério da Educação no Projeto Mais Médicos para o Brasil. </a:t>
            </a:r>
          </a:p>
          <a:p>
            <a:pPr marL="12700" marR="5080" indent="457200" algn="just">
              <a:lnSpc>
                <a:spcPct val="100000"/>
              </a:lnSpc>
              <a:spcBef>
                <a:spcPts val="100"/>
              </a:spcBef>
            </a:pPr>
            <a:r>
              <a:rPr lang="pt-BR" sz="13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</a:p>
          <a:p>
            <a:pPr marL="12700">
              <a:lnSpc>
                <a:spcPct val="100000"/>
              </a:lnSpc>
            </a:pPr>
            <a:r>
              <a:rPr sz="1300" b="1" spc="-30" dirty="0">
                <a:solidFill>
                  <a:srgbClr val="FFFFFF"/>
                </a:solidFill>
                <a:latin typeface="Arial"/>
                <a:cs typeface="Arial"/>
              </a:rPr>
              <a:t>CV</a:t>
            </a:r>
            <a:r>
              <a:rPr sz="1300" b="1" spc="-30" dirty="0">
                <a:solidFill>
                  <a:srgbClr val="FFFFFF"/>
                </a:solidFill>
                <a:latin typeface="Arial"/>
                <a:cs typeface="Arial"/>
                <a:hlinkClick r:id="rId2"/>
              </a:rPr>
              <a:t>:</a:t>
            </a:r>
            <a:r>
              <a:rPr lang="pt-BR" sz="1300" b="1" spc="-30">
                <a:solidFill>
                  <a:srgbClr val="FFFFFF"/>
                </a:solidFill>
                <a:latin typeface="Arial"/>
                <a:cs typeface="Arial"/>
              </a:rPr>
              <a:t> http://lattes.cnpq.br/1792724009661703</a:t>
            </a:r>
            <a:endParaRPr sz="1300" dirty="0">
              <a:latin typeface="Arial"/>
              <a:cs typeface="Arial"/>
            </a:endParaRPr>
          </a:p>
        </p:txBody>
      </p: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549F856D-D9F2-40D1-88DD-1033D345AD73}"/>
              </a:ext>
            </a:extLst>
          </p:cNvPr>
          <p:cNvGrpSpPr/>
          <p:nvPr/>
        </p:nvGrpSpPr>
        <p:grpSpPr>
          <a:xfrm>
            <a:off x="4090993" y="4773906"/>
            <a:ext cx="2849245" cy="458257"/>
            <a:chOff x="4090993" y="4773906"/>
            <a:chExt cx="2849245" cy="458257"/>
          </a:xfrm>
        </p:grpSpPr>
        <p:grpSp>
          <p:nvGrpSpPr>
            <p:cNvPr id="4" name="object 4"/>
            <p:cNvGrpSpPr/>
            <p:nvPr/>
          </p:nvGrpSpPr>
          <p:grpSpPr>
            <a:xfrm>
              <a:off x="4090993" y="4786433"/>
              <a:ext cx="2849245" cy="385445"/>
              <a:chOff x="4090993" y="4786433"/>
              <a:chExt cx="2849245" cy="385445"/>
            </a:xfrm>
          </p:grpSpPr>
          <p:sp>
            <p:nvSpPr>
              <p:cNvPr id="5" name="object 5"/>
              <p:cNvSpPr/>
              <p:nvPr/>
            </p:nvSpPr>
            <p:spPr>
              <a:xfrm>
                <a:off x="6526453" y="4786433"/>
                <a:ext cx="413442" cy="385207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" name="object 6"/>
              <p:cNvSpPr/>
              <p:nvPr/>
            </p:nvSpPr>
            <p:spPr>
              <a:xfrm>
                <a:off x="6135497" y="4786433"/>
                <a:ext cx="285054" cy="385207"/>
              </a:xfrm>
              <a:prstGeom prst="rect">
                <a:avLst/>
              </a:prstGeom>
              <a:blipFill>
                <a:blip r:embed="rId4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" name="object 7"/>
              <p:cNvSpPr/>
              <p:nvPr/>
            </p:nvSpPr>
            <p:spPr>
              <a:xfrm>
                <a:off x="5145273" y="4827145"/>
                <a:ext cx="865382" cy="316748"/>
              </a:xfrm>
              <a:prstGeom prst="rect">
                <a:avLst/>
              </a:prstGeom>
              <a:blipFill>
                <a:blip r:embed="rId5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" name="object 8"/>
              <p:cNvSpPr/>
              <p:nvPr/>
            </p:nvSpPr>
            <p:spPr>
              <a:xfrm>
                <a:off x="4645901" y="4787219"/>
                <a:ext cx="399329" cy="383635"/>
              </a:xfrm>
              <a:prstGeom prst="rect">
                <a:avLst/>
              </a:prstGeom>
              <a:blipFill>
                <a:blip r:embed="rId6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" name="object 9"/>
              <p:cNvSpPr/>
              <p:nvPr/>
            </p:nvSpPr>
            <p:spPr>
              <a:xfrm>
                <a:off x="4090993" y="4794247"/>
                <a:ext cx="436341" cy="369578"/>
              </a:xfrm>
              <a:prstGeom prst="rect">
                <a:avLst/>
              </a:prstGeom>
              <a:blipFill>
                <a:blip r:embed="rId7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3457F62E-9A2A-4B3C-B054-C37625D7CDA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616629" y="4773906"/>
              <a:ext cx="436340" cy="458257"/>
            </a:xfrm>
            <a:prstGeom prst="rect">
              <a:avLst/>
            </a:prstGeom>
          </p:spPr>
        </p:pic>
      </p:grpSp>
      <p:pic>
        <p:nvPicPr>
          <p:cNvPr id="13" name="Imagem 12">
            <a:extLst>
              <a:ext uri="{FF2B5EF4-FFF2-40B4-BE49-F238E27FC236}">
                <a16:creationId xmlns:a16="http://schemas.microsoft.com/office/drawing/2014/main" id="{3802CC6A-1035-4323-8F88-1E552B334CC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7650" y="492125"/>
            <a:ext cx="1752600" cy="17526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Words>160</Words>
  <Application>Microsoft Office PowerPoint</Application>
  <PresentationFormat>Personalizar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Arial Black</vt:lpstr>
      <vt:lpstr>Calibri</vt:lpstr>
      <vt:lpstr>Office Theme</vt:lpstr>
      <vt:lpstr>Bahiyyeh Ahmadpour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Apresentação_Professor Bruno</dc:title>
  <dc:creator>Rosana</dc:creator>
  <cp:lastModifiedBy>Rosana</cp:lastModifiedBy>
  <cp:revision>11</cp:revision>
  <dcterms:created xsi:type="dcterms:W3CDTF">2021-02-12T19:56:58Z</dcterms:created>
  <dcterms:modified xsi:type="dcterms:W3CDTF">2021-02-12T23:55:21Z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2019-09-26T00:00:00Z</vt:filetime>
  </property>
  <property fmtid="{D5CDD505-2E9C-101B-9397-08002B2CF9AE}" pid="3" name="Creator">
    <vt:lpwstr>Adobe Illustrator CC (Windows)</vt:lpwstr>
  </property>
  <property fmtid="{D5CDD505-2E9C-101B-9397-08002B2CF9AE}" pid="4" name="LastSaved">
    <vt:filetime>2021-02-12T00:00:00Z</vt:filetime>
  </property>
</Properties>
</file>