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72269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247912" y="393772"/>
            <a:ext cx="4775200" cy="4271645"/>
          </a:xfrm>
          <a:custGeom>
            <a:avLst/>
            <a:gdLst/>
            <a:ahLst/>
            <a:cxnLst/>
            <a:rect l="l" t="t" r="r" b="b"/>
            <a:pathLst>
              <a:path w="4775200" h="4271645">
                <a:moveTo>
                  <a:pt x="4626749" y="0"/>
                </a:moveTo>
                <a:lnTo>
                  <a:pt x="148450" y="0"/>
                </a:lnTo>
                <a:lnTo>
                  <a:pt x="101526" y="8065"/>
                </a:lnTo>
                <a:lnTo>
                  <a:pt x="60775" y="30523"/>
                </a:lnTo>
                <a:lnTo>
                  <a:pt x="28641" y="64769"/>
                </a:lnTo>
                <a:lnTo>
                  <a:pt x="7567" y="108198"/>
                </a:lnTo>
                <a:lnTo>
                  <a:pt x="0" y="158203"/>
                </a:lnTo>
                <a:lnTo>
                  <a:pt x="0" y="4113161"/>
                </a:lnTo>
                <a:lnTo>
                  <a:pt x="7567" y="4163167"/>
                </a:lnTo>
                <a:lnTo>
                  <a:pt x="28641" y="4206595"/>
                </a:lnTo>
                <a:lnTo>
                  <a:pt x="60775" y="4240842"/>
                </a:lnTo>
                <a:lnTo>
                  <a:pt x="101526" y="4263300"/>
                </a:lnTo>
                <a:lnTo>
                  <a:pt x="148450" y="4271365"/>
                </a:lnTo>
                <a:lnTo>
                  <a:pt x="4626749" y="4271365"/>
                </a:lnTo>
                <a:lnTo>
                  <a:pt x="4673673" y="4263300"/>
                </a:lnTo>
                <a:lnTo>
                  <a:pt x="4714424" y="4240842"/>
                </a:lnTo>
                <a:lnTo>
                  <a:pt x="4746558" y="4206595"/>
                </a:lnTo>
                <a:lnTo>
                  <a:pt x="4767632" y="4163167"/>
                </a:lnTo>
                <a:lnTo>
                  <a:pt x="4775200" y="4113161"/>
                </a:lnTo>
                <a:lnTo>
                  <a:pt x="4775200" y="158203"/>
                </a:lnTo>
                <a:lnTo>
                  <a:pt x="4767632" y="108198"/>
                </a:lnTo>
                <a:lnTo>
                  <a:pt x="4746558" y="64769"/>
                </a:lnTo>
                <a:lnTo>
                  <a:pt x="4714424" y="30523"/>
                </a:lnTo>
                <a:lnTo>
                  <a:pt x="4673673" y="8065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4225" y="463384"/>
            <a:ext cx="5732449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7329" y="1042492"/>
            <a:ext cx="6746240" cy="3393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hyperlink" Target="http://lattes.cnpq.br/605781633380061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164">
              <a:lnSpc>
                <a:spcPct val="100000"/>
              </a:lnSpc>
              <a:spcBef>
                <a:spcPts val="100"/>
              </a:spcBef>
            </a:pPr>
            <a:r>
              <a:rPr dirty="0"/>
              <a:t>Celsa da </a:t>
            </a:r>
            <a:r>
              <a:rPr spc="-5" dirty="0"/>
              <a:t>Silva </a:t>
            </a:r>
            <a:r>
              <a:rPr spc="5" dirty="0"/>
              <a:t>Moura</a:t>
            </a:r>
            <a:r>
              <a:rPr spc="-100" dirty="0"/>
              <a:t> </a:t>
            </a:r>
            <a:r>
              <a:rPr spc="-5" dirty="0"/>
              <a:t>Souza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8700" y="1042492"/>
            <a:ext cx="4674870" cy="3393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 algn="just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Graduação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em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nutrição,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especialista em Nutrição 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humana</a:t>
            </a:r>
            <a:r>
              <a:rPr sz="1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em</a:t>
            </a:r>
            <a:r>
              <a:rPr sz="1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saúde,</a:t>
            </a:r>
            <a:r>
              <a:rPr sz="1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especialista</a:t>
            </a:r>
            <a:r>
              <a:rPr sz="1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em</a:t>
            </a:r>
            <a:r>
              <a:rPr sz="1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nutrição</a:t>
            </a:r>
            <a:r>
              <a:rPr sz="13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clínica,</a:t>
            </a:r>
            <a:r>
              <a:rPr sz="1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mestra- 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em ensino em ciências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da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saúde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(UNIFESP/CEDESS), 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Doutorado em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Saúde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Baseada em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Evidências (Medicina  Interna e </a:t>
            </a: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Terapêutica)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/UNIFESP/Escola de Medicina. Pro-  fessora</a:t>
            </a:r>
            <a:r>
              <a:rPr sz="13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Adjunto</a:t>
            </a:r>
            <a:r>
              <a:rPr sz="13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II,</a:t>
            </a:r>
            <a:r>
              <a:rPr sz="13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Dep.</a:t>
            </a:r>
            <a:r>
              <a:rPr sz="13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Saúde</a:t>
            </a:r>
            <a:r>
              <a:rPr sz="13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Coletiva,</a:t>
            </a:r>
            <a:r>
              <a:rPr sz="13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Faculdade</a:t>
            </a:r>
            <a:r>
              <a:rPr sz="13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Medi- 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cina, Universidade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Federal do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Amazonas(UFAM). 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Tutora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da 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Residência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Multiprofissional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em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Saúde/UFAM.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Atua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r>
              <a:rPr sz="13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área 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saúde</a:t>
            </a:r>
            <a:r>
              <a:rPr sz="13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coletiva</a:t>
            </a:r>
            <a:r>
              <a:rPr sz="13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3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educação</a:t>
            </a:r>
            <a:r>
              <a:rPr sz="13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em</a:t>
            </a:r>
            <a:r>
              <a:rPr sz="13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saúde</a:t>
            </a:r>
            <a:r>
              <a:rPr sz="13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voltado</a:t>
            </a:r>
            <a:r>
              <a:rPr sz="13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sz="13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saúde 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da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mulher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e o Programa Saúde na Escola.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As ações</a:t>
            </a:r>
            <a:r>
              <a:rPr sz="1300" b="1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docen-  tes-pedagógicas de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ensino,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pesquisa 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extensão</a:t>
            </a:r>
            <a:r>
              <a:rPr sz="1300" b="1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tecnológi- 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ca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prioriza o uso 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analise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da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efetividade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das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metodologias  ativas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para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realizar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promoção 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acompanhamento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doen- 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ças crônicas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não transmissíveis no período gestacional  dentro das propostas da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Rede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Atenção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13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Saúde.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</a:rPr>
              <a:t>CV</a:t>
            </a: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: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http://lattes.cnpq.br/6057816333800619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C236F656-7CF7-4F07-9D0B-C339205CD211}"/>
              </a:ext>
            </a:extLst>
          </p:cNvPr>
          <p:cNvGrpSpPr/>
          <p:nvPr/>
        </p:nvGrpSpPr>
        <p:grpSpPr>
          <a:xfrm>
            <a:off x="4090993" y="4756899"/>
            <a:ext cx="2849245" cy="457240"/>
            <a:chOff x="4090993" y="4756899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FDA984AA-FF59-4BD1-B113-CAB8F83AA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25047" y="4756899"/>
              <a:ext cx="438950" cy="4572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163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Celsa da Silva Moura Souza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Apresentação_Professora Celsa da Silva Moura Souza</dc:title>
  <dc:creator>Rosana</dc:creator>
  <cp:lastModifiedBy>Rosana</cp:lastModifiedBy>
  <cp:revision>3</cp:revision>
  <dcterms:created xsi:type="dcterms:W3CDTF">2021-02-12T19:54:19Z</dcterms:created>
  <dcterms:modified xsi:type="dcterms:W3CDTF">2021-02-13T00:02:28Z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2019-10-09T00:00:00Z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