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5403850"/>
  <p:notesSz cx="7200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502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1675193"/>
            <a:ext cx="6120765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3026156"/>
            <a:ext cx="5040630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761947"/>
            <a:ext cx="3657600" cy="363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4975" y="393776"/>
            <a:ext cx="1885950" cy="1885950"/>
          </a:xfrm>
          <a:custGeom>
            <a:avLst/>
            <a:gdLst/>
            <a:ahLst/>
            <a:cxnLst/>
            <a:rect l="l" t="t" r="r" b="b"/>
            <a:pathLst>
              <a:path w="1885950" h="1885950">
                <a:moveTo>
                  <a:pt x="1732533" y="0"/>
                </a:moveTo>
                <a:lnTo>
                  <a:pt x="153238" y="0"/>
                </a:lnTo>
                <a:lnTo>
                  <a:pt x="104802" y="7811"/>
                </a:lnTo>
                <a:lnTo>
                  <a:pt x="62736" y="29564"/>
                </a:lnTo>
                <a:lnTo>
                  <a:pt x="29565" y="62734"/>
                </a:lnTo>
                <a:lnTo>
                  <a:pt x="7812" y="104795"/>
                </a:lnTo>
                <a:lnTo>
                  <a:pt x="0" y="153225"/>
                </a:lnTo>
                <a:lnTo>
                  <a:pt x="0" y="1732533"/>
                </a:lnTo>
                <a:lnTo>
                  <a:pt x="7812" y="1780969"/>
                </a:lnTo>
                <a:lnTo>
                  <a:pt x="29565" y="1823035"/>
                </a:lnTo>
                <a:lnTo>
                  <a:pt x="62736" y="1856206"/>
                </a:lnTo>
                <a:lnTo>
                  <a:pt x="104802" y="1877960"/>
                </a:lnTo>
                <a:lnTo>
                  <a:pt x="153238" y="1885772"/>
                </a:lnTo>
                <a:lnTo>
                  <a:pt x="1732533" y="1885772"/>
                </a:lnTo>
                <a:lnTo>
                  <a:pt x="1780969" y="1877960"/>
                </a:lnTo>
                <a:lnTo>
                  <a:pt x="1823035" y="1856206"/>
                </a:lnTo>
                <a:lnTo>
                  <a:pt x="1856206" y="1823035"/>
                </a:lnTo>
                <a:lnTo>
                  <a:pt x="1877960" y="1780969"/>
                </a:lnTo>
                <a:lnTo>
                  <a:pt x="1885772" y="1732533"/>
                </a:lnTo>
                <a:lnTo>
                  <a:pt x="1885772" y="153225"/>
                </a:lnTo>
                <a:lnTo>
                  <a:pt x="1877960" y="104795"/>
                </a:lnTo>
                <a:lnTo>
                  <a:pt x="1856206" y="62734"/>
                </a:lnTo>
                <a:lnTo>
                  <a:pt x="1823035" y="29564"/>
                </a:lnTo>
                <a:lnTo>
                  <a:pt x="1780969" y="7811"/>
                </a:lnTo>
                <a:lnTo>
                  <a:pt x="1732533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6522" y="475310"/>
            <a:ext cx="1484401" cy="1722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98544" y="475310"/>
            <a:ext cx="1490668" cy="17226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60629" y="475310"/>
            <a:ext cx="1528215" cy="17226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247912" y="393772"/>
            <a:ext cx="4775200" cy="4114800"/>
          </a:xfrm>
          <a:custGeom>
            <a:avLst/>
            <a:gdLst/>
            <a:ahLst/>
            <a:cxnLst/>
            <a:rect l="l" t="t" r="r" b="b"/>
            <a:pathLst>
              <a:path w="4775200" h="4114800">
                <a:moveTo>
                  <a:pt x="4626749" y="0"/>
                </a:moveTo>
                <a:lnTo>
                  <a:pt x="148450" y="0"/>
                </a:lnTo>
                <a:lnTo>
                  <a:pt x="101526" y="7769"/>
                </a:lnTo>
                <a:lnTo>
                  <a:pt x="60775" y="29405"/>
                </a:lnTo>
                <a:lnTo>
                  <a:pt x="28641" y="62396"/>
                </a:lnTo>
                <a:lnTo>
                  <a:pt x="7567" y="104231"/>
                </a:lnTo>
                <a:lnTo>
                  <a:pt x="0" y="152400"/>
                </a:lnTo>
                <a:lnTo>
                  <a:pt x="0" y="3962400"/>
                </a:lnTo>
                <a:lnTo>
                  <a:pt x="7567" y="4010568"/>
                </a:lnTo>
                <a:lnTo>
                  <a:pt x="28641" y="4052403"/>
                </a:lnTo>
                <a:lnTo>
                  <a:pt x="60775" y="4085394"/>
                </a:lnTo>
                <a:lnTo>
                  <a:pt x="101526" y="4107030"/>
                </a:lnTo>
                <a:lnTo>
                  <a:pt x="148450" y="4114800"/>
                </a:lnTo>
                <a:lnTo>
                  <a:pt x="4626749" y="4114800"/>
                </a:lnTo>
                <a:lnTo>
                  <a:pt x="4673673" y="4107030"/>
                </a:lnTo>
                <a:lnTo>
                  <a:pt x="4714424" y="4085394"/>
                </a:lnTo>
                <a:lnTo>
                  <a:pt x="4746558" y="4052403"/>
                </a:lnTo>
                <a:lnTo>
                  <a:pt x="4767632" y="4010568"/>
                </a:lnTo>
                <a:lnTo>
                  <a:pt x="4775200" y="3962400"/>
                </a:lnTo>
                <a:lnTo>
                  <a:pt x="4775200" y="152400"/>
                </a:lnTo>
                <a:lnTo>
                  <a:pt x="4767632" y="104231"/>
                </a:lnTo>
                <a:lnTo>
                  <a:pt x="4746558" y="62396"/>
                </a:lnTo>
                <a:lnTo>
                  <a:pt x="4714424" y="29405"/>
                </a:lnTo>
                <a:lnTo>
                  <a:pt x="4673673" y="7769"/>
                </a:lnTo>
                <a:lnTo>
                  <a:pt x="4626749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6302" y="603174"/>
            <a:ext cx="5108295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8638" y="1106081"/>
            <a:ext cx="6743623" cy="279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5025580"/>
            <a:ext cx="2304288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2250" y="434376"/>
            <a:ext cx="3924299" cy="8899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 fontAlgn="base"/>
            <a:r>
              <a:rPr lang="pt-BR" b="1" i="0" dirty="0">
                <a:effectLst/>
                <a:latin typeface="Tahoma" panose="020B0604030504040204" pitchFamily="34" charset="0"/>
              </a:rPr>
              <a:t>Katia Fernanda Alves Moreira</a:t>
            </a:r>
            <a:br>
              <a:rPr lang="pt-BR" b="1" i="0" dirty="0">
                <a:effectLst/>
                <a:latin typeface="Tahoma" panose="020B0604030504040204" pitchFamily="34" charset="0"/>
              </a:rPr>
            </a:br>
            <a:br>
              <a:rPr lang="pt-BR" dirty="0"/>
            </a:br>
            <a:endParaRPr lang="pt-BR" spc="10" dirty="0"/>
          </a:p>
        </p:txBody>
      </p:sp>
      <p:sp>
        <p:nvSpPr>
          <p:cNvPr id="3" name="object 3"/>
          <p:cNvSpPr txBox="1"/>
          <p:nvPr/>
        </p:nvSpPr>
        <p:spPr>
          <a:xfrm>
            <a:off x="2381250" y="1025525"/>
            <a:ext cx="4558645" cy="31367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 fontAlgn="base"/>
            <a:r>
              <a:rPr lang="pt-BR" sz="1050" spc="-30" dirty="0">
                <a:solidFill>
                  <a:schemeClr val="bg1"/>
                </a:solidFill>
                <a:latin typeface="Tahoma" panose="020B0604030504040204" pitchFamily="34" charset="0"/>
                <a:cs typeface="Arial"/>
              </a:rPr>
              <a:t>Doutorado em Enfermagem em Saúde Pública pela Escola de Enfermagem de Ribeirão Preto/Universidade de São Paulo (2003). Mestrado em Enfermagem pela Universidade Federal do Estado do Rio de Janeiro (1994) e graduada em Enfermagem pela Universidade de Pernambuco (1981). Desde 1989 é docente da Universidade Federal de Rondônia (UNIR). É professora associado - 40 horas DE, do Departamento de Enfermagem e Coordena o mestrado profissional em Saúde da Família - </a:t>
            </a:r>
            <a:r>
              <a:rPr lang="pt-BR" sz="1050" spc="-30" dirty="0" err="1">
                <a:solidFill>
                  <a:schemeClr val="bg1"/>
                </a:solidFill>
                <a:latin typeface="Tahoma" panose="020B0604030504040204" pitchFamily="34" charset="0"/>
                <a:cs typeface="Arial"/>
              </a:rPr>
              <a:t>ProfSaúde</a:t>
            </a:r>
            <a:r>
              <a:rPr lang="pt-BR" sz="1050" spc="-30" dirty="0">
                <a:solidFill>
                  <a:schemeClr val="bg1"/>
                </a:solidFill>
                <a:latin typeface="Tahoma" panose="020B0604030504040204" pitchFamily="34" charset="0"/>
                <a:cs typeface="Arial"/>
              </a:rPr>
              <a:t> na UNIR desde 2017, o qual se caracteriza como mestrado em rede nacional. Tem experiência na área de Saúde Coletiva, com ênfase em Saúde da Mulher, Planejamento e Avaliação em Saúde, Saúde da Família/Atenção Básica e Educação Permanente em Saúde, além de Saúde Mental. Foi a primeira Coordenadora do Curso de Enfermagem da UNIR. Já assumiu vários cargos de Direção na UNIR incluindo Chefia do Departamento de Enfermagem. Fez assessoria à Secretaria de Saúde do Estado de Rondônia do monitoramento e avaliação da atenção básica e assessora o Departamento de Atenção Básica da Secretaria Municipal de Saúde de Porto Velho na implantação do monitoramento e avaliação da atenção básica. Coordena o Centro de Estudo e Pesquisa em Saúde Coletiva - CEPESCO, desde 2002</a:t>
            </a:r>
            <a:r>
              <a:rPr lang="pt-BR" sz="1050" spc="-30">
                <a:solidFill>
                  <a:schemeClr val="bg1"/>
                </a:solidFill>
                <a:latin typeface="Tahoma" panose="020B0604030504040204" pitchFamily="34" charset="0"/>
                <a:cs typeface="Arial"/>
              </a:rPr>
              <a:t>. </a:t>
            </a:r>
            <a:endParaRPr lang="pt-BR" sz="1200" spc="-30" dirty="0">
              <a:solidFill>
                <a:schemeClr val="bg1"/>
              </a:solidFill>
              <a:latin typeface="Tahoma" panose="020B0604030504040204" pitchFamily="34" charset="0"/>
              <a:cs typeface="Arial"/>
            </a:endParaRPr>
          </a:p>
          <a:p>
            <a:pPr algn="just" fontAlgn="base"/>
            <a:endParaRPr lang="pt-BR" sz="1200" spc="-30" dirty="0">
              <a:solidFill>
                <a:schemeClr val="bg1"/>
              </a:solidFill>
              <a:latin typeface="Tahoma" panose="020B0604030504040204" pitchFamily="34" charset="0"/>
              <a:cs typeface="Arial"/>
            </a:endParaRPr>
          </a:p>
          <a:p>
            <a:pPr algn="just" fontAlgn="base"/>
            <a:r>
              <a:rPr lang="pt-BR" sz="1250" b="1" spc="-30" dirty="0">
                <a:solidFill>
                  <a:srgbClr val="FFFFFF"/>
                </a:solidFill>
                <a:latin typeface="Arial"/>
                <a:cs typeface="Arial"/>
              </a:rPr>
              <a:t>CV: http://lattes.cnpq.br/3724748838946483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7CB1CA3D-D539-4677-8084-C08E756BF2D9}"/>
              </a:ext>
            </a:extLst>
          </p:cNvPr>
          <p:cNvGrpSpPr/>
          <p:nvPr/>
        </p:nvGrpSpPr>
        <p:grpSpPr>
          <a:xfrm>
            <a:off x="4090993" y="4756899"/>
            <a:ext cx="2849245" cy="457240"/>
            <a:chOff x="4090993" y="4756899"/>
            <a:chExt cx="2849245" cy="457240"/>
          </a:xfrm>
        </p:grpSpPr>
        <p:grpSp>
          <p:nvGrpSpPr>
            <p:cNvPr id="4" name="object 4"/>
            <p:cNvGrpSpPr/>
            <p:nvPr/>
          </p:nvGrpSpPr>
          <p:grpSpPr>
            <a:xfrm>
              <a:off x="4090993" y="4786433"/>
              <a:ext cx="2849245" cy="385445"/>
              <a:chOff x="4090993" y="4786433"/>
              <a:chExt cx="2849245" cy="385445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6526453" y="4786433"/>
                <a:ext cx="413442" cy="385207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135497" y="4786433"/>
                <a:ext cx="285054" cy="385207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145273" y="4827145"/>
                <a:ext cx="865382" cy="316748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4645901" y="4787219"/>
                <a:ext cx="399329" cy="383635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4090993" y="4794247"/>
                <a:ext cx="436341" cy="369578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1A28309D-63A8-4129-B822-85A7D1F10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06107" y="4756899"/>
              <a:ext cx="438950" cy="457240"/>
            </a:xfrm>
            <a:prstGeom prst="rect">
              <a:avLst/>
            </a:prstGeom>
          </p:spPr>
        </p:pic>
      </p:grpSp>
      <p:pic>
        <p:nvPicPr>
          <p:cNvPr id="15" name="Imagem 14">
            <a:extLst>
              <a:ext uri="{FF2B5EF4-FFF2-40B4-BE49-F238E27FC236}">
                <a16:creationId xmlns:a16="http://schemas.microsoft.com/office/drawing/2014/main" id="{35F16B07-D19A-4EA9-958A-DE48E2DFF6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50" y="279333"/>
            <a:ext cx="2127904" cy="244636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</TotalTime>
  <Words>236</Words>
  <Application>Microsoft Office PowerPoint</Application>
  <PresentationFormat>Personalizar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Tahoma</vt:lpstr>
      <vt:lpstr>Office Theme</vt:lpstr>
      <vt:lpstr>Katia Fernanda Alves Moreira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Apresentação_Professor Bruno</dc:title>
  <dc:creator>Rosana</dc:creator>
  <cp:lastModifiedBy>Rosana</cp:lastModifiedBy>
  <cp:revision>32</cp:revision>
  <dcterms:created xsi:type="dcterms:W3CDTF">2021-02-12T19:56:58Z</dcterms:created>
  <dcterms:modified xsi:type="dcterms:W3CDTF">2021-02-18T20:38:16Z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2019-09-26T00:00:00Z</vt:filetime>
  </property>
  <property fmtid="{D5CDD505-2E9C-101B-9397-08002B2CF9AE}" pid="3" name="Creator">
    <vt:lpwstr>Adobe Illustrator CC (Windows)</vt:lpwstr>
  </property>
  <property fmtid="{D5CDD505-2E9C-101B-9397-08002B2CF9AE}" pid="4" name="LastSaved">
    <vt:filetime>2021-02-12T00:00:00Z</vt:filetime>
  </property>
</Properties>
</file>