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307" r:id="rId4"/>
    <p:sldId id="330" r:id="rId5"/>
    <p:sldId id="327" r:id="rId6"/>
    <p:sldId id="328" r:id="rId7"/>
    <p:sldId id="304" r:id="rId8"/>
    <p:sldId id="329" r:id="rId9"/>
    <p:sldId id="303" r:id="rId10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4660"/>
  </p:normalViewPr>
  <p:slideViewPr>
    <p:cSldViewPr>
      <p:cViewPr varScale="1">
        <p:scale>
          <a:sx n="86" d="100"/>
          <a:sy n="86" d="100"/>
        </p:scale>
        <p:origin x="470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359895" y="6734555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341" y="0"/>
                </a:moveTo>
                <a:lnTo>
                  <a:pt x="2069465" y="912876"/>
                </a:lnTo>
              </a:path>
              <a:path w="2982595" h="3209290">
                <a:moveTo>
                  <a:pt x="2981706" y="227076"/>
                </a:moveTo>
                <a:lnTo>
                  <a:pt x="0" y="32091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1571" y="3285744"/>
            <a:ext cx="1897380" cy="1897380"/>
          </a:xfrm>
          <a:custGeom>
            <a:avLst/>
            <a:gdLst/>
            <a:ahLst/>
            <a:cxnLst/>
            <a:rect l="l" t="t" r="r" b="b"/>
            <a:pathLst>
              <a:path w="1897379" h="1897379">
                <a:moveTo>
                  <a:pt x="1897126" y="0"/>
                </a:moveTo>
                <a:lnTo>
                  <a:pt x="0" y="1897125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43209" y="3134105"/>
            <a:ext cx="1747520" cy="1821180"/>
          </a:xfrm>
          <a:custGeom>
            <a:avLst/>
            <a:gdLst/>
            <a:ahLst/>
            <a:cxnLst/>
            <a:rect l="l" t="t" r="r" b="b"/>
            <a:pathLst>
              <a:path w="1747520" h="1821179">
                <a:moveTo>
                  <a:pt x="1746250" y="0"/>
                </a:moveTo>
                <a:lnTo>
                  <a:pt x="0" y="1745107"/>
                </a:lnTo>
              </a:path>
              <a:path w="1747520" h="1821179">
                <a:moveTo>
                  <a:pt x="1747520" y="551434"/>
                </a:moveTo>
                <a:lnTo>
                  <a:pt x="477139" y="1821053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0687" y="557911"/>
            <a:ext cx="11050625" cy="89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9208" y="1399794"/>
            <a:ext cx="10733582" cy="1824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23015" y="6456008"/>
            <a:ext cx="21653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jp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tor.ai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0bQnXq5E8yxYuIwQGCGpEYZQ27ROwPbZ/view?usp=sharin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otor.ai/" TargetMode="External"/><Relationship Id="rId2" Type="http://schemas.openxmlformats.org/officeDocument/2006/relationships/hyperlink" Target="https://drive.google.com/file/d/1DdAvxIWdQpQTNEsMIlAVeP4Fwpuncj-w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drive.google.com/file/d/10bQnXq5E8yxYuIwQGCGpEYZQ27ROwPbZ/view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maps/oBAnQLNxSQp8sTPaA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hyperlink" Target="tel:+1(339)330-40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5335" cy="6858000"/>
            <a:chOff x="0" y="0"/>
            <a:chExt cx="122053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206483" y="2962655"/>
              <a:ext cx="2982595" cy="3209290"/>
            </a:xfrm>
            <a:custGeom>
              <a:avLst/>
              <a:gdLst/>
              <a:ahLst/>
              <a:cxnLst/>
              <a:rect l="l" t="t" r="r" b="b"/>
              <a:pathLst>
                <a:path w="2982595" h="3209290">
                  <a:moveTo>
                    <a:pt x="2982341" y="0"/>
                  </a:moveTo>
                  <a:lnTo>
                    <a:pt x="2069465" y="912876"/>
                  </a:lnTo>
                </a:path>
                <a:path w="2982595" h="3209290">
                  <a:moveTo>
                    <a:pt x="2981706" y="227076"/>
                  </a:moveTo>
                  <a:lnTo>
                    <a:pt x="0" y="320918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1571" y="3285744"/>
              <a:ext cx="1897380" cy="1897380"/>
            </a:xfrm>
            <a:custGeom>
              <a:avLst/>
              <a:gdLst/>
              <a:ahLst/>
              <a:cxnLst/>
              <a:rect l="l" t="t" r="r" b="b"/>
              <a:pathLst>
                <a:path w="1897379" h="1897379">
                  <a:moveTo>
                    <a:pt x="1897126" y="0"/>
                  </a:moveTo>
                  <a:lnTo>
                    <a:pt x="0" y="1897125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44733" y="3134105"/>
              <a:ext cx="1746250" cy="1821180"/>
            </a:xfrm>
            <a:custGeom>
              <a:avLst/>
              <a:gdLst/>
              <a:ahLst/>
              <a:cxnLst/>
              <a:rect l="l" t="t" r="r" b="b"/>
              <a:pathLst>
                <a:path w="1746250" h="1821179">
                  <a:moveTo>
                    <a:pt x="1744726" y="0"/>
                  </a:moveTo>
                  <a:lnTo>
                    <a:pt x="0" y="1745107"/>
                  </a:lnTo>
                </a:path>
                <a:path w="1746250" h="1821179">
                  <a:moveTo>
                    <a:pt x="1745996" y="551434"/>
                  </a:moveTo>
                  <a:lnTo>
                    <a:pt x="476758" y="1821053"/>
                  </a:lnTo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269747"/>
            <a:ext cx="8269605" cy="6588759"/>
            <a:chOff x="0" y="269747"/>
            <a:chExt cx="8269605" cy="658875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684" y="6082283"/>
              <a:ext cx="2584704" cy="7757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447" y="277367"/>
              <a:ext cx="4963668" cy="49621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5656" y="632459"/>
              <a:ext cx="4465320" cy="44653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19" y="701039"/>
              <a:ext cx="4139184" cy="4139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48" y="377952"/>
              <a:ext cx="4959096" cy="49590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595" y="699515"/>
              <a:ext cx="4139184" cy="41391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269747"/>
              <a:ext cx="4704588" cy="39029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0720" y="269747"/>
              <a:ext cx="3084576" cy="39029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455" y="269747"/>
              <a:ext cx="5763768" cy="390296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177396" y="5693155"/>
            <a:ext cx="2844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82E48"/>
                </a:solidFill>
                <a:latin typeface="Verdana"/>
                <a:cs typeface="Verdana"/>
              </a:rPr>
              <a:t>1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50186" y="538032"/>
            <a:ext cx="6419850" cy="1657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700" b="1" spc="-819" dirty="0">
                <a:latin typeface="Arial"/>
                <a:cs typeface="Arial"/>
              </a:rPr>
              <a:t>A</a:t>
            </a:r>
            <a:r>
              <a:rPr sz="10700" b="1" spc="-865" dirty="0">
                <a:latin typeface="Arial"/>
                <a:cs typeface="Arial"/>
              </a:rPr>
              <a:t>n</a:t>
            </a:r>
            <a:r>
              <a:rPr sz="10700" b="1" spc="-580" dirty="0">
                <a:latin typeface="Arial"/>
                <a:cs typeface="Arial"/>
              </a:rPr>
              <a:t>t</a:t>
            </a:r>
            <a:r>
              <a:rPr sz="10700" b="1" dirty="0">
                <a:latin typeface="Arial"/>
                <a:cs typeface="Arial"/>
              </a:rPr>
              <a:t>i</a:t>
            </a:r>
            <a:r>
              <a:rPr sz="10700" b="1" spc="-2010" dirty="0">
                <a:latin typeface="Arial"/>
                <a:cs typeface="Arial"/>
              </a:rPr>
              <a:t> </a:t>
            </a:r>
            <a:r>
              <a:rPr sz="10700" b="1" dirty="0">
                <a:latin typeface="Arial"/>
                <a:cs typeface="Arial"/>
              </a:rPr>
              <a:t>-</a:t>
            </a:r>
            <a:r>
              <a:rPr sz="10700" b="1" spc="-1895" dirty="0">
                <a:latin typeface="Arial"/>
                <a:cs typeface="Arial"/>
              </a:rPr>
              <a:t> </a:t>
            </a:r>
            <a:r>
              <a:rPr sz="10700" b="1" spc="-819" dirty="0">
                <a:latin typeface="Arial"/>
                <a:cs typeface="Arial"/>
              </a:rPr>
              <a:t>A</a:t>
            </a:r>
            <a:r>
              <a:rPr sz="10700" b="1" spc="-865" dirty="0">
                <a:latin typeface="Arial"/>
                <a:cs typeface="Arial"/>
              </a:rPr>
              <a:t>l</a:t>
            </a:r>
            <a:r>
              <a:rPr sz="10700" b="1" spc="-900" dirty="0">
                <a:latin typeface="Arial"/>
                <a:cs typeface="Arial"/>
              </a:rPr>
              <a:t>g</a:t>
            </a:r>
            <a:r>
              <a:rPr sz="10700" b="1" spc="-385" dirty="0">
                <a:latin typeface="Arial"/>
                <a:cs typeface="Arial"/>
              </a:rPr>
              <a:t>a</a:t>
            </a:r>
            <a:r>
              <a:rPr sz="10700" b="1" dirty="0">
                <a:latin typeface="Arial"/>
                <a:cs typeface="Arial"/>
              </a:rPr>
              <a:t>s</a:t>
            </a:r>
            <a:endParaRPr sz="107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2526" y="2438400"/>
            <a:ext cx="11035157" cy="1826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Si</a:t>
            </a:r>
            <a:r>
              <a:rPr sz="3200" b="1" spc="-75" dirty="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3200" b="1" spc="-75" dirty="0">
                <a:solidFill>
                  <a:srgbClr val="FFFF00"/>
                </a:solidFill>
                <a:latin typeface="Tahoma"/>
                <a:cs typeface="Tahoma"/>
              </a:rPr>
              <a:t>em</a:t>
            </a:r>
            <a:r>
              <a:rPr sz="3200" b="1" spc="-70" dirty="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sz="3200" b="1" dirty="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sz="3200" b="1" spc="-2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3200" b="1" spc="90" dirty="0">
                <a:solidFill>
                  <a:srgbClr val="FFFF00"/>
                </a:solidFill>
                <a:latin typeface="Tahoma"/>
                <a:cs typeface="Tahoma"/>
              </a:rPr>
              <a:t>d</a:t>
            </a:r>
            <a:r>
              <a:rPr sz="3200" b="1" dirty="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sz="3200" b="1" spc="21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3200" b="1" spc="-100" dirty="0" err="1">
                <a:solidFill>
                  <a:srgbClr val="FFFF00"/>
                </a:solidFill>
                <a:latin typeface="Tahoma"/>
                <a:cs typeface="Tahoma"/>
              </a:rPr>
              <a:t>U</a:t>
            </a:r>
            <a:r>
              <a:rPr sz="3200" b="1" spc="-95" dirty="0" err="1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sz="3200" b="1" spc="-90" dirty="0" err="1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sz="3200" b="1" spc="-95" dirty="0" err="1">
                <a:solidFill>
                  <a:srgbClr val="FFFF00"/>
                </a:solidFill>
                <a:latin typeface="Tahoma"/>
                <a:cs typeface="Tahoma"/>
              </a:rPr>
              <a:t>rasso</a:t>
            </a:r>
            <a:r>
              <a:rPr sz="3200" b="1" dirty="0" err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- Tecnologias e Drones com IA</a:t>
            </a:r>
          </a:p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lang="pt-BR" sz="3200" b="1" dirty="0" err="1">
                <a:solidFill>
                  <a:srgbClr val="FFFF00"/>
                </a:solidFill>
                <a:latin typeface="Tahoma"/>
                <a:cs typeface="Tahoma"/>
              </a:rPr>
              <a:t>VANTs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e </a:t>
            </a:r>
            <a:r>
              <a:rPr lang="pt-BR" sz="3200" b="1" dirty="0" err="1">
                <a:solidFill>
                  <a:srgbClr val="FFFF00"/>
                </a:solidFill>
                <a:latin typeface="Tahoma"/>
                <a:cs typeface="Tahoma"/>
              </a:rPr>
              <a:t>VTOLs</a:t>
            </a:r>
            <a:r>
              <a:rPr lang="pt-BR" sz="3200" b="1" dirty="0">
                <a:solidFill>
                  <a:srgbClr val="FFFF00"/>
                </a:solidFill>
                <a:latin typeface="Tahoma"/>
                <a:cs typeface="Tahoma"/>
              </a:rPr>
              <a:t> a álcool e H2 - CADEIAS AGROINDUSTRIAIS SUSTENTÁVEIS</a:t>
            </a:r>
            <a:endParaRPr sz="3200" b="1" dirty="0">
              <a:solidFill>
                <a:srgbClr val="FFFF0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endParaRPr sz="21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57905" y="6395110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359895" y="6368796"/>
            <a:ext cx="335280" cy="365760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06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0"/>
              </a:spcBef>
            </a:pPr>
            <a:r>
              <a:rPr sz="1000" b="1" spc="-5" dirty="0"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884A1D8-CFDB-E9F0-028D-6B6CB00A92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61457" y="314562"/>
            <a:ext cx="3311932" cy="1358742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5A9E60F-A96E-A9FB-99BE-71ABF6BD6F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298" y="5257541"/>
            <a:ext cx="1952227" cy="93428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8685D53-6A06-ADA8-D1C8-F5A386A79C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1095" y="5235927"/>
            <a:ext cx="1991857" cy="94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6531" y="0"/>
            <a:ext cx="1188720" cy="128270"/>
          </a:xfrm>
          <a:custGeom>
            <a:avLst/>
            <a:gdLst/>
            <a:ahLst/>
            <a:cxnLst/>
            <a:rect l="l" t="t" r="r" b="b"/>
            <a:pathLst>
              <a:path w="1188720" h="128270">
                <a:moveTo>
                  <a:pt x="1188669" y="0"/>
                </a:moveTo>
                <a:lnTo>
                  <a:pt x="0" y="0"/>
                </a:lnTo>
                <a:lnTo>
                  <a:pt x="0" y="128016"/>
                </a:lnTo>
                <a:lnTo>
                  <a:pt x="1188669" y="128016"/>
                </a:lnTo>
                <a:lnTo>
                  <a:pt x="1188669" y="0"/>
                </a:lnTo>
                <a:close/>
              </a:path>
            </a:pathLst>
          </a:custGeom>
          <a:solidFill>
            <a:srgbClr val="A30D8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9893" y="35720"/>
            <a:ext cx="2584704" cy="7757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0161" y="84277"/>
            <a:ext cx="34613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O</a:t>
            </a:r>
            <a:r>
              <a:rPr sz="4000" spc="-85" dirty="0"/>
              <a:t> </a:t>
            </a:r>
            <a:r>
              <a:rPr sz="4000" spc="-5" dirty="0"/>
              <a:t>que</a:t>
            </a:r>
            <a:r>
              <a:rPr sz="4000" spc="-45" dirty="0"/>
              <a:t> </a:t>
            </a:r>
            <a:r>
              <a:rPr sz="4000" spc="-5" dirty="0"/>
              <a:t>fazemos</a:t>
            </a:r>
            <a:endParaRPr sz="4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97332"/>
            <a:ext cx="12192000" cy="10789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76200" y="832360"/>
            <a:ext cx="12344400" cy="12490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5240" marR="5080" algn="l">
              <a:lnSpc>
                <a:spcPts val="2600"/>
              </a:lnSpc>
              <a:spcBef>
                <a:spcPts val="420"/>
              </a:spcBef>
              <a:tabLst>
                <a:tab pos="2491740" algn="l"/>
                <a:tab pos="3952240" algn="l"/>
                <a:tab pos="4752340" algn="l"/>
                <a:tab pos="6600825" algn="l"/>
                <a:tab pos="6925309" algn="l"/>
                <a:tab pos="9298940" algn="l"/>
              </a:tabLst>
            </a:pPr>
            <a:r>
              <a:rPr spc="-5" dirty="0"/>
              <a:t>.</a:t>
            </a:r>
          </a:p>
          <a:p>
            <a:pPr marL="2540" marR="397510" algn="ctr">
              <a:lnSpc>
                <a:spcPct val="100000"/>
              </a:lnSpc>
            </a:pPr>
            <a:r>
              <a:rPr lang="pt-BR" sz="2800" spc="-95" dirty="0">
                <a:latin typeface="Arial MT"/>
                <a:cs typeface="Arial MT"/>
              </a:rPr>
              <a:t>TECNOLOGIAS</a:t>
            </a:r>
            <a:r>
              <a:rPr lang="pt-BR" sz="2800" spc="-35" dirty="0">
                <a:latin typeface="Arial MT"/>
                <a:cs typeface="Arial MT"/>
              </a:rPr>
              <a:t> </a:t>
            </a:r>
            <a:r>
              <a:rPr lang="pt-BR" sz="2800" spc="-65" dirty="0">
                <a:latin typeface="Arial MT"/>
                <a:cs typeface="Arial MT"/>
              </a:rPr>
              <a:t>USADAS</a:t>
            </a:r>
          </a:p>
          <a:p>
            <a:pPr marL="2540" marR="397510" algn="ctr">
              <a:lnSpc>
                <a:spcPct val="100000"/>
              </a:lnSpc>
            </a:pPr>
            <a:endParaRPr lang="pt-BR" sz="2800" spc="-65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4390" y="5252532"/>
            <a:ext cx="17449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Controle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2000" spc="-2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Algas</a:t>
            </a:r>
            <a:endParaRPr sz="2000" dirty="0">
              <a:latin typeface="Arial MT"/>
              <a:cs typeface="Arial MT"/>
            </a:endParaRPr>
          </a:p>
          <a:p>
            <a:pPr marL="16510" algn="ct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sz="20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Ultrassom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233" y="5252532"/>
            <a:ext cx="227016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Dirigíveis rígidos de 1.2 a 680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Ton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-Navios que voam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3269" y="5177256"/>
            <a:ext cx="193253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Hidrogerador Quântico – Certificado Aneel e Gov. SP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 rotWithShape="1">
          <a:blip r:embed="rId4" cstate="print"/>
          <a:srcRect l="14622" r="10061"/>
          <a:stretch/>
        </p:blipFill>
        <p:spPr>
          <a:xfrm>
            <a:off x="4448369" y="3698093"/>
            <a:ext cx="1651164" cy="147978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04800" y="6432053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359895" y="6368554"/>
            <a:ext cx="335280" cy="366395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695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5"/>
              </a:spcBef>
            </a:pPr>
            <a:r>
              <a:rPr sz="1000" b="1" spc="-5" dirty="0">
                <a:latin typeface="Tahoma"/>
                <a:cs typeface="Tahoma"/>
              </a:rPr>
              <a:t>3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672" y="3729990"/>
            <a:ext cx="1678483" cy="1468673"/>
          </a:xfrm>
          <a:prstGeom prst="rect">
            <a:avLst/>
          </a:prstGeom>
        </p:spPr>
      </p:pic>
      <p:sp>
        <p:nvSpPr>
          <p:cNvPr id="16" name="object 7"/>
          <p:cNvSpPr txBox="1"/>
          <p:nvPr/>
        </p:nvSpPr>
        <p:spPr>
          <a:xfrm>
            <a:off x="6096000" y="5406421"/>
            <a:ext cx="20129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PMF e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ìmãs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Neudímio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8986" y="3445138"/>
            <a:ext cx="1533739" cy="1738555"/>
          </a:xfrm>
          <a:prstGeom prst="rect">
            <a:avLst/>
          </a:prstGeom>
        </p:spPr>
      </p:pic>
      <p:sp>
        <p:nvSpPr>
          <p:cNvPr id="18" name="object 7"/>
          <p:cNvSpPr txBox="1"/>
          <p:nvPr/>
        </p:nvSpPr>
        <p:spPr>
          <a:xfrm>
            <a:off x="8009155" y="5204620"/>
            <a:ext cx="186955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Usinas de Resíduos (lixo)  Reator Fusão Molecular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19" name="Imagem 18" descr="C:\Users\WIN 64\Downloads\WhatsApp Image 2024-09-16 at 16.43.14.jpe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5000"/>
                    </a14:imgEffect>
                    <a14:imgEffect>
                      <a14:brightnessContrast bright="29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15" r="8420" b="6290"/>
          <a:stretch/>
        </p:blipFill>
        <p:spPr bwMode="auto">
          <a:xfrm>
            <a:off x="10009503" y="3746851"/>
            <a:ext cx="1860232" cy="14518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object 7"/>
          <p:cNvSpPr txBox="1"/>
          <p:nvPr/>
        </p:nvSpPr>
        <p:spPr>
          <a:xfrm>
            <a:off x="10000184" y="5161499"/>
            <a:ext cx="186955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Drones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pt-BR" sz="2000" dirty="0" err="1">
                <a:solidFill>
                  <a:srgbClr val="FFFFFF"/>
                </a:solidFill>
                <a:latin typeface="Arial MT"/>
                <a:cs typeface="Arial MT"/>
              </a:rPr>
              <a:t>Agricolas</a:t>
            </a:r>
            <a:r>
              <a:rPr lang="pt-BR" sz="2000" dirty="0">
                <a:solidFill>
                  <a:srgbClr val="FFFFFF"/>
                </a:solidFill>
                <a:latin typeface="Arial MT"/>
                <a:cs typeface="Arial MT"/>
              </a:rPr>
              <a:t> BVLOS a álcool autônomos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25" y="3672552"/>
            <a:ext cx="2382974" cy="148210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0E56B39-7A99-E346-67F1-B6722FBD55FD}"/>
              </a:ext>
            </a:extLst>
          </p:cNvPr>
          <p:cNvSpPr txBox="1"/>
          <p:nvPr/>
        </p:nvSpPr>
        <p:spPr>
          <a:xfrm>
            <a:off x="76200" y="2158280"/>
            <a:ext cx="11988397" cy="121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Drones Agrícolas / Dirigíveis Rígidos / Ultrassom / Magnetismo (PMF e Ímãs) / Usinas de Resíduos (lixo) - Reator de Fusão Molecular </a:t>
            </a:r>
            <a:r>
              <a:rPr lang="pt-BR" sz="23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Hidrogerador Quântico e Magnético / </a:t>
            </a:r>
            <a:r>
              <a:rPr lang="pt-BR" sz="23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Célula Combustível Microbiana / Células H2 - Vaporização Etanol  /  CSP–Energia Solar Concentrada / IA.</a:t>
            </a:r>
            <a:endParaRPr lang="pt-BR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ECF6AC8-3E24-4686-AB60-7788405616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3509" y="3672783"/>
            <a:ext cx="1796134" cy="14707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11811000" cy="4678204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 err="1">
                <a:solidFill>
                  <a:schemeClr val="tx1"/>
                </a:solidFill>
              </a:rPr>
              <a:t>Vtols</a:t>
            </a:r>
            <a:r>
              <a:rPr lang="pt-BR" dirty="0">
                <a:solidFill>
                  <a:schemeClr val="tx1"/>
                </a:solidFill>
              </a:rPr>
              <a:t> autônomos com baixo custo para o lançamento dos defensivos e cargas.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Aeronaves a álcool com controle remoto (BVLOS), navegação GPS e pilotagem via IA;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Autonomia - 4 horas para o uso no agronegócio, transporte de cargas (perigosas) no offshore e para o transporte de dinheiro.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Aeronaves sem os dois pilotos com tanques de 300lt(R22), 400lt(Órion), 500lt (R44), 1200 Kg SK76 e 600kg AS350 Esquilo (Carga diurna | noturna - Offshore)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</a:rPr>
              <a:t>Novos motores a álcool e H2 no lugar da gasolina (P&amp;D). </a:t>
            </a:r>
          </a:p>
          <a:p>
            <a:pPr algn="just"/>
            <a:endParaRPr lang="pt-BR" sz="800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rgbClr val="FF0000"/>
                </a:solidFill>
              </a:rPr>
              <a:t>Nota: </a:t>
            </a:r>
            <a:r>
              <a:rPr lang="pt-BR" dirty="0"/>
              <a:t>Acesso as fazendas agrícolas, via caminhonetes com misturadores e bombas de reabastecimento em suas caçambas, puxadas por carretas rodoviárias com o Orion ou Robinson na sua retaguarda. </a:t>
            </a:r>
          </a:p>
          <a:p>
            <a:pPr algn="just"/>
            <a:endParaRPr lang="pt-BR" sz="800" dirty="0"/>
          </a:p>
          <a:p>
            <a:endParaRPr lang="pt-BR"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B93619AB-3447-A0AA-C65A-47F681DD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89" y="152400"/>
            <a:ext cx="12246410" cy="4801314"/>
          </a:xfrm>
        </p:spPr>
        <p:txBody>
          <a:bodyPr/>
          <a:lstStyle/>
          <a:p>
            <a:r>
              <a:rPr lang="pt-BR" sz="3200" b="1" dirty="0" err="1">
                <a:solidFill>
                  <a:srgbClr val="FF0000"/>
                </a:solidFill>
                <a:latin typeface="Tahoma"/>
                <a:cs typeface="Tahoma"/>
              </a:rPr>
              <a:t>VANTs</a:t>
            </a:r>
            <a:r>
              <a:rPr lang="pt-BR" sz="3200" b="1" dirty="0">
                <a:solidFill>
                  <a:srgbClr val="FF0000"/>
                </a:solidFill>
                <a:latin typeface="Tahoma"/>
                <a:cs typeface="Tahoma"/>
              </a:rPr>
              <a:t> e </a:t>
            </a:r>
            <a:r>
              <a:rPr lang="pt-BR" sz="3200" b="1" dirty="0" err="1">
                <a:solidFill>
                  <a:srgbClr val="FF0000"/>
                </a:solidFill>
                <a:latin typeface="Tahoma"/>
                <a:cs typeface="Tahoma"/>
              </a:rPr>
              <a:t>VTOLs</a:t>
            </a:r>
            <a:r>
              <a:rPr lang="pt-BR" sz="3200" b="1" dirty="0">
                <a:solidFill>
                  <a:srgbClr val="FF0000"/>
                </a:solidFill>
                <a:latin typeface="Tahoma"/>
                <a:cs typeface="Tahoma"/>
              </a:rPr>
              <a:t> a álcool e H2-CADEIAS AGROINDUSTRIAIS </a:t>
            </a:r>
            <a: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  <a:t>SUSTENTÁVEIS !</a:t>
            </a: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  <a:t> </a:t>
            </a: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3200" b="1" dirty="0">
                <a:solidFill>
                  <a:srgbClr val="00B050"/>
                </a:solidFill>
                <a:latin typeface="Tahoma"/>
                <a:cs typeface="Tahoma"/>
              </a:rPr>
            </a:br>
            <a:br>
              <a:rPr lang="pt-BR" sz="2800" b="1" dirty="0">
                <a:solidFill>
                  <a:schemeClr val="bg1"/>
                </a:solidFill>
                <a:latin typeface="Tahoma"/>
                <a:cs typeface="Tahoma"/>
              </a:rPr>
            </a:br>
            <a:endParaRPr lang="pt-BR" dirty="0"/>
          </a:p>
        </p:txBody>
      </p:sp>
      <p:pic>
        <p:nvPicPr>
          <p:cNvPr id="14" name="object 5">
            <a:extLst>
              <a:ext uri="{FF2B5EF4-FFF2-40B4-BE49-F238E27FC236}">
                <a16:creationId xmlns:a16="http://schemas.microsoft.com/office/drawing/2014/main" id="{DE28C273-1CFC-45AA-3E14-0B0F9761503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993" y="5766312"/>
            <a:ext cx="1193114" cy="93928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12FA54B1-D2B7-915A-A45F-7FCFAED5C9EC}"/>
              </a:ext>
            </a:extLst>
          </p:cNvPr>
          <p:cNvSpPr txBox="1"/>
          <p:nvPr/>
        </p:nvSpPr>
        <p:spPr>
          <a:xfrm>
            <a:off x="122471" y="5334000"/>
            <a:ext cx="112313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/>
              <a:t>Link com filme das aeronaves voando (Projeto: </a:t>
            </a:r>
            <a:r>
              <a:rPr lang="pt-BR" sz="3200" b="1" dirty="0">
                <a:hlinkClick r:id="rId3"/>
              </a:rPr>
              <a:t>https://rotor.ai/</a:t>
            </a:r>
            <a:r>
              <a:rPr lang="pt-BR" sz="3200" b="1" dirty="0"/>
              <a:t> )</a:t>
            </a:r>
          </a:p>
          <a:p>
            <a:r>
              <a:rPr lang="pt-BR" sz="2800" dirty="0">
                <a:solidFill>
                  <a:srgbClr val="FFFF00"/>
                </a:solidFill>
                <a:hlinkClick r:id="rId4"/>
              </a:rPr>
              <a:t>https://drive.google.com/file/d/10bQnXq5E8yxYuIwQGCGpEYZQ27ROwPbZ/view?usp=sharing</a:t>
            </a:r>
            <a:r>
              <a:rPr lang="pt-BR" sz="2800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855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AF9D7-7613-7AFF-E254-C16631D3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11050625" cy="677108"/>
          </a:xfrm>
        </p:spPr>
        <p:txBody>
          <a:bodyPr/>
          <a:lstStyle/>
          <a:p>
            <a:r>
              <a:rPr lang="en-US" sz="44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Ajustes</a:t>
            </a:r>
            <a:r>
              <a:rPr lang="en-US" sz="4400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40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inovações</a:t>
            </a:r>
            <a:endParaRPr lang="pt-BR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14A276-8AF1-7392-B941-BD739F8A0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751" y="753308"/>
            <a:ext cx="11598583" cy="6504345"/>
          </a:xfrm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Ajuste no motor para o combustível álcool;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inclusão de servos para controle remoto distância;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Transformação da classe de ultraleve para drone controlado remotamente;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inclusão da navegação autônoma, via GPS | GNSS, controle remoto à distância e algoritmo de inteligência artificial para o lançamento de defensivo;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de retirada dos dois passageiros para inclusão de tanques de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defensivo de 300 litros no lugar dos pilotos;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 internacional;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Patentes no INPI;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Certificação ANAC para transformação da classe do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Rbac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103(ultraleves motorizados)para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Rbac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 (aeronave remotamente pilotada -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Remotely-Piloted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kern="100" dirty="0" err="1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Aircraft</a:t>
            </a:r>
            <a:r>
              <a:rPr lang="pt-BR" sz="2800" kern="1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RPA).</a:t>
            </a:r>
            <a:endParaRPr lang="pt-B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22" name="object 5">
            <a:extLst>
              <a:ext uri="{FF2B5EF4-FFF2-40B4-BE49-F238E27FC236}">
                <a16:creationId xmlns:a16="http://schemas.microsoft.com/office/drawing/2014/main" id="{C3DBB775-698D-B7FE-19CE-414F9B0363E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0400" y="166745"/>
            <a:ext cx="1193114" cy="93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2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15E6A8-2C7B-11D9-02F8-F97C3585B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72" y="1274469"/>
            <a:ext cx="12166332" cy="3508653"/>
          </a:xfrm>
        </p:spPr>
        <p:txBody>
          <a:bodyPr/>
          <a:lstStyle/>
          <a:p>
            <a:r>
              <a:rPr lang="pt-BR" dirty="0"/>
              <a:t>Objetivo do Business </a:t>
            </a:r>
            <a:r>
              <a:rPr lang="pt-BR" dirty="0" err="1"/>
              <a:t>Plan</a:t>
            </a:r>
            <a:r>
              <a:rPr lang="pt-BR" dirty="0"/>
              <a:t>: Apresentar grupos de AERONAVES (ULTRALEVE ÓRION, HELICÓPTEROS: ROBSON 22 E ROBSON 44).</a:t>
            </a:r>
          </a:p>
          <a:p>
            <a:r>
              <a:rPr lang="pt-BR" dirty="0"/>
              <a:t> </a:t>
            </a:r>
          </a:p>
          <a:p>
            <a:r>
              <a:rPr lang="pt-BR" dirty="0"/>
              <a:t>TODAS AERONAVES AUTÔNOMAS (BVLOS) COM 300, 400 e 500 LITROS. Operação BVLOS 24hs – (Dia e Noite).</a:t>
            </a:r>
          </a:p>
          <a:p>
            <a:endParaRPr lang="pt-BR" sz="1200" dirty="0"/>
          </a:p>
          <a:p>
            <a:r>
              <a:rPr lang="pt-BR" dirty="0">
                <a:solidFill>
                  <a:srgbClr val="FFFF00"/>
                </a:solidFill>
              </a:rPr>
              <a:t>“</a:t>
            </a:r>
            <a:r>
              <a:rPr lang="pt-BR" dirty="0" err="1">
                <a:solidFill>
                  <a:srgbClr val="FFFF00"/>
                </a:solidFill>
              </a:rPr>
              <a:t>Beyond</a:t>
            </a:r>
            <a:r>
              <a:rPr lang="pt-BR" dirty="0">
                <a:solidFill>
                  <a:srgbClr val="FFFF00"/>
                </a:solidFill>
              </a:rPr>
              <a:t> Visual </a:t>
            </a:r>
            <a:r>
              <a:rPr lang="pt-BR" dirty="0" err="1">
                <a:solidFill>
                  <a:srgbClr val="FFFF00"/>
                </a:solidFill>
              </a:rPr>
              <a:t>Line</a:t>
            </a:r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err="1">
                <a:solidFill>
                  <a:srgbClr val="FFFF00"/>
                </a:solidFill>
              </a:rPr>
              <a:t>of</a:t>
            </a:r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err="1">
                <a:solidFill>
                  <a:srgbClr val="FFFF00"/>
                </a:solidFill>
              </a:rPr>
              <a:t>Sight</a:t>
            </a:r>
            <a:r>
              <a:rPr lang="pt-BR" dirty="0">
                <a:solidFill>
                  <a:srgbClr val="FFFF00"/>
                </a:solidFill>
              </a:rPr>
              <a:t>”</a:t>
            </a:r>
            <a:r>
              <a:rPr lang="pt-BR" dirty="0">
                <a:solidFill>
                  <a:schemeClr val="tx1"/>
                </a:solidFill>
              </a:rPr>
              <a:t> - Operação de drones além do alcance visual: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 Apresentação das aeronaves BVLOS voando: Orion, Robson R22 e Robson R44.</a:t>
            </a:r>
          </a:p>
          <a:p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AF7A697-6F6B-AFC6-9D04-0AE53FC93E9D}"/>
              </a:ext>
            </a:extLst>
          </p:cNvPr>
          <p:cNvSpPr txBox="1">
            <a:spLocks/>
          </p:cNvSpPr>
          <p:nvPr/>
        </p:nvSpPr>
        <p:spPr>
          <a:xfrm>
            <a:off x="269579" y="365214"/>
            <a:ext cx="1105062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MT"/>
                <a:ea typeface="+mj-ea"/>
                <a:cs typeface="Arial MT"/>
              </a:defRPr>
            </a:lvl1pPr>
          </a:lstStyle>
          <a:p>
            <a:r>
              <a:rPr lang="pt-BR" sz="3200" kern="0" dirty="0">
                <a:solidFill>
                  <a:srgbClr val="FF0000"/>
                </a:solidFill>
                <a:latin typeface="Arial Black" panose="020B0A04020102020204" pitchFamily="34" charset="0"/>
              </a:rPr>
              <a:t>Projeto Cargo  e Agro – BVLOS  (sem piloto)</a:t>
            </a:r>
          </a:p>
        </p:txBody>
      </p:sp>
      <p:pic>
        <p:nvPicPr>
          <p:cNvPr id="21" name="Picture 47566">
            <a:extLst>
              <a:ext uri="{FF2B5EF4-FFF2-40B4-BE49-F238E27FC236}">
                <a16:creationId xmlns:a16="http://schemas.microsoft.com/office/drawing/2014/main" id="{7D400863-782C-2419-CD8D-A69172C7C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2868" y="4804166"/>
            <a:ext cx="2666217" cy="136803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5EC1306-29D9-4342-AA5A-2B3742D716C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57601" y="4804167"/>
            <a:ext cx="2579996" cy="1368034"/>
          </a:xfrm>
          <a:prstGeom prst="rect">
            <a:avLst/>
          </a:prstGeom>
        </p:spPr>
      </p:pic>
      <p:pic>
        <p:nvPicPr>
          <p:cNvPr id="23" name="Imagem 22" descr="C:\Users\WIN 64\Downloads\WhatsApp Image 2024-09-16 at 16.43.14.jpeg">
            <a:extLst>
              <a:ext uri="{FF2B5EF4-FFF2-40B4-BE49-F238E27FC236}">
                <a16:creationId xmlns:a16="http://schemas.microsoft.com/office/drawing/2014/main" id="{E2844E69-6AA8-5512-51E7-8D9A59344BB6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5000"/>
                    </a14:imgEffect>
                    <a14:imgEffect>
                      <a14:brightnessContrast bright="29000"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15" r="8420" b="12926"/>
          <a:stretch/>
        </p:blipFill>
        <p:spPr bwMode="auto">
          <a:xfrm>
            <a:off x="6784112" y="4796029"/>
            <a:ext cx="2312673" cy="1291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object 7">
            <a:extLst>
              <a:ext uri="{FF2B5EF4-FFF2-40B4-BE49-F238E27FC236}">
                <a16:creationId xmlns:a16="http://schemas.microsoft.com/office/drawing/2014/main" id="{A53C07DD-DE80-8153-A8B9-BA6C926C87BF}"/>
              </a:ext>
            </a:extLst>
          </p:cNvPr>
          <p:cNvSpPr txBox="1"/>
          <p:nvPr/>
        </p:nvSpPr>
        <p:spPr>
          <a:xfrm>
            <a:off x="183811" y="6306459"/>
            <a:ext cx="31727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b="1" dirty="0">
                <a:latin typeface="Arial MT"/>
                <a:cs typeface="Arial MT"/>
              </a:rPr>
              <a:t>Orion Agro 400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endParaRPr b="1" dirty="0">
              <a:latin typeface="Arial MT"/>
              <a:cs typeface="Arial MT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987B3F0C-BC04-D559-A06C-61FE58065D03}"/>
              </a:ext>
            </a:extLst>
          </p:cNvPr>
          <p:cNvSpPr txBox="1"/>
          <p:nvPr/>
        </p:nvSpPr>
        <p:spPr>
          <a:xfrm>
            <a:off x="3251326" y="6306459"/>
            <a:ext cx="30885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b="1" dirty="0">
                <a:solidFill>
                  <a:schemeClr val="bg1"/>
                </a:solidFill>
                <a:latin typeface="Arial MT"/>
                <a:cs typeface="Arial MT"/>
              </a:rPr>
              <a:t>   | </a:t>
            </a:r>
            <a:r>
              <a:rPr lang="pt-BR" b="1" dirty="0">
                <a:latin typeface="Arial MT"/>
                <a:cs typeface="Arial MT"/>
              </a:rPr>
              <a:t>R22 Agro 300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endParaRPr b="1" dirty="0">
              <a:latin typeface="Arial MT"/>
              <a:cs typeface="Arial MT"/>
            </a:endParaRP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D95BB93-872C-0D33-3D64-718F8BE1F5DD}"/>
              </a:ext>
            </a:extLst>
          </p:cNvPr>
          <p:cNvSpPr txBox="1"/>
          <p:nvPr/>
        </p:nvSpPr>
        <p:spPr>
          <a:xfrm>
            <a:off x="6047910" y="6256300"/>
            <a:ext cx="33077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sz="2000" b="1" dirty="0">
                <a:solidFill>
                  <a:schemeClr val="bg1"/>
                </a:solidFill>
                <a:latin typeface="Arial MT"/>
                <a:cs typeface="Arial MT"/>
              </a:rPr>
              <a:t>        |  </a:t>
            </a:r>
            <a:r>
              <a:rPr lang="pt-BR" b="1" dirty="0">
                <a:latin typeface="Arial MT"/>
                <a:cs typeface="Arial MT"/>
              </a:rPr>
              <a:t>R44 Agro 550 </a:t>
            </a:r>
            <a:r>
              <a:rPr lang="pt-BR" b="1" dirty="0" err="1">
                <a:latin typeface="Arial MT"/>
                <a:cs typeface="Arial MT"/>
              </a:rPr>
              <a:t>lts</a:t>
            </a:r>
            <a:r>
              <a:rPr lang="pt-BR" b="1" dirty="0">
                <a:latin typeface="Arial MT"/>
                <a:cs typeface="Arial MT"/>
              </a:rPr>
              <a:t>   </a:t>
            </a:r>
            <a:r>
              <a:rPr lang="pt-BR" b="1" dirty="0">
                <a:solidFill>
                  <a:schemeClr val="bg1"/>
                </a:solidFill>
                <a:latin typeface="Arial MT"/>
                <a:cs typeface="Arial MT"/>
              </a:rPr>
              <a:t>|</a:t>
            </a:r>
            <a:endParaRPr b="1" dirty="0">
              <a:solidFill>
                <a:schemeClr val="bg1"/>
              </a:solidFill>
              <a:latin typeface="Arial MT"/>
              <a:cs typeface="Arial MT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B07F8E21-566E-6129-F698-95DEE5B8E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0982" y="4796029"/>
            <a:ext cx="1811823" cy="1335519"/>
          </a:xfrm>
          <a:prstGeom prst="rect">
            <a:avLst/>
          </a:prstGeom>
        </p:spPr>
      </p:pic>
      <p:sp>
        <p:nvSpPr>
          <p:cNvPr id="28" name="object 7">
            <a:extLst>
              <a:ext uri="{FF2B5EF4-FFF2-40B4-BE49-F238E27FC236}">
                <a16:creationId xmlns:a16="http://schemas.microsoft.com/office/drawing/2014/main" id="{C03B5E67-F221-E802-C910-0BA3A5170279}"/>
              </a:ext>
            </a:extLst>
          </p:cNvPr>
          <p:cNvSpPr txBox="1"/>
          <p:nvPr/>
        </p:nvSpPr>
        <p:spPr>
          <a:xfrm>
            <a:off x="8928980" y="6299985"/>
            <a:ext cx="33077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t-BR" b="1" dirty="0">
                <a:solidFill>
                  <a:schemeClr val="bg1"/>
                </a:solidFill>
                <a:latin typeface="Arial MT"/>
                <a:cs typeface="Arial MT"/>
              </a:rPr>
              <a:t>  </a:t>
            </a:r>
            <a:r>
              <a:rPr lang="pt-BR" b="1" dirty="0">
                <a:latin typeface="Arial MT"/>
                <a:cs typeface="Arial MT"/>
              </a:rPr>
              <a:t>SK76 Cargo 1200 Kg </a:t>
            </a:r>
            <a:endParaRPr b="1" dirty="0">
              <a:latin typeface="Arial MT"/>
              <a:cs typeface="Arial MT"/>
            </a:endParaRPr>
          </a:p>
        </p:txBody>
      </p:sp>
      <p:pic>
        <p:nvPicPr>
          <p:cNvPr id="31" name="object 5">
            <a:extLst>
              <a:ext uri="{FF2B5EF4-FFF2-40B4-BE49-F238E27FC236}">
                <a16:creationId xmlns:a16="http://schemas.microsoft.com/office/drawing/2014/main" id="{F257E8D9-A0B2-F529-F7B9-C5E35C2A436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0400" y="166745"/>
            <a:ext cx="1193114" cy="93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D320-BAAB-54B6-58C7-D6C2925F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81" y="108284"/>
            <a:ext cx="11050625" cy="553998"/>
          </a:xfrm>
        </p:spPr>
        <p:txBody>
          <a:bodyPr/>
          <a:lstStyle/>
          <a:p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Operação dos E-</a:t>
            </a:r>
            <a:r>
              <a:rPr lang="pt-BR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vtols</a:t>
            </a:r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4F853A5-4691-D044-CC6A-8BFE4E912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37746" y="720743"/>
            <a:ext cx="11778054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Ultraleves de asa fixa Orion e o de asa rotativa Robson 22 e 44, ambos com a motorização à álcool;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2500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eronaves com controle remoto e navegação GPS – IA;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2500" dirty="0"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utonomia superior a 4 horas;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Transporte de defensivos agrícola (fazendas), cargas (perigosas) entre continente e plataformas offshore e transporte de dinheiro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Uso da navegação autônoma GPS com IA para o lançamento dos defensivos;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Operação da aeronave no chão pelo controle remoto, com voo preciso, garantindo que cada centímetro do campo seja coberto uniformemente; 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Sensores sofisticados com IA monitoram a velocidade e a direção do vento, ajustando o padrão de pulverização em tempo real para evitar a deriva.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250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  <a:cs typeface="Arial" panose="020B0604020202020204" pitchFamily="34" charset="0"/>
              </a:rPr>
              <a:t>Serão retirados os dois pilotos da aeronave para inclusão de tanques de 300, 400 e 500 litros.</a:t>
            </a:r>
            <a:endParaRPr kumimoji="0" lang="pt-BR" altLang="pt-BR" sz="250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1D3D7E53-84D2-0268-B140-331176CBC8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9351" y="74993"/>
            <a:ext cx="98086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97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050625" cy="507831"/>
          </a:xfrm>
        </p:spPr>
        <p:txBody>
          <a:bodyPr/>
          <a:lstStyle/>
          <a:p>
            <a:r>
              <a:rPr lang="pt-BR" sz="3300" dirty="0">
                <a:solidFill>
                  <a:srgbClr val="FF0000"/>
                </a:solidFill>
                <a:latin typeface="Arial Black" panose="020B0A04020102020204" pitchFamily="34" charset="0"/>
              </a:rPr>
              <a:t>Projeto Drones Agrícolas Autônomos - BVLOS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" y="909757"/>
            <a:ext cx="11963400" cy="10156627"/>
          </a:xfrm>
        </p:spPr>
        <p:txBody>
          <a:bodyPr/>
          <a:lstStyle/>
          <a:p>
            <a:r>
              <a:rPr lang="pt-BR" sz="2800" dirty="0"/>
              <a:t>O custo da pulverização reduzirá em mais de 10 vezes, tanto na aquisição quanto na operação. Operação 24hs BVLOS - Dia e Noite (Sem piloto–Navegação IA). Operação noturna (BVLOS) para o Offshore e Agronegócio.</a:t>
            </a:r>
          </a:p>
          <a:p>
            <a:endParaRPr lang="pt-BR" sz="2800" dirty="0"/>
          </a:p>
          <a:p>
            <a:endParaRPr lang="pt-BR" sz="2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Valor do Projeto: 40 milhões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CAPEX (VPL| TIR | </a:t>
            </a:r>
            <a:r>
              <a:rPr lang="pt-BR" sz="2800" dirty="0" err="1">
                <a:solidFill>
                  <a:schemeClr val="tx1"/>
                </a:solidFill>
              </a:rPr>
              <a:t>PBe</a:t>
            </a:r>
            <a:r>
              <a:rPr lang="pt-BR" sz="2800" dirty="0">
                <a:solidFill>
                  <a:schemeClr val="tx1"/>
                </a:solidFill>
              </a:rPr>
              <a:t>) e ROI 1 ano e 4 meses.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30 Aeronaves (Órion, Robinson 22, Robinson 44 e os novos SK76 e AS350);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/>
                </a:solidFill>
              </a:rPr>
              <a:t>ICT - São Paulo - Projeto FINEP ou FAPESP (50% investidor, 50% Governo).</a:t>
            </a:r>
          </a:p>
          <a:p>
            <a:pPr algn="l"/>
            <a:endParaRPr lang="pt-BR" sz="2800" dirty="0">
              <a:solidFill>
                <a:srgbClr val="FF0000"/>
              </a:solidFill>
            </a:endParaRPr>
          </a:p>
          <a:p>
            <a:endParaRPr lang="pt-BR" sz="2800" dirty="0"/>
          </a:p>
          <a:p>
            <a:endParaRPr lang="pt-BR" sz="28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B39CFB8B-EB1F-85DD-7CBE-2D5698A0FCC8}"/>
              </a:ext>
            </a:extLst>
          </p:cNvPr>
          <p:cNvSpPr/>
          <p:nvPr/>
        </p:nvSpPr>
        <p:spPr>
          <a:xfrm>
            <a:off x="11359895" y="6734554"/>
            <a:ext cx="335280" cy="123189"/>
          </a:xfrm>
          <a:custGeom>
            <a:avLst/>
            <a:gdLst/>
            <a:ahLst/>
            <a:cxnLst/>
            <a:rect l="l" t="t" r="r" b="b"/>
            <a:pathLst>
              <a:path w="335279" h="123190">
                <a:moveTo>
                  <a:pt x="335279" y="0"/>
                </a:moveTo>
                <a:lnTo>
                  <a:pt x="0" y="0"/>
                </a:lnTo>
                <a:lnTo>
                  <a:pt x="0" y="123064"/>
                </a:lnTo>
                <a:lnTo>
                  <a:pt x="335279" y="123064"/>
                </a:lnTo>
                <a:lnTo>
                  <a:pt x="335279" y="0"/>
                </a:lnTo>
                <a:close/>
              </a:path>
            </a:pathLst>
          </a:custGeom>
          <a:solidFill>
            <a:srgbClr val="1152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5AF3EFC4-654F-3D29-7B58-49BFD6D9DF12}"/>
              </a:ext>
            </a:extLst>
          </p:cNvPr>
          <p:cNvSpPr txBox="1"/>
          <p:nvPr/>
        </p:nvSpPr>
        <p:spPr>
          <a:xfrm>
            <a:off x="3057905" y="6395110"/>
            <a:ext cx="7092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aeropor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os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aquacul</a:t>
            </a:r>
            <a:r>
              <a:rPr sz="1400" spc="5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u</a:t>
            </a:r>
            <a:r>
              <a:rPr sz="1400" spc="-15" dirty="0">
                <a:latin typeface="Arial MT"/>
                <a:cs typeface="Arial MT"/>
              </a:rPr>
              <a:t>r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estaleir</a:t>
            </a:r>
            <a:r>
              <a:rPr sz="1400" spc="-1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-8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arinas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óle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gás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20" dirty="0">
                <a:latin typeface="Arial MT"/>
                <a:cs typeface="Arial MT"/>
              </a:rPr>
              <a:t>f</a:t>
            </a:r>
            <a:r>
              <a:rPr sz="1400" dirty="0">
                <a:latin typeface="Arial MT"/>
                <a:cs typeface="Arial MT"/>
              </a:rPr>
              <a:t>f</a:t>
            </a:r>
            <a:r>
              <a:rPr sz="1400" spc="-10" dirty="0">
                <a:latin typeface="Arial MT"/>
                <a:cs typeface="Arial MT"/>
              </a:rPr>
              <a:t>s</a:t>
            </a:r>
            <a:r>
              <a:rPr sz="1400" spc="-15" dirty="0">
                <a:latin typeface="Arial MT"/>
                <a:cs typeface="Arial MT"/>
              </a:rPr>
              <a:t>hor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portos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|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sanea</a:t>
            </a:r>
            <a:r>
              <a:rPr sz="1400" spc="-10" dirty="0">
                <a:latin typeface="Arial MT"/>
                <a:cs typeface="Arial MT"/>
              </a:rPr>
              <a:t>m</a:t>
            </a:r>
            <a:r>
              <a:rPr sz="1400" dirty="0">
                <a:latin typeface="Arial MT"/>
                <a:cs typeface="Arial MT"/>
              </a:rPr>
              <a:t>en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o</a:t>
            </a:r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5EC2155C-BFF6-EBCB-F932-8DDCDE303D21}"/>
              </a:ext>
            </a:extLst>
          </p:cNvPr>
          <p:cNvSpPr txBox="1"/>
          <p:nvPr/>
        </p:nvSpPr>
        <p:spPr>
          <a:xfrm>
            <a:off x="11359895" y="6368796"/>
            <a:ext cx="335280" cy="365760"/>
          </a:xfrm>
          <a:prstGeom prst="rect">
            <a:avLst/>
          </a:prstGeom>
          <a:solidFill>
            <a:srgbClr val="A30D82"/>
          </a:solidFill>
        </p:spPr>
        <p:txBody>
          <a:bodyPr vert="horz" wrap="square" lIns="0" tIns="9906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780"/>
              </a:spcBef>
            </a:pPr>
            <a:r>
              <a:rPr sz="1000" b="1" spc="-5" dirty="0">
                <a:latin typeface="Tahoma"/>
                <a:cs typeface="Tahoma"/>
              </a:rPr>
              <a:t>1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8" name="object 9">
            <a:extLst>
              <a:ext uri="{FF2B5EF4-FFF2-40B4-BE49-F238E27FC236}">
                <a16:creationId xmlns:a16="http://schemas.microsoft.com/office/drawing/2014/main" id="{BE30FF64-34D4-2EB3-5426-4DBBF39C707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684" y="6082283"/>
            <a:ext cx="2584704" cy="77571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6144639-8764-3807-10A1-CB07C4FF0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2286000"/>
            <a:ext cx="2590800" cy="17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5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AA33A-DF22-8D8E-3B52-7F36D13F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589"/>
            <a:ext cx="11050625" cy="553998"/>
          </a:xfrm>
        </p:spPr>
        <p:txBody>
          <a:bodyPr/>
          <a:lstStyle/>
          <a:p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Business </a:t>
            </a:r>
            <a:r>
              <a:rPr lang="pt-BR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Plan</a:t>
            </a:r>
            <a:r>
              <a:rPr lang="pt-BR" sz="3600" dirty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endParaRPr lang="pt-BR" sz="3600" dirty="0">
              <a:latin typeface="Arial Black" panose="020B0A040201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8C32BE-2B7C-0268-7743-13BAC6A3F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802" y="838200"/>
            <a:ext cx="11589798" cy="3200876"/>
          </a:xfrm>
        </p:spPr>
        <p:txBody>
          <a:bodyPr/>
          <a:lstStyle/>
          <a:p>
            <a:pPr algn="l"/>
            <a:r>
              <a:rPr lang="pt-BR" sz="2400" dirty="0">
                <a:solidFill>
                  <a:srgbClr val="FF0000"/>
                </a:solidFill>
                <a:hlinkClick r:id="rId2"/>
              </a:rPr>
              <a:t>https://drive.google.com/file/d/1DdAvxIWdQpQTNEsMIlAVeP4Fwpuncj-w/view?usp=sharing</a:t>
            </a:r>
            <a:endParaRPr lang="pt-BR" sz="2400" dirty="0">
              <a:solidFill>
                <a:srgbClr val="FF0000"/>
              </a:solidFill>
            </a:endParaRPr>
          </a:p>
          <a:p>
            <a:endParaRPr lang="pt-BR" sz="1200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rgbClr val="FF0000"/>
                </a:solidFill>
              </a:rPr>
              <a:t>Nota: </a:t>
            </a:r>
            <a:r>
              <a:rPr lang="pt-BR" dirty="0">
                <a:solidFill>
                  <a:schemeClr val="tx1"/>
                </a:solidFill>
              </a:rPr>
              <a:t>Projeto aprovado pela ANAC – Agencia Nacional de Aviação Civil.</a:t>
            </a:r>
          </a:p>
          <a:p>
            <a:r>
              <a:rPr lang="pt-BR" sz="2800" b="1" dirty="0"/>
              <a:t>Link com filme das aeronaves voando : </a:t>
            </a:r>
            <a:r>
              <a:rPr lang="pt-BR" sz="2800" b="1" dirty="0">
                <a:hlinkClick r:id="rId3"/>
              </a:rPr>
              <a:t>https://rotor.ai/</a:t>
            </a:r>
            <a:r>
              <a:rPr lang="pt-BR" sz="2800" b="1" dirty="0"/>
              <a:t> </a:t>
            </a:r>
          </a:p>
          <a:p>
            <a:r>
              <a:rPr lang="pt-BR" sz="2400" dirty="0">
                <a:solidFill>
                  <a:srgbClr val="FFFF00"/>
                </a:solidFill>
                <a:hlinkClick r:id="rId4"/>
              </a:rPr>
              <a:t>https://drive.google.com/file/d/10bQnXq5E8yxYuIwQGCGpEYZQ27ROwPbZ/view?usp=sharing</a:t>
            </a:r>
            <a:r>
              <a:rPr lang="pt-BR" sz="2400" dirty="0">
                <a:solidFill>
                  <a:srgbClr val="FFFF00"/>
                </a:solidFill>
              </a:rPr>
              <a:t> 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E58A9D-E509-4E1E-F858-CD40E8E94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08" y="3633331"/>
            <a:ext cx="3943681" cy="262912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1EFA302-DF7F-4647-D7A5-6246D468D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3633330"/>
            <a:ext cx="3987366" cy="26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5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31" y="0"/>
            <a:ext cx="12192000" cy="6850380"/>
            <a:chOff x="0" y="7618"/>
            <a:chExt cx="12192000" cy="6850380"/>
          </a:xfrm>
        </p:grpSpPr>
        <p:sp>
          <p:nvSpPr>
            <p:cNvPr id="3" name="object 3"/>
            <p:cNvSpPr/>
            <p:nvPr/>
          </p:nvSpPr>
          <p:spPr>
            <a:xfrm>
              <a:off x="11359895" y="6734555"/>
              <a:ext cx="335280" cy="123189"/>
            </a:xfrm>
            <a:custGeom>
              <a:avLst/>
              <a:gdLst/>
              <a:ahLst/>
              <a:cxnLst/>
              <a:rect l="l" t="t" r="r" b="b"/>
              <a:pathLst>
                <a:path w="335279" h="123190">
                  <a:moveTo>
                    <a:pt x="335279" y="0"/>
                  </a:moveTo>
                  <a:lnTo>
                    <a:pt x="0" y="0"/>
                  </a:lnTo>
                  <a:lnTo>
                    <a:pt x="0" y="123064"/>
                  </a:lnTo>
                  <a:lnTo>
                    <a:pt x="335279" y="123064"/>
                  </a:lnTo>
                  <a:lnTo>
                    <a:pt x="335279" y="0"/>
                  </a:lnTo>
                  <a:close/>
                </a:path>
              </a:pathLst>
            </a:custGeom>
            <a:solidFill>
              <a:srgbClr val="115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8"/>
              <a:ext cx="12192000" cy="6850377"/>
            </a:xfrm>
            <a:prstGeom prst="rect">
              <a:avLst/>
            </a:prstGeom>
          </p:spPr>
        </p:pic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BC58B017-1AA2-6DD5-F8BD-5BD2F59298E3}"/>
              </a:ext>
            </a:extLst>
          </p:cNvPr>
          <p:cNvSpPr txBox="1"/>
          <p:nvPr/>
        </p:nvSpPr>
        <p:spPr>
          <a:xfrm>
            <a:off x="3657600" y="2609580"/>
            <a:ext cx="6236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ROTOR TECNOLOGIES</a:t>
            </a:r>
          </a:p>
          <a:p>
            <a:pPr algn="l"/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85 </a:t>
            </a:r>
            <a:r>
              <a:rPr lang="pt-BR" sz="2400" b="1" i="0" u="none" strike="noStrike" dirty="0" err="1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Perimeter</a:t>
            </a:r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Road, </a:t>
            </a:r>
            <a:r>
              <a:rPr lang="pt-BR" sz="2400" b="1" i="0" u="none" strike="noStrike" dirty="0" err="1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Nashua</a:t>
            </a:r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NH 03063</a:t>
            </a:r>
            <a:r>
              <a:rPr lang="pt-BR" sz="2400" b="1" i="0" u="sng" strike="noStrike" dirty="0">
                <a:solidFill>
                  <a:schemeClr val="bg1"/>
                </a:solidFill>
                <a:effectLst/>
                <a:latin typeface="Inter"/>
              </a:rPr>
              <a:t>, USA</a:t>
            </a:r>
            <a:endParaRPr lang="pt-BR" sz="2400" b="1" i="0" u="sng" dirty="0">
              <a:solidFill>
                <a:schemeClr val="bg1"/>
              </a:solidFill>
              <a:effectLst/>
              <a:latin typeface="Inter"/>
            </a:endParaRPr>
          </a:p>
          <a:p>
            <a:pPr algn="l"/>
            <a:r>
              <a:rPr lang="pt-BR" sz="2400" b="1" i="0" u="none" strike="noStrike" dirty="0">
                <a:solidFill>
                  <a:schemeClr val="bg1"/>
                </a:solidFill>
                <a:effectLst/>
                <a:latin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+1 (833) ROTOR-88</a:t>
            </a:r>
            <a:endParaRPr lang="pt-BR" sz="2400" b="1" i="0" u="none" strike="noStrike" dirty="0">
              <a:solidFill>
                <a:schemeClr val="bg1"/>
              </a:solidFill>
              <a:effectLst/>
              <a:latin typeface="Inter"/>
            </a:endParaRPr>
          </a:p>
          <a:p>
            <a:pPr algn="l"/>
            <a:r>
              <a:rPr lang="pt-BR" sz="2400" b="1" u="sng" dirty="0">
                <a:solidFill>
                  <a:schemeClr val="bg1"/>
                </a:solidFill>
                <a:latin typeface="Inter"/>
              </a:rPr>
              <a:t>www.rotor.ai</a:t>
            </a:r>
            <a:endParaRPr lang="pt-BR" sz="2400" b="1" i="0" u="sng" dirty="0">
              <a:solidFill>
                <a:schemeClr val="bg1"/>
              </a:solidFill>
              <a:effectLst/>
              <a:latin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27816</TotalTime>
  <Words>926</Words>
  <Application>Microsoft Office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Arial MT</vt:lpstr>
      <vt:lpstr>Calibri</vt:lpstr>
      <vt:lpstr>Inter</vt:lpstr>
      <vt:lpstr>Microsoft Sans Serif</vt:lpstr>
      <vt:lpstr>Tahoma</vt:lpstr>
      <vt:lpstr>Verdana</vt:lpstr>
      <vt:lpstr>Wingdings</vt:lpstr>
      <vt:lpstr>Office Theme</vt:lpstr>
      <vt:lpstr>Anti - Algas</vt:lpstr>
      <vt:lpstr>O que fazemos</vt:lpstr>
      <vt:lpstr>VANTs e VTOLs a álcool e H2-CADEIAS AGROINDUSTRIAIS SUSTENTÁVEIS !         </vt:lpstr>
      <vt:lpstr>Ajustes e inovações</vt:lpstr>
      <vt:lpstr>Apresentação do PowerPoint</vt:lpstr>
      <vt:lpstr>Operação dos E-vtols.</vt:lpstr>
      <vt:lpstr>Projeto Drones Agrícolas Autônomos - BVLOS</vt:lpstr>
      <vt:lpstr>Business Plan: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 - Algas Sistemas de Ultrassom  para Controle de Algas</dc:title>
  <dc:creator>WIN 64</dc:creator>
  <cp:lastModifiedBy>Lorena Correa</cp:lastModifiedBy>
  <cp:revision>98</cp:revision>
  <dcterms:created xsi:type="dcterms:W3CDTF">2024-07-22T11:02:39Z</dcterms:created>
  <dcterms:modified xsi:type="dcterms:W3CDTF">2025-08-01T16:25:28Z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2024-07-22T00:00:00Z</vt:filetime>
  </property>
</Properties>
</file>