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12192000"/>
  <p:notesSz cx="6858000" cy="9144000"/>
  <p:embeddedFontLst>
    <p:embeddedFont>
      <p:font typeface="Play"/>
      <p:regular r:id="rId24"/>
      <p:bold r:id="rId25"/>
    </p:embeddedFont>
    <p:embeddedFont>
      <p:font typeface="SUSE"/>
      <p:regular r:id="rId26"/>
      <p:bold r:id="rId27"/>
    </p:embeddedFont>
    <p:embeddedFont>
      <p:font typeface="Poppins"/>
      <p:regular r:id="rId28"/>
      <p:bold r:id="rId29"/>
      <p:italic r:id="rId30"/>
      <p:boldItalic r:id="rId31"/>
    </p:embeddedFont>
    <p:embeddedFont>
      <p:font typeface="Poppins Medium"/>
      <p:regular r:id="rId32"/>
      <p:bold r:id="rId33"/>
      <p:italic r:id="rId34"/>
      <p:boldItalic r:id="rId35"/>
    </p:embeddedFont>
    <p:embeddedFont>
      <p:font typeface="SUSE Light"/>
      <p:regular r:id="rId36"/>
      <p:bold r:id="rId37"/>
    </p:embeddedFont>
    <p:embeddedFont>
      <p:font typeface="Arial Black"/>
      <p:regular r:id="rId38"/>
    </p:embeddedFont>
    <p:embeddedFont>
      <p:font typeface="Karla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43" roundtripDataSignature="AMtx7mhFM3Oy7pKaMnFeiLvh13k2SmY8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E9918B5-0FFF-4C73-AFCD-C656BC896105}">
  <a:tblStyle styleId="{3E9918B5-0FFF-4C73-AFCD-C656BC896105}" styleName="Table_0">
    <a:wholeTbl>
      <a:tcTxStyle b="off" i="off">
        <a:font>
          <a:latin typeface="NaturaAndCo Light"/>
          <a:ea typeface="NaturaAndCo Light"/>
          <a:cs typeface="NaturaAndCo Light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Karla-bold.fntdata"/><Relationship Id="rId20" Type="http://schemas.openxmlformats.org/officeDocument/2006/relationships/slide" Target="slides/slide14.xml"/><Relationship Id="rId42" Type="http://schemas.openxmlformats.org/officeDocument/2006/relationships/font" Target="fonts/Karla-boldItalic.fntdata"/><Relationship Id="rId41" Type="http://schemas.openxmlformats.org/officeDocument/2006/relationships/font" Target="fonts/Karla-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43" Type="http://customschemas.google.com/relationships/presentationmetadata" Target="metadata"/><Relationship Id="rId24" Type="http://schemas.openxmlformats.org/officeDocument/2006/relationships/font" Target="fonts/Play-regular.fntdata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SUSE-regular.fntdata"/><Relationship Id="rId25" Type="http://schemas.openxmlformats.org/officeDocument/2006/relationships/font" Target="fonts/Play-bold.fntdata"/><Relationship Id="rId28" Type="http://schemas.openxmlformats.org/officeDocument/2006/relationships/font" Target="fonts/Poppins-regular.fntdata"/><Relationship Id="rId27" Type="http://schemas.openxmlformats.org/officeDocument/2006/relationships/font" Target="fonts/SUSE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Poppins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oppins-boldItalic.fntdata"/><Relationship Id="rId30" Type="http://schemas.openxmlformats.org/officeDocument/2006/relationships/font" Target="fonts/Poppins-italic.fntdata"/><Relationship Id="rId11" Type="http://schemas.openxmlformats.org/officeDocument/2006/relationships/slide" Target="slides/slide5.xml"/><Relationship Id="rId33" Type="http://schemas.openxmlformats.org/officeDocument/2006/relationships/font" Target="fonts/PoppinsMedium-bold.fntdata"/><Relationship Id="rId10" Type="http://schemas.openxmlformats.org/officeDocument/2006/relationships/slide" Target="slides/slide4.xml"/><Relationship Id="rId32" Type="http://schemas.openxmlformats.org/officeDocument/2006/relationships/font" Target="fonts/PoppinsMedium-regular.fntdata"/><Relationship Id="rId13" Type="http://schemas.openxmlformats.org/officeDocument/2006/relationships/slide" Target="slides/slide7.xml"/><Relationship Id="rId35" Type="http://schemas.openxmlformats.org/officeDocument/2006/relationships/font" Target="fonts/PoppinsMedium-boldItalic.fntdata"/><Relationship Id="rId12" Type="http://schemas.openxmlformats.org/officeDocument/2006/relationships/slide" Target="slides/slide6.xml"/><Relationship Id="rId34" Type="http://schemas.openxmlformats.org/officeDocument/2006/relationships/font" Target="fonts/PoppinsMedium-italic.fntdata"/><Relationship Id="rId15" Type="http://schemas.openxmlformats.org/officeDocument/2006/relationships/slide" Target="slides/slide9.xml"/><Relationship Id="rId37" Type="http://schemas.openxmlformats.org/officeDocument/2006/relationships/font" Target="fonts/SUSELight-bold.fntdata"/><Relationship Id="rId14" Type="http://schemas.openxmlformats.org/officeDocument/2006/relationships/slide" Target="slides/slide8.xml"/><Relationship Id="rId36" Type="http://schemas.openxmlformats.org/officeDocument/2006/relationships/font" Target="fonts/SUSELight-regular.fntdata"/><Relationship Id="rId17" Type="http://schemas.openxmlformats.org/officeDocument/2006/relationships/slide" Target="slides/slide11.xml"/><Relationship Id="rId39" Type="http://schemas.openxmlformats.org/officeDocument/2006/relationships/font" Target="fonts/Karla-regular.fntdata"/><Relationship Id="rId16" Type="http://schemas.openxmlformats.org/officeDocument/2006/relationships/slide" Target="slides/slide10.xml"/><Relationship Id="rId38" Type="http://schemas.openxmlformats.org/officeDocument/2006/relationships/font" Target="fonts/ArialBlack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4a30242dff_0_2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g34a30242dff_0_2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43754b29c1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g343754b29c1_0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46ac5c7c68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g346ac5c7c68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46ac5c7c68_0_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g346ac5c7c68_0_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46ac5c7c68_0_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g346ac5c7c68_0_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43d77e9845_0_8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g343d77e9845_0_8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43d77e9845_0_8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g343d77e9845_0_8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43754b29c1_0_2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5" name="Google Shape;375;g343754b29c1_0_2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45b00a1ce5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g345b00a1ce5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4feb39c1b8_0_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9" name="Google Shape;409;g34feb39c1b8_0_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47f72d2f69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0" name="Google Shape;430;g347f72d2f69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43754b29c1_0_27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5" name="Google Shape;465;g343754b29c1_0_2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47f72d2f69_0_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6" name="Google Shape;476;g347f72d2f69_0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47f72d2f69_0_12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3" name="Google Shape;503;g347f72d2f69_0_12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47f72d2f69_0_14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8" name="Google Shape;608;g347f72d2f69_0_14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300">
              <a:solidFill>
                <a:srgbClr val="26262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">
  <p:cSld name="TITLE_1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347f72d2f69_0_828"/>
          <p:cNvSpPr txBox="1"/>
          <p:nvPr>
            <p:ph type="title"/>
          </p:nvPr>
        </p:nvSpPr>
        <p:spPr>
          <a:xfrm>
            <a:off x="889000" y="1149350"/>
            <a:ext cx="10413900" cy="232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g347f72d2f69_0_828"/>
          <p:cNvSpPr txBox="1"/>
          <p:nvPr>
            <p:ph idx="1" type="body"/>
          </p:nvPr>
        </p:nvSpPr>
        <p:spPr>
          <a:xfrm>
            <a:off x="889000" y="3536950"/>
            <a:ext cx="104139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/>
            </a:lvl1pPr>
            <a:lvl2pPr indent="-2286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282EB"/>
              </a:buClr>
              <a:buSzPts val="2700"/>
              <a:buNone/>
              <a:defRPr sz="2700"/>
            </a:lvl2pPr>
            <a:lvl3pPr indent="-2286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9CB97"/>
              </a:buClr>
              <a:buSzPts val="2700"/>
              <a:buNone/>
              <a:defRPr sz="2700"/>
            </a:lvl3pPr>
            <a:lvl4pPr indent="-2286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3EC6A"/>
              </a:buClr>
              <a:buSzPts val="2700"/>
              <a:buNone/>
              <a:defRPr sz="2700"/>
            </a:lvl4pPr>
            <a:lvl5pPr indent="-2286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B9C98"/>
              </a:buClr>
              <a:buSzPts val="2700"/>
              <a:buNone/>
              <a:defRPr sz="2700"/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24" name="Google Shape;24;g347f72d2f69_0_828"/>
          <p:cNvSpPr txBox="1"/>
          <p:nvPr>
            <p:ph idx="12" type="sldNum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757575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ítulo e Conteúdo">
  <p:cSld name="2_Título e Conteúdo">
    <p:bg>
      <p:bgPr>
        <a:solidFill>
          <a:schemeClr val="dk1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2"/>
          <p:cNvSpPr txBox="1"/>
          <p:nvPr>
            <p:ph type="title"/>
          </p:nvPr>
        </p:nvSpPr>
        <p:spPr>
          <a:xfrm>
            <a:off x="183621" y="403772"/>
            <a:ext cx="6845140" cy="18744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E6EAD6"/>
              </a:buClr>
              <a:buSzPts val="8000"/>
              <a:buFont typeface="Play"/>
              <a:buNone/>
              <a:defRPr sz="8000">
                <a:solidFill>
                  <a:srgbClr val="E6EAD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6" name="Google Shape;36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4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4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4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4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5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7" name="Google Shape;67;p5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5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5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5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5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1">
  <p:cSld name="TITLE_ONLY_1">
    <p:bg>
      <p:bgPr>
        <a:solidFill>
          <a:srgbClr val="F7F7F7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43754b29c1_0_200"/>
          <p:cNvSpPr txBox="1"/>
          <p:nvPr>
            <p:ph type="title"/>
          </p:nvPr>
        </p:nvSpPr>
        <p:spPr>
          <a:xfrm>
            <a:off x="478400" y="177767"/>
            <a:ext cx="115008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Font typeface="Poppins Medium"/>
              <a:buNone/>
              <a:defRPr sz="3500"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23C8"/>
              </a:buClr>
              <a:buSzPts val="3700"/>
              <a:buNone/>
              <a:defRPr>
                <a:solidFill>
                  <a:srgbClr val="4623C8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23C8"/>
              </a:buClr>
              <a:buSzPts val="3700"/>
              <a:buNone/>
              <a:defRPr>
                <a:solidFill>
                  <a:srgbClr val="4623C8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23C8"/>
              </a:buClr>
              <a:buSzPts val="3700"/>
              <a:buNone/>
              <a:defRPr>
                <a:solidFill>
                  <a:srgbClr val="4623C8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23C8"/>
              </a:buClr>
              <a:buSzPts val="3700"/>
              <a:buNone/>
              <a:defRPr>
                <a:solidFill>
                  <a:srgbClr val="4623C8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23C8"/>
              </a:buClr>
              <a:buSzPts val="3700"/>
              <a:buNone/>
              <a:defRPr>
                <a:solidFill>
                  <a:srgbClr val="4623C8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23C8"/>
              </a:buClr>
              <a:buSzPts val="3700"/>
              <a:buNone/>
              <a:defRPr>
                <a:solidFill>
                  <a:srgbClr val="4623C8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23C8"/>
              </a:buClr>
              <a:buSzPts val="3700"/>
              <a:buNone/>
              <a:defRPr>
                <a:solidFill>
                  <a:srgbClr val="4623C8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23C8"/>
              </a:buClr>
              <a:buSzPts val="3700"/>
              <a:buNone/>
              <a:defRPr>
                <a:solidFill>
                  <a:srgbClr val="4623C8"/>
                </a:solidFill>
              </a:defRPr>
            </a:lvl9pPr>
          </a:lstStyle>
          <a:p/>
        </p:txBody>
      </p:sp>
      <p:sp>
        <p:nvSpPr>
          <p:cNvPr id="92" name="Google Shape;92;g343754b29c1_0_200"/>
          <p:cNvSpPr txBox="1"/>
          <p:nvPr>
            <p:ph idx="1" type="body"/>
          </p:nvPr>
        </p:nvSpPr>
        <p:spPr>
          <a:xfrm>
            <a:off x="480000" y="1536633"/>
            <a:ext cx="112335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6195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oppins"/>
              <a:buChar char="●"/>
              <a:defRPr i="0" sz="21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30200" lvl="1" marL="914400" marR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i="0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30200" lvl="2" marL="1371600" marR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■"/>
              <a:defRPr i="0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30200" lvl="3" marL="1828800" marR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i="0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30200" lvl="4" marL="2286000" marR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i="0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30200" lvl="5" marL="2743200" marR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■"/>
              <a:defRPr i="0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30200" lvl="6" marL="3200400" marR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  <a:defRPr i="0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30200" lvl="7" marL="3657600" marR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  <a:defRPr i="0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30200" lvl="8" marL="4114800" marR="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600"/>
              <a:buFont typeface="Poppins"/>
              <a:buChar char="■"/>
              <a:defRPr i="0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3" name="Google Shape;93;g343754b29c1_0_200"/>
          <p:cNvSpPr/>
          <p:nvPr/>
        </p:nvSpPr>
        <p:spPr>
          <a:xfrm>
            <a:off x="314000" y="6232084"/>
            <a:ext cx="1727175" cy="399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43754b29c1_0_200"/>
          <p:cNvSpPr txBox="1"/>
          <p:nvPr>
            <p:ph idx="12" type="sldNum"/>
          </p:nvPr>
        </p:nvSpPr>
        <p:spPr>
          <a:xfrm>
            <a:off x="11409045" y="6165840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4049">
          <p15:clr>
            <a:srgbClr val="FA7B17"/>
          </p15:clr>
        </p15:guide>
        <p15:guide id="2" pos="303">
          <p15:clr>
            <a:srgbClr val="E46962"/>
          </p15:clr>
        </p15:guide>
        <p15:guide id="3" pos="389">
          <p15:clr>
            <a:srgbClr val="E46962"/>
          </p15:clr>
        </p15:guide>
        <p15:guide id="4" pos="7379">
          <p15:clr>
            <a:srgbClr val="E46962"/>
          </p15:clr>
        </p15:guide>
        <p15:guide id="5" pos="7291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exto e Título Vertical 1">
  <p:cSld name="10_Texto e Título Vertical_1">
    <p:bg>
      <p:bgPr>
        <a:solidFill>
          <a:srgbClr val="FFFFF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43d77e9845_0_2122"/>
          <p:cNvSpPr txBox="1"/>
          <p:nvPr>
            <p:ph idx="12" type="sldNum"/>
          </p:nvPr>
        </p:nvSpPr>
        <p:spPr>
          <a:xfrm>
            <a:off x="11409045" y="6333135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7" name="Google Shape;97;g343d77e9845_0_2122"/>
          <p:cNvSpPr/>
          <p:nvPr/>
        </p:nvSpPr>
        <p:spPr>
          <a:xfrm>
            <a:off x="9477467" y="90167"/>
            <a:ext cx="2520300" cy="81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8_Texto e Título Vertical">
  <p:cSld name="58_Texto e Título Vertical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43d77e9845_0_7898"/>
          <p:cNvSpPr txBox="1"/>
          <p:nvPr>
            <p:ph idx="1" type="body"/>
          </p:nvPr>
        </p:nvSpPr>
        <p:spPr>
          <a:xfrm>
            <a:off x="276659" y="230828"/>
            <a:ext cx="3395400" cy="1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g343d77e9845_0_7898"/>
          <p:cNvSpPr txBox="1"/>
          <p:nvPr>
            <p:ph idx="2" type="body"/>
          </p:nvPr>
        </p:nvSpPr>
        <p:spPr>
          <a:xfrm>
            <a:off x="276659" y="328459"/>
            <a:ext cx="3395400" cy="1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g343d77e9845_0_7898"/>
          <p:cNvSpPr txBox="1"/>
          <p:nvPr>
            <p:ph idx="3" type="body"/>
          </p:nvPr>
        </p:nvSpPr>
        <p:spPr>
          <a:xfrm>
            <a:off x="601979" y="749459"/>
            <a:ext cx="5233500" cy="8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g343d77e9845_0_7898"/>
          <p:cNvSpPr txBox="1"/>
          <p:nvPr>
            <p:ph idx="4" type="body"/>
          </p:nvPr>
        </p:nvSpPr>
        <p:spPr>
          <a:xfrm>
            <a:off x="601979" y="1747479"/>
            <a:ext cx="8139000" cy="12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g343d77e9845_0_7898"/>
          <p:cNvSpPr txBox="1"/>
          <p:nvPr>
            <p:ph idx="5" type="body"/>
          </p:nvPr>
        </p:nvSpPr>
        <p:spPr>
          <a:xfrm>
            <a:off x="601979" y="3426246"/>
            <a:ext cx="74847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" name="Google Shape;104;g343d77e9845_0_7898"/>
          <p:cNvSpPr txBox="1"/>
          <p:nvPr>
            <p:ph idx="6" type="body"/>
          </p:nvPr>
        </p:nvSpPr>
        <p:spPr>
          <a:xfrm>
            <a:off x="601979" y="3762921"/>
            <a:ext cx="7484700" cy="6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>
            <a:lvl1pPr indent="-3048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b="1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g343d77e9845_0_7898"/>
          <p:cNvSpPr txBox="1"/>
          <p:nvPr>
            <p:ph idx="7" type="body"/>
          </p:nvPr>
        </p:nvSpPr>
        <p:spPr>
          <a:xfrm>
            <a:off x="601979" y="4658660"/>
            <a:ext cx="7484700" cy="6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>
            <a:lvl1pPr indent="-3048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b="1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g343d77e9845_0_7898"/>
          <p:cNvSpPr txBox="1"/>
          <p:nvPr>
            <p:ph idx="8" type="body"/>
          </p:nvPr>
        </p:nvSpPr>
        <p:spPr>
          <a:xfrm>
            <a:off x="601979" y="5467241"/>
            <a:ext cx="7484700" cy="6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>
            <a:lvl1pPr indent="-3048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b="1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grpSp>
        <p:nvGrpSpPr>
          <p:cNvPr id="107" name="Google Shape;107;g343d77e9845_0_7898"/>
          <p:cNvGrpSpPr/>
          <p:nvPr/>
        </p:nvGrpSpPr>
        <p:grpSpPr>
          <a:xfrm rot="-5400000">
            <a:off x="-3332509" y="3333419"/>
            <a:ext cx="6888940" cy="223951"/>
            <a:chOff x="10884300" y="13268131"/>
            <a:chExt cx="13499784" cy="447901"/>
          </a:xfrm>
        </p:grpSpPr>
        <p:sp>
          <p:nvSpPr>
            <p:cNvPr id="108" name="Google Shape;108;g343d77e9845_0_7898"/>
            <p:cNvSpPr/>
            <p:nvPr/>
          </p:nvSpPr>
          <p:spPr>
            <a:xfrm>
              <a:off x="19883484" y="13268131"/>
              <a:ext cx="4500600" cy="447900"/>
            </a:xfrm>
            <a:prstGeom prst="rect">
              <a:avLst/>
            </a:prstGeom>
            <a:solidFill>
              <a:srgbClr val="FF808B"/>
            </a:solidFill>
            <a:ln>
              <a:noFill/>
            </a:ln>
          </p:spPr>
          <p:txBody>
            <a:bodyPr anchorCtr="0" anchor="ctr" bIns="22850" lIns="45725" spcFirstLastPara="1" rIns="45725" wrap="square" tIns="228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Calibri"/>
                <a:buNone/>
              </a:pPr>
              <a:r>
                <a:t/>
              </a:r>
              <a:endParaRPr b="0" i="0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g343d77e9845_0_7898"/>
            <p:cNvSpPr/>
            <p:nvPr/>
          </p:nvSpPr>
          <p:spPr>
            <a:xfrm>
              <a:off x="15383893" y="13268131"/>
              <a:ext cx="4500600" cy="447900"/>
            </a:xfrm>
            <a:prstGeom prst="rect">
              <a:avLst/>
            </a:prstGeom>
            <a:solidFill>
              <a:srgbClr val="0A4035"/>
            </a:solidFill>
            <a:ln>
              <a:noFill/>
            </a:ln>
          </p:spPr>
          <p:txBody>
            <a:bodyPr anchorCtr="0" anchor="ctr" bIns="22850" lIns="45725" spcFirstLastPara="1" rIns="45725" wrap="square" tIns="228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Calibri"/>
                <a:buNone/>
              </a:pPr>
              <a:r>
                <a:t/>
              </a:r>
              <a:endParaRPr b="0" i="0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g343d77e9845_0_7898"/>
            <p:cNvSpPr/>
            <p:nvPr/>
          </p:nvSpPr>
          <p:spPr>
            <a:xfrm>
              <a:off x="10884300" y="13268132"/>
              <a:ext cx="4500600" cy="447900"/>
            </a:xfrm>
            <a:prstGeom prst="rect">
              <a:avLst/>
            </a:prstGeom>
            <a:solidFill>
              <a:srgbClr val="D55D00"/>
            </a:solidFill>
            <a:ln>
              <a:noFill/>
            </a:ln>
          </p:spPr>
          <p:txBody>
            <a:bodyPr anchorCtr="0" anchor="ctr" bIns="22850" lIns="45725" spcFirstLastPara="1" rIns="45725" wrap="square" tIns="228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Calibri"/>
                <a:buNone/>
              </a:pPr>
              <a:r>
                <a:t/>
              </a:r>
              <a:endParaRPr b="0" i="0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61.png" id="111" name="Google Shape;111;g343d77e9845_0_789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622418" y="284729"/>
            <a:ext cx="1278986" cy="179442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343d77e9845_0_7898"/>
          <p:cNvSpPr txBox="1"/>
          <p:nvPr/>
        </p:nvSpPr>
        <p:spPr>
          <a:xfrm>
            <a:off x="11353800" y="451879"/>
            <a:ext cx="581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343d77e9845_0_7898"/>
          <p:cNvSpPr txBox="1"/>
          <p:nvPr/>
        </p:nvSpPr>
        <p:spPr>
          <a:xfrm>
            <a:off x="11353800" y="451879"/>
            <a:ext cx="581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343d77e9845_0_7898"/>
          <p:cNvSpPr txBox="1"/>
          <p:nvPr>
            <p:ph idx="9" type="body"/>
          </p:nvPr>
        </p:nvSpPr>
        <p:spPr>
          <a:xfrm>
            <a:off x="601979" y="4541965"/>
            <a:ext cx="7613400" cy="2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2100" lvl="2" marL="13716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85750" lvl="3" marL="18288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5750" lvl="4" marL="22860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5750" lvl="5" marL="27432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g343d77e9845_0_7898"/>
          <p:cNvSpPr txBox="1"/>
          <p:nvPr>
            <p:ph idx="13" type="body"/>
          </p:nvPr>
        </p:nvSpPr>
        <p:spPr>
          <a:xfrm>
            <a:off x="601979" y="5352560"/>
            <a:ext cx="7613400" cy="2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2100" lvl="2" marL="13716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85750" lvl="3" marL="18288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5750" lvl="4" marL="22860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5750" lvl="5" marL="27432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g343d77e9845_0_7898"/>
          <p:cNvSpPr/>
          <p:nvPr>
            <p:ph idx="14" type="pic"/>
          </p:nvPr>
        </p:nvSpPr>
        <p:spPr>
          <a:xfrm>
            <a:off x="10621405" y="285998"/>
            <a:ext cx="1279200" cy="179400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g343d77e9845_0_7898"/>
          <p:cNvSpPr txBox="1"/>
          <p:nvPr/>
        </p:nvSpPr>
        <p:spPr>
          <a:xfrm>
            <a:off x="276659" y="6686949"/>
            <a:ext cx="2468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CONFIDENTIAL- FOR INTERNAL USE ONLY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6.jp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6.jp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7.png"/><Relationship Id="rId5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6.jpg"/><Relationship Id="rId5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21.png"/><Relationship Id="rId5" Type="http://schemas.openxmlformats.org/officeDocument/2006/relationships/image" Target="../media/image28.png"/><Relationship Id="rId6" Type="http://schemas.openxmlformats.org/officeDocument/2006/relationships/image" Target="../media/image22.png"/><Relationship Id="rId7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18.png"/><Relationship Id="rId5" Type="http://schemas.openxmlformats.org/officeDocument/2006/relationships/image" Target="../media/image22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Relationship Id="rId4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16.jpg"/><Relationship Id="rId5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slide" Target="/ppt/slides/slide17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4a30242dff_0_2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77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ma imagem contendo Padrão do plano de fundo&#10;&#10;Descrição gerada automaticamente" id="123" name="Google Shape;123;g34a30242dff_0_235"/>
          <p:cNvPicPr preferRelativeResize="0"/>
          <p:nvPr/>
        </p:nvPicPr>
        <p:blipFill rotWithShape="1">
          <a:blip r:embed="rId3">
            <a:alphaModFix/>
          </a:blip>
          <a:srcRect b="0" l="0" r="57312" t="0"/>
          <a:stretch/>
        </p:blipFill>
        <p:spPr>
          <a:xfrm>
            <a:off x="3256635" y="-1"/>
            <a:ext cx="346964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o, Ícone&#10;&#10;Descrição gerada automaticamente" id="124" name="Google Shape;124;g34a30242dff_0_2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86607" y="822356"/>
            <a:ext cx="1053062" cy="4494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ma imagem contendo Aplicativo&#10;&#10;Descrição gerada automaticamente" id="125" name="Google Shape;125;g34a30242dff_0_2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15474" y="5689396"/>
            <a:ext cx="1395323" cy="992448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34a30242dff_0_235"/>
          <p:cNvSpPr txBox="1"/>
          <p:nvPr/>
        </p:nvSpPr>
        <p:spPr>
          <a:xfrm>
            <a:off x="5445375" y="2196250"/>
            <a:ext cx="6422400" cy="29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185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24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Relatório final</a:t>
            </a:r>
            <a:endParaRPr b="0" i="1" sz="2400" u="none" cap="none" strike="noStrike">
              <a:solidFill>
                <a:srgbClr val="F7F2EB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0185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Reciclagem de plásticos com baixo valor comercial</a:t>
            </a:r>
            <a:endParaRPr b="0" i="0" sz="5400" u="none" cap="none" strike="noStrike">
              <a:solidFill>
                <a:srgbClr val="F7F2EB"/>
              </a:solidFill>
              <a:latin typeface="SUSE"/>
              <a:ea typeface="SUSE"/>
              <a:cs typeface="SUSE"/>
              <a:sym typeface="SUSE"/>
            </a:endParaRPr>
          </a:p>
        </p:txBody>
      </p:sp>
      <p:pic>
        <p:nvPicPr>
          <p:cNvPr id="127" name="Google Shape;127;g34a30242dff_0_235"/>
          <p:cNvPicPr preferRelativeResize="0"/>
          <p:nvPr/>
        </p:nvPicPr>
        <p:blipFill rotWithShape="1">
          <a:blip r:embed="rId6">
            <a:alphaModFix/>
          </a:blip>
          <a:srcRect b="0" l="0" r="66917" t="0"/>
          <a:stretch/>
        </p:blipFill>
        <p:spPr>
          <a:xfrm>
            <a:off x="1" y="-1"/>
            <a:ext cx="403352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43754b29c1_0_34"/>
          <p:cNvSpPr/>
          <p:nvPr/>
        </p:nvSpPr>
        <p:spPr>
          <a:xfrm>
            <a:off x="5482956" y="0"/>
            <a:ext cx="6708900" cy="6858000"/>
          </a:xfrm>
          <a:prstGeom prst="rect">
            <a:avLst/>
          </a:prstGeom>
          <a:solidFill>
            <a:srgbClr val="FF78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343754b29c1_0_34"/>
          <p:cNvSpPr/>
          <p:nvPr/>
        </p:nvSpPr>
        <p:spPr>
          <a:xfrm>
            <a:off x="2852010" y="0"/>
            <a:ext cx="2631000" cy="6858000"/>
          </a:xfrm>
          <a:prstGeom prst="rect">
            <a:avLst/>
          </a:prstGeom>
          <a:solidFill>
            <a:srgbClr val="C463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343754b29c1_0_34"/>
          <p:cNvSpPr txBox="1"/>
          <p:nvPr/>
        </p:nvSpPr>
        <p:spPr>
          <a:xfrm>
            <a:off x="6096001" y="1168466"/>
            <a:ext cx="541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Bem-vinda(o)!</a:t>
            </a:r>
            <a:endParaRPr b="0" i="0" sz="2400" u="none" cap="none" strike="noStrike">
              <a:solidFill>
                <a:srgbClr val="F7F2EB"/>
              </a:solidFill>
              <a:latin typeface="SUSE"/>
              <a:ea typeface="SUSE"/>
              <a:cs typeface="SUSE"/>
              <a:sym typeface="SUSE"/>
            </a:endParaRPr>
          </a:p>
        </p:txBody>
      </p:sp>
      <p:pic>
        <p:nvPicPr>
          <p:cNvPr id="135" name="Google Shape;135;g343754b29c1_0_34"/>
          <p:cNvPicPr preferRelativeResize="0"/>
          <p:nvPr/>
        </p:nvPicPr>
        <p:blipFill rotWithShape="1">
          <a:blip r:embed="rId3">
            <a:alphaModFix/>
          </a:blip>
          <a:srcRect b="14929" l="602" r="612" t="0"/>
          <a:stretch/>
        </p:blipFill>
        <p:spPr>
          <a:xfrm flipH="1">
            <a:off x="1449436" y="1024121"/>
            <a:ext cx="4033520" cy="5833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343754b29c1_0_34"/>
          <p:cNvPicPr preferRelativeResize="0"/>
          <p:nvPr/>
        </p:nvPicPr>
        <p:blipFill rotWithShape="1">
          <a:blip r:embed="rId4">
            <a:alphaModFix/>
          </a:blip>
          <a:srcRect b="0" l="49803" r="26173" t="0"/>
          <a:stretch/>
        </p:blipFill>
        <p:spPr>
          <a:xfrm>
            <a:off x="0" y="0"/>
            <a:ext cx="285201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g343754b29c1_0_34"/>
          <p:cNvSpPr txBox="1"/>
          <p:nvPr/>
        </p:nvSpPr>
        <p:spPr>
          <a:xfrm>
            <a:off x="9170614" y="-185668"/>
            <a:ext cx="2553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Confidential – For internal use only</a:t>
            </a:r>
            <a:endParaRPr b="0" i="0" sz="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g343754b29c1_0_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06347" y="5714429"/>
            <a:ext cx="1135035" cy="807313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343754b29c1_0_34"/>
          <p:cNvSpPr txBox="1"/>
          <p:nvPr/>
        </p:nvSpPr>
        <p:spPr>
          <a:xfrm>
            <a:off x="9023252" y="269550"/>
            <a:ext cx="2548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Natura</a:t>
            </a:r>
            <a:r>
              <a:rPr b="1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Startups</a:t>
            </a:r>
            <a:endParaRPr b="1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43754b29c1_0_34"/>
          <p:cNvSpPr txBox="1"/>
          <p:nvPr/>
        </p:nvSpPr>
        <p:spPr>
          <a:xfrm>
            <a:off x="6096001" y="2029310"/>
            <a:ext cx="5535600" cy="38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Este relatório apresenta o processo de inovação aberta liderado pelo </a:t>
            </a:r>
            <a:r>
              <a:rPr b="1" i="0" lang="en-US" sz="12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Natura Startups</a:t>
            </a:r>
            <a:r>
              <a:rPr b="0" i="0" lang="en-US" sz="12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 para enfrentar o desafio de </a:t>
            </a:r>
            <a:r>
              <a:rPr b="1" i="0" lang="en-US" sz="12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Reciclagem de plásticos com baixo valor comercial</a:t>
            </a:r>
            <a:r>
              <a:rPr b="0" i="0" lang="en-US" sz="12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, uma iniciativa estratégica para ampliar o impacto socioambiental positivo da Natura.</a:t>
            </a:r>
            <a:endParaRPr b="0" i="0" sz="1200" u="none" cap="none" strike="noStrike">
              <a:solidFill>
                <a:srgbClr val="F7F2EB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7F2EB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Nosso objetivo foi encontrar soluções inovadoras no ecossistema de startups que pudessem </a:t>
            </a:r>
            <a:r>
              <a:rPr b="1" i="0" lang="en-US" sz="12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destinar para a reciclagem embalagens de cosméticos, feitas de plásticos com baixo valor comercial</a:t>
            </a:r>
            <a:r>
              <a:rPr b="0" i="0" lang="en-US" sz="12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, de modo a gerar valor para as cooperativas de reciclagem que as coletam e reduzir a nossa contribuição de rejeitos para o mundo.</a:t>
            </a:r>
            <a:endParaRPr b="0" i="0" sz="1200" u="none" cap="none" strike="noStrike">
              <a:solidFill>
                <a:srgbClr val="F7F2EB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7F2EB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Para isso, seguimos um fluxo de trabalho estruturado, que se inicia com a definição do problema e culmina no teste de conceito da solução selecionada.</a:t>
            </a:r>
            <a:endParaRPr b="0" i="0" sz="1200" u="none" cap="none" strike="noStrike">
              <a:solidFill>
                <a:srgbClr val="F7F2EB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7F2EB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Este relatório oferece um panorama detalhado de cada etapa do processo e dos resultados do teste.</a:t>
            </a:r>
            <a:endParaRPr b="0" i="0" sz="1200" u="none" cap="none" strike="noStrike">
              <a:solidFill>
                <a:srgbClr val="F7F2EB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7F2EB"/>
              </a:solidFill>
              <a:latin typeface="SUSE"/>
              <a:ea typeface="SUSE"/>
              <a:cs typeface="SUSE"/>
              <a:sym typeface="SUS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"/>
          <p:cNvSpPr/>
          <p:nvPr/>
        </p:nvSpPr>
        <p:spPr>
          <a:xfrm>
            <a:off x="0" y="0"/>
            <a:ext cx="8588414" cy="6858000"/>
          </a:xfrm>
          <a:prstGeom prst="rect">
            <a:avLst/>
          </a:prstGeom>
          <a:solidFill>
            <a:srgbClr val="9B3E2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305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7F2E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1"/>
          <p:cNvSpPr/>
          <p:nvPr/>
        </p:nvSpPr>
        <p:spPr>
          <a:xfrm>
            <a:off x="8588414" y="0"/>
            <a:ext cx="3603585" cy="6858000"/>
          </a:xfrm>
          <a:prstGeom prst="rect">
            <a:avLst/>
          </a:prstGeom>
          <a:solidFill>
            <a:srgbClr val="FF78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305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7F2E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ma imagem contendo Padrão do plano de fundo&#10;&#10;Descrição gerada automaticamente" id="147" name="Google Shape;14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4036585" y="0"/>
            <a:ext cx="812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1"/>
          <p:cNvSpPr txBox="1"/>
          <p:nvPr/>
        </p:nvSpPr>
        <p:spPr>
          <a:xfrm>
            <a:off x="476115" y="2898008"/>
            <a:ext cx="298704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Next steps</a:t>
            </a:r>
            <a:endParaRPr b="0" i="0" sz="1400" u="none" cap="none" strike="noStrike">
              <a:solidFill>
                <a:srgbClr val="000000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149" name="Google Shape;149;p11"/>
          <p:cNvSpPr txBox="1"/>
          <p:nvPr/>
        </p:nvSpPr>
        <p:spPr>
          <a:xfrm>
            <a:off x="4723109" y="1622082"/>
            <a:ext cx="46365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1. Introdução</a:t>
            </a:r>
            <a:endParaRPr b="0" i="0" sz="1400" u="none" cap="none" strike="noStrike">
              <a:solidFill>
                <a:srgbClr val="000000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2. Definição do desafio</a:t>
            </a:r>
            <a:endParaRPr b="0" i="0" sz="1400" u="none" cap="none" strike="noStrike">
              <a:solidFill>
                <a:srgbClr val="000000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3. Busca por solução</a:t>
            </a:r>
            <a:endParaRPr b="0" i="0" sz="1400" u="none" cap="none" strike="noStrike">
              <a:solidFill>
                <a:srgbClr val="000000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4. Arquitetura do teste</a:t>
            </a:r>
            <a:endParaRPr b="0" i="0" sz="1800" u="none" cap="none" strike="noStrike">
              <a:solidFill>
                <a:srgbClr val="F7F2EB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5. Análise dos resultados</a:t>
            </a:r>
            <a:endParaRPr b="0" i="0" sz="1800" u="none" cap="none" strike="noStrike">
              <a:solidFill>
                <a:srgbClr val="F7F2EB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7F2EB"/>
                </a:solidFill>
                <a:latin typeface="SUSE"/>
                <a:ea typeface="SUSE"/>
                <a:cs typeface="SUSE"/>
                <a:sym typeface="SUSE"/>
              </a:rPr>
              <a:t>6. Recomendações e próximos passos</a:t>
            </a:r>
            <a:endParaRPr b="0" i="0" sz="1800" u="none" cap="none" strike="noStrike">
              <a:solidFill>
                <a:srgbClr val="F7F2EB"/>
              </a:solidFill>
              <a:latin typeface="SUSE"/>
              <a:ea typeface="SUSE"/>
              <a:cs typeface="SUSE"/>
              <a:sym typeface="SUSE"/>
            </a:endParaRPr>
          </a:p>
        </p:txBody>
      </p:sp>
      <p:cxnSp>
        <p:nvCxnSpPr>
          <p:cNvPr id="150" name="Google Shape;150;p11"/>
          <p:cNvCxnSpPr/>
          <p:nvPr/>
        </p:nvCxnSpPr>
        <p:spPr>
          <a:xfrm rot="10800000">
            <a:off x="4036585" y="1960363"/>
            <a:ext cx="0" cy="2937274"/>
          </a:xfrm>
          <a:prstGeom prst="straightConnector1">
            <a:avLst/>
          </a:prstGeom>
          <a:noFill/>
          <a:ln cap="flat" cmpd="sng" w="9525">
            <a:solidFill>
              <a:srgbClr val="FF782C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51" name="Google Shape;15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15930" y="5608614"/>
            <a:ext cx="1059852" cy="753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"/>
          <p:cNvSpPr/>
          <p:nvPr/>
        </p:nvSpPr>
        <p:spPr>
          <a:xfrm>
            <a:off x="3957486" y="0"/>
            <a:ext cx="4200994" cy="6858000"/>
          </a:xfrm>
          <a:prstGeom prst="rect">
            <a:avLst/>
          </a:prstGeom>
          <a:solidFill>
            <a:srgbClr val="C463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14"/>
          <p:cNvPicPr preferRelativeResize="0"/>
          <p:nvPr/>
        </p:nvPicPr>
        <p:blipFill rotWithShape="1">
          <a:blip r:embed="rId3">
            <a:alphaModFix/>
          </a:blip>
          <a:srcRect b="0" l="607" r="607" t="0"/>
          <a:stretch/>
        </p:blipFill>
        <p:spPr>
          <a:xfrm>
            <a:off x="4124960" y="0"/>
            <a:ext cx="403352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ma imagem contendo perto, aberto, laranja, deitado&#10;&#10;Descrição gerada automaticamente" id="158" name="Google Shape;158;p14"/>
          <p:cNvPicPr preferRelativeResize="0"/>
          <p:nvPr/>
        </p:nvPicPr>
        <p:blipFill rotWithShape="1">
          <a:blip r:embed="rId4">
            <a:alphaModFix/>
          </a:blip>
          <a:srcRect b="0" l="0" r="11777" t="0"/>
          <a:stretch/>
        </p:blipFill>
        <p:spPr>
          <a:xfrm>
            <a:off x="8158480" y="0"/>
            <a:ext cx="403352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4"/>
          <p:cNvSpPr/>
          <p:nvPr/>
        </p:nvSpPr>
        <p:spPr>
          <a:xfrm>
            <a:off x="0" y="0"/>
            <a:ext cx="4124960" cy="6858000"/>
          </a:xfrm>
          <a:prstGeom prst="rect">
            <a:avLst/>
          </a:prstGeom>
          <a:solidFill>
            <a:srgbClr val="D8C5A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4"/>
          <p:cNvSpPr txBox="1"/>
          <p:nvPr/>
        </p:nvSpPr>
        <p:spPr>
          <a:xfrm>
            <a:off x="302375" y="1040300"/>
            <a:ext cx="4033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9B3E29"/>
                </a:solidFill>
                <a:latin typeface="SUSE"/>
                <a:ea typeface="SUSE"/>
                <a:cs typeface="SUSE"/>
                <a:sym typeface="SUSE"/>
              </a:rPr>
              <a:t>Introdução</a:t>
            </a:r>
            <a:endParaRPr b="0" i="0" sz="1400" u="none" cap="none" strike="noStrike">
              <a:solidFill>
                <a:srgbClr val="000000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161" name="Google Shape;161;p14"/>
          <p:cNvSpPr txBox="1"/>
          <p:nvPr/>
        </p:nvSpPr>
        <p:spPr>
          <a:xfrm>
            <a:off x="302380" y="517073"/>
            <a:ext cx="298704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9B3E29"/>
                </a:solidFill>
                <a:latin typeface="SUSE"/>
                <a:ea typeface="SUSE"/>
                <a:cs typeface="SUSE"/>
                <a:sym typeface="SUSE"/>
              </a:rPr>
              <a:t>1.</a:t>
            </a:r>
            <a:endParaRPr b="0" i="0" sz="1400" u="none" cap="none" strike="noStrike">
              <a:solidFill>
                <a:srgbClr val="000000"/>
              </a:solidFill>
              <a:latin typeface="SUSE"/>
              <a:ea typeface="SUSE"/>
              <a:cs typeface="SUSE"/>
              <a:sym typeface="SUSE"/>
            </a:endParaRPr>
          </a:p>
        </p:txBody>
      </p:sp>
      <p:pic>
        <p:nvPicPr>
          <p:cNvPr id="162" name="Google Shape;16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8965" y="5319639"/>
            <a:ext cx="1400506" cy="996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2EB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46ac5c7c68_0_0"/>
          <p:cNvSpPr/>
          <p:nvPr/>
        </p:nvSpPr>
        <p:spPr>
          <a:xfrm>
            <a:off x="6184020" y="0"/>
            <a:ext cx="6007800" cy="6858000"/>
          </a:xfrm>
          <a:prstGeom prst="rect">
            <a:avLst/>
          </a:prstGeom>
          <a:solidFill>
            <a:srgbClr val="C463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g346ac5c7c68_0_0"/>
          <p:cNvPicPr preferRelativeResize="0"/>
          <p:nvPr/>
        </p:nvPicPr>
        <p:blipFill rotWithShape="1">
          <a:blip r:embed="rId3">
            <a:alphaModFix/>
          </a:blip>
          <a:srcRect b="0" l="602" r="612" t="0"/>
          <a:stretch/>
        </p:blipFill>
        <p:spPr>
          <a:xfrm>
            <a:off x="6184098" y="0"/>
            <a:ext cx="6007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346ac5c7c68_0_0"/>
          <p:cNvSpPr txBox="1"/>
          <p:nvPr/>
        </p:nvSpPr>
        <p:spPr>
          <a:xfrm>
            <a:off x="388975" y="1653975"/>
            <a:ext cx="5463000" cy="49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A Natura é uma empresa de cosmético e, como tal, coloca muitas embalagens no mercado todos os dias. Apesar dos esforços em promover a reciclagem desses materiais, uma parcela significativa ainda enfrenta </a:t>
            </a:r>
            <a:r>
              <a:rPr b="1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dificuldades nos processos de reciclagem</a:t>
            </a: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 </a:t>
            </a:r>
            <a:r>
              <a:rPr b="1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tradicionais </a:t>
            </a: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em razão do tipo de material utilizado.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Mesmo quando captadas por meio de coleta seletiva ou programas de logística reversa, </a:t>
            </a:r>
            <a:r>
              <a:rPr b="1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essas embalagens raramente são reaproveitadas devido à sua complexidade e à ausência de um mercado de resíduos que as valorize</a:t>
            </a: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. Adicionalmente, as cooperativas de reciclagem, importantes atores na cadeia de reaproveitamento de materiais, não encontram viabilidade econômica na coleta e separação dessas embalagens de baixo valor, comprometendo sua sustentabilidade e seu papel na sociedade.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Diante desse contexto, </a:t>
            </a:r>
            <a:r>
              <a:rPr b="1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buscamos com este desafio desenvolver novas abordagens para o reaproveitamento desses resíduos</a:t>
            </a: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, de modo a não apenas desviar essas embalagens do descarte inadequado, mas também gerando valor financeiro para as cooperativas de reciclagem envolvidas no processo. A expectativa foi encontrar</a:t>
            </a:r>
            <a:r>
              <a:rPr b="1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 alternativas de reaproveitamento que poderiam ser aplicadas em escala local</a:t>
            </a: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, com custos de implementação acessíveis e potencial de replicação, resultando na produção de materiais reciclados com competitividade no mercado e durabilidade, evitando a criação de novos descartáveis de ciclo de vida curto.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170" name="Google Shape;170;g346ac5c7c68_0_0"/>
          <p:cNvSpPr txBox="1"/>
          <p:nvPr/>
        </p:nvSpPr>
        <p:spPr>
          <a:xfrm>
            <a:off x="388979" y="599750"/>
            <a:ext cx="4142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Contexto do desafio</a:t>
            </a:r>
            <a:endParaRPr b="1" i="0" sz="24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171" name="Google Shape;171;g346ac5c7c68_0_0"/>
          <p:cNvSpPr/>
          <p:nvPr/>
        </p:nvSpPr>
        <p:spPr>
          <a:xfrm>
            <a:off x="7043550" y="636850"/>
            <a:ext cx="4595400" cy="2789700"/>
          </a:xfrm>
          <a:prstGeom prst="roundRect">
            <a:avLst>
              <a:gd fmla="val 6427" name="adj"/>
            </a:avLst>
          </a:prstGeom>
          <a:solidFill>
            <a:srgbClr val="D8C5A9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g346ac5c7c68_0_0"/>
          <p:cNvSpPr/>
          <p:nvPr/>
        </p:nvSpPr>
        <p:spPr>
          <a:xfrm>
            <a:off x="10958225" y="294950"/>
            <a:ext cx="807300" cy="807300"/>
          </a:xfrm>
          <a:prstGeom prst="ellipse">
            <a:avLst/>
          </a:prstGeom>
          <a:solidFill>
            <a:srgbClr val="FE772C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346ac5c7c68_0_0"/>
          <p:cNvSpPr txBox="1"/>
          <p:nvPr/>
        </p:nvSpPr>
        <p:spPr>
          <a:xfrm>
            <a:off x="7180650" y="763550"/>
            <a:ext cx="4458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SUSE"/>
                <a:ea typeface="SUSE"/>
                <a:cs typeface="SUSE"/>
                <a:sym typeface="SUSE"/>
              </a:rPr>
              <a:t>Dores do negócio</a:t>
            </a:r>
            <a:endParaRPr b="1" i="0" sz="1600" u="none" cap="none" strike="noStrike">
              <a:solidFill>
                <a:schemeClr val="dk1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174" name="Google Shape;174;g346ac5c7c68_0_0"/>
          <p:cNvSpPr/>
          <p:nvPr/>
        </p:nvSpPr>
        <p:spPr>
          <a:xfrm>
            <a:off x="7048650" y="3915325"/>
            <a:ext cx="4595400" cy="2637900"/>
          </a:xfrm>
          <a:prstGeom prst="roundRect">
            <a:avLst>
              <a:gd fmla="val 6427" name="adj"/>
            </a:avLst>
          </a:prstGeom>
          <a:solidFill>
            <a:srgbClr val="D8C5A9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346ac5c7c68_0_0"/>
          <p:cNvSpPr/>
          <p:nvPr/>
        </p:nvSpPr>
        <p:spPr>
          <a:xfrm>
            <a:off x="10963325" y="3573425"/>
            <a:ext cx="807300" cy="807300"/>
          </a:xfrm>
          <a:prstGeom prst="ellipse">
            <a:avLst/>
          </a:prstGeom>
          <a:solidFill>
            <a:srgbClr val="FE772C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346ac5c7c68_0_0"/>
          <p:cNvSpPr txBox="1"/>
          <p:nvPr/>
        </p:nvSpPr>
        <p:spPr>
          <a:xfrm>
            <a:off x="7185750" y="4042025"/>
            <a:ext cx="4458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SUSE"/>
                <a:ea typeface="SUSE"/>
                <a:cs typeface="SUSE"/>
                <a:sym typeface="SUSE"/>
              </a:rPr>
              <a:t>Oportunidades</a:t>
            </a:r>
            <a:endParaRPr b="1" i="0" sz="1600" u="none" cap="none" strike="noStrike">
              <a:solidFill>
                <a:schemeClr val="dk1"/>
              </a:solidFill>
              <a:latin typeface="SUSE"/>
              <a:ea typeface="SUSE"/>
              <a:cs typeface="SUSE"/>
              <a:sym typeface="SUSE"/>
            </a:endParaRPr>
          </a:p>
        </p:txBody>
      </p:sp>
      <p:pic>
        <p:nvPicPr>
          <p:cNvPr id="177" name="Google Shape;177;g346ac5c7c68_0_0" title="noun-pill-3319595.png"/>
          <p:cNvPicPr preferRelativeResize="0"/>
          <p:nvPr/>
        </p:nvPicPr>
        <p:blipFill rotWithShape="1">
          <a:blip r:embed="rId4">
            <a:alphaModFix/>
          </a:blip>
          <a:srcRect b="13479" l="0" r="0" t="0"/>
          <a:stretch/>
        </p:blipFill>
        <p:spPr>
          <a:xfrm>
            <a:off x="11043650" y="3697325"/>
            <a:ext cx="646669" cy="55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346ac5c7c68_0_0" title="noun-band-aid-7719234.png"/>
          <p:cNvPicPr preferRelativeResize="0"/>
          <p:nvPr/>
        </p:nvPicPr>
        <p:blipFill rotWithShape="1">
          <a:blip r:embed="rId5">
            <a:alphaModFix/>
          </a:blip>
          <a:srcRect b="15504" l="0" r="0" t="0"/>
          <a:stretch/>
        </p:blipFill>
        <p:spPr>
          <a:xfrm>
            <a:off x="11035888" y="418850"/>
            <a:ext cx="662176" cy="55949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346ac5c7c68_0_0"/>
          <p:cNvSpPr txBox="1"/>
          <p:nvPr/>
        </p:nvSpPr>
        <p:spPr>
          <a:xfrm>
            <a:off x="7180650" y="1131300"/>
            <a:ext cx="4299900" cy="21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b="0" i="0" lang="en-US" sz="1000" u="sng" cap="none" strike="noStrike">
                <a:solidFill>
                  <a:schemeClr val="dk1"/>
                </a:solidFill>
                <a:latin typeface="SUSE"/>
                <a:ea typeface="SUSE"/>
                <a:cs typeface="SUSE"/>
                <a:sym typeface="SUSE"/>
              </a:rPr>
              <a:t>Materiais de baixa reciclabilidade:</a:t>
            </a:r>
            <a:r>
              <a:rPr b="0" i="0" lang="en-US" sz="1000" u="none" cap="none" strike="noStrike">
                <a:solidFill>
                  <a:schemeClr val="dk1"/>
                </a:solidFill>
                <a:latin typeface="SUSE"/>
                <a:ea typeface="SUSE"/>
                <a:cs typeface="SUSE"/>
                <a:sym typeface="SUSE"/>
              </a:rPr>
              <a:t> embalagens como as de maquiagem, bisnagas e pouches, apesar de tecnicamente recicláveis, não têm valor no mercado de resíduos e por isso acabam por não ser recicladas.</a:t>
            </a:r>
            <a:endParaRPr b="0" i="0" sz="1000" u="none" cap="none" strike="noStrike">
              <a:solidFill>
                <a:schemeClr val="dk1"/>
              </a:solidFill>
              <a:latin typeface="SUSE"/>
              <a:ea typeface="SUSE"/>
              <a:cs typeface="SUSE"/>
              <a:sym typeface="SUSE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b="0" i="0" lang="en-US" sz="1000" u="sng" cap="none" strike="noStrike">
                <a:solidFill>
                  <a:schemeClr val="dk1"/>
                </a:solidFill>
                <a:latin typeface="SUSE"/>
                <a:ea typeface="SUSE"/>
                <a:cs typeface="SUSE"/>
                <a:sym typeface="SUSE"/>
              </a:rPr>
              <a:t>Impacto socioambiental negativo:</a:t>
            </a:r>
            <a:r>
              <a:rPr b="0" i="0" lang="en-US" sz="1000" u="none" cap="none" strike="noStrike">
                <a:solidFill>
                  <a:schemeClr val="dk1"/>
                </a:solidFill>
                <a:latin typeface="SUSE"/>
                <a:ea typeface="SUSE"/>
                <a:cs typeface="SUSE"/>
                <a:sym typeface="SUSE"/>
              </a:rPr>
              <a:t> o descarte dessas embalagens contribui para o aumento da poluição e onera as cooperativas de reciclagem, que não obtêm retorno financeiro pela coleta desses materiais.</a:t>
            </a:r>
            <a:endParaRPr b="0" i="0" sz="1000" u="none" cap="none" strike="noStrike">
              <a:solidFill>
                <a:schemeClr val="dk1"/>
              </a:solidFill>
              <a:latin typeface="SUSE"/>
              <a:ea typeface="SUSE"/>
              <a:cs typeface="SUSE"/>
              <a:sym typeface="SUSE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b="0" i="0" lang="en-US" sz="1000" u="sng" cap="none" strike="noStrike">
                <a:solidFill>
                  <a:schemeClr val="dk1"/>
                </a:solidFill>
                <a:latin typeface="SUSE"/>
                <a:ea typeface="SUSE"/>
                <a:cs typeface="SUSE"/>
                <a:sym typeface="SUSE"/>
              </a:rPr>
              <a:t>Necessidade de soluções locais e escaláveis:</a:t>
            </a:r>
            <a:r>
              <a:rPr b="0" i="0" lang="en-US" sz="1000" u="none" cap="none" strike="noStrike">
                <a:solidFill>
                  <a:schemeClr val="dk1"/>
                </a:solidFill>
                <a:latin typeface="SUSE"/>
                <a:ea typeface="SUSE"/>
                <a:cs typeface="SUSE"/>
                <a:sym typeface="SUSE"/>
              </a:rPr>
              <a:t>  a ausência de alternativas de reaproveitamento viáveis em escala local impede a implementação de soluções eficazes e replicáveis para reduzir o volume de rejeitos e gerar valor para a cadeia de reciclagem.</a:t>
            </a:r>
            <a:endParaRPr b="0" i="0" sz="1000" u="none" cap="none" strike="noStrike">
              <a:solidFill>
                <a:schemeClr val="dk1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180" name="Google Shape;180;g346ac5c7c68_0_0"/>
          <p:cNvSpPr txBox="1"/>
          <p:nvPr/>
        </p:nvSpPr>
        <p:spPr>
          <a:xfrm>
            <a:off x="7185750" y="4485975"/>
            <a:ext cx="4202400" cy="18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921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USE"/>
              <a:buChar char="●"/>
            </a:pPr>
            <a:r>
              <a:rPr b="0" i="0" lang="en-US" sz="1000" u="sng" cap="none" strike="noStrike">
                <a:solidFill>
                  <a:schemeClr val="dk1"/>
                </a:solidFill>
                <a:latin typeface="SUSE"/>
                <a:ea typeface="SUSE"/>
                <a:cs typeface="SUSE"/>
                <a:sym typeface="SUSE"/>
              </a:rPr>
              <a:t>Desenvolvimento de soluções de upcycling de alto valor: </a:t>
            </a:r>
            <a:r>
              <a:rPr b="0" i="0" lang="en-US" sz="1000" u="none" cap="none" strike="noStrike">
                <a:solidFill>
                  <a:schemeClr val="dk1"/>
                </a:solidFill>
                <a:latin typeface="SUSE"/>
                <a:ea typeface="SUSE"/>
                <a:cs typeface="SUSE"/>
                <a:sym typeface="SUSE"/>
              </a:rPr>
              <a:t>transformar resíduos  de baixo valor em materiais duráveis (construção, etc.) pode gerar um novo mercado.</a:t>
            </a:r>
            <a:endParaRPr b="0" i="0" sz="1000" u="none" cap="none" strike="noStrike">
              <a:solidFill>
                <a:schemeClr val="dk1"/>
              </a:solidFill>
              <a:latin typeface="SUSE"/>
              <a:ea typeface="SUSE"/>
              <a:cs typeface="SUSE"/>
              <a:sym typeface="SUSE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USE"/>
              <a:buChar char="●"/>
            </a:pPr>
            <a:r>
              <a:rPr b="0" i="0" lang="en-US" sz="1000" u="sng" cap="none" strike="noStrike">
                <a:solidFill>
                  <a:schemeClr val="dk1"/>
                </a:solidFill>
                <a:latin typeface="SUSE"/>
                <a:ea typeface="SUSE"/>
                <a:cs typeface="SUSE"/>
                <a:sym typeface="SUSE"/>
              </a:rPr>
              <a:t>Geração de renda e fortalecimento de cooperativas:</a:t>
            </a:r>
            <a:r>
              <a:rPr b="0" i="0" lang="en-US" sz="1000" u="none" cap="none" strike="noStrike">
                <a:solidFill>
                  <a:schemeClr val="dk1"/>
                </a:solidFill>
                <a:latin typeface="SUSE"/>
                <a:ea typeface="SUSE"/>
                <a:cs typeface="SUSE"/>
                <a:sym typeface="SUSE"/>
              </a:rPr>
              <a:t> o desenvolvimento de processos de reaproveitamento com maior valor de mercado pode gerar uma nova fonte de renda para as cooperativas de reciclagem</a:t>
            </a:r>
            <a:endParaRPr b="0" i="0" sz="1000" u="none" cap="none" strike="noStrike">
              <a:solidFill>
                <a:schemeClr val="dk1"/>
              </a:solidFill>
              <a:latin typeface="SUSE"/>
              <a:ea typeface="SUSE"/>
              <a:cs typeface="SUSE"/>
              <a:sym typeface="SUSE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Font typeface="SUSE"/>
              <a:buChar char="●"/>
            </a:pPr>
            <a:r>
              <a:rPr b="0" i="0" lang="en-US" sz="1000" u="sng" cap="none" strike="noStrike">
                <a:solidFill>
                  <a:schemeClr val="dk1"/>
                </a:solidFill>
                <a:latin typeface="SUSE"/>
                <a:ea typeface="SUSE"/>
                <a:cs typeface="SUSE"/>
                <a:sym typeface="SUSE"/>
              </a:rPr>
              <a:t>Inovação em design e materiais</a:t>
            </a:r>
            <a:r>
              <a:rPr b="0" i="0" lang="en-US" sz="1000" u="none" cap="none" strike="noStrike">
                <a:solidFill>
                  <a:schemeClr val="dk1"/>
                </a:solidFill>
                <a:latin typeface="SUSE"/>
                <a:ea typeface="SUSE"/>
                <a:cs typeface="SUSE"/>
                <a:sym typeface="SUSE"/>
              </a:rPr>
              <a:t>: novas tecnologias de processamento pode aumentar o valor percebido e a aplicabilidade dos plásticos reciclados de baixo valor</a:t>
            </a:r>
            <a:endParaRPr b="0" i="0" sz="1000" u="none" cap="none" strike="noStrike">
              <a:solidFill>
                <a:schemeClr val="dk1"/>
              </a:solidFill>
              <a:latin typeface="SUSE"/>
              <a:ea typeface="SUSE"/>
              <a:cs typeface="SUSE"/>
              <a:sym typeface="SUS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2EB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46ac5c7c68_0_35"/>
          <p:cNvSpPr/>
          <p:nvPr/>
        </p:nvSpPr>
        <p:spPr>
          <a:xfrm>
            <a:off x="7194250" y="2441100"/>
            <a:ext cx="4997700" cy="4416900"/>
          </a:xfrm>
          <a:prstGeom prst="round1Rect">
            <a:avLst>
              <a:gd fmla="val 16667" name="adj"/>
            </a:avLst>
          </a:prstGeom>
          <a:solidFill>
            <a:srgbClr val="FE77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46ac5c7c68_0_35"/>
          <p:cNvSpPr/>
          <p:nvPr/>
        </p:nvSpPr>
        <p:spPr>
          <a:xfrm>
            <a:off x="3368325" y="2128800"/>
            <a:ext cx="4543800" cy="4729200"/>
          </a:xfrm>
          <a:prstGeom prst="round1Rect">
            <a:avLst>
              <a:gd fmla="val 16667" name="adj"/>
            </a:avLst>
          </a:prstGeom>
          <a:solidFill>
            <a:srgbClr val="C4634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346ac5c7c68_0_35"/>
          <p:cNvSpPr txBox="1"/>
          <p:nvPr/>
        </p:nvSpPr>
        <p:spPr>
          <a:xfrm>
            <a:off x="388975" y="1221025"/>
            <a:ext cx="10896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A partir destes elementos, definimos a pergunta norteadora, o objetivo e os critérios de sucesso do projeto.</a:t>
            </a:r>
            <a:endParaRPr b="0" i="0" sz="7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188" name="Google Shape;188;g346ac5c7c68_0_35"/>
          <p:cNvSpPr txBox="1"/>
          <p:nvPr/>
        </p:nvSpPr>
        <p:spPr>
          <a:xfrm>
            <a:off x="388974" y="599750"/>
            <a:ext cx="541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Objetivos e Critérios de sucesso</a:t>
            </a:r>
            <a:endParaRPr b="1" i="0" sz="24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189" name="Google Shape;189;g346ac5c7c68_0_35"/>
          <p:cNvSpPr/>
          <p:nvPr/>
        </p:nvSpPr>
        <p:spPr>
          <a:xfrm>
            <a:off x="-76975" y="1827400"/>
            <a:ext cx="4156500" cy="5030700"/>
          </a:xfrm>
          <a:prstGeom prst="round1Rect">
            <a:avLst>
              <a:gd fmla="val 16667" name="adj"/>
            </a:avLst>
          </a:prstGeom>
          <a:solidFill>
            <a:srgbClr val="9B3E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346ac5c7c68_0_35"/>
          <p:cNvSpPr txBox="1"/>
          <p:nvPr/>
        </p:nvSpPr>
        <p:spPr>
          <a:xfrm>
            <a:off x="191274" y="2678800"/>
            <a:ext cx="5419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Pergunta norteadora</a:t>
            </a:r>
            <a:endParaRPr b="0" i="1" sz="14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191" name="Google Shape;191;g346ac5c7c68_0_35"/>
          <p:cNvSpPr txBox="1"/>
          <p:nvPr/>
        </p:nvSpPr>
        <p:spPr>
          <a:xfrm>
            <a:off x="191274" y="3443550"/>
            <a:ext cx="34800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Como podemos destinar embalagens de cosméticos, feitas de plásticos com baixo valor comercial, para a reciclagem, de modo a gerar valor para as cooperativas de reciclagem que as coletam e reduzir a nossa contribuição de rejeitos para o mundo?</a:t>
            </a:r>
            <a:endParaRPr b="0" i="0" sz="14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192" name="Google Shape;192;g346ac5c7c68_0_35"/>
          <p:cNvSpPr txBox="1"/>
          <p:nvPr/>
        </p:nvSpPr>
        <p:spPr>
          <a:xfrm>
            <a:off x="4279624" y="2678800"/>
            <a:ext cx="5419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Objetivo</a:t>
            </a:r>
            <a:endParaRPr b="0" i="1" sz="14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193" name="Google Shape;193;g346ac5c7c68_0_35"/>
          <p:cNvSpPr txBox="1"/>
          <p:nvPr/>
        </p:nvSpPr>
        <p:spPr>
          <a:xfrm>
            <a:off x="8108224" y="3443550"/>
            <a:ext cx="3929100" cy="22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USE"/>
              <a:buChar char="●"/>
            </a:pPr>
            <a:r>
              <a:rPr b="0" i="0" lang="en-US" sz="14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Viabilidade econômica para cooperativas</a:t>
            </a:r>
            <a:endParaRPr b="0" i="0" sz="14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USE"/>
              <a:buChar char="●"/>
            </a:pPr>
            <a:r>
              <a:rPr b="0" i="0" lang="en-US" sz="14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Escalabilidade e replicabilidade local</a:t>
            </a:r>
            <a:endParaRPr b="0" i="0" sz="14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USE"/>
              <a:buChar char="●"/>
            </a:pPr>
            <a:r>
              <a:rPr b="0" i="0" lang="en-US" sz="14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Custo de implementação acessível</a:t>
            </a:r>
            <a:endParaRPr b="0" i="0" sz="14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USE"/>
              <a:buChar char="●"/>
            </a:pPr>
            <a:r>
              <a:rPr b="0" i="0" lang="en-US" sz="14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Geração de produtos reciclados competitivos e duráveis</a:t>
            </a:r>
            <a:endParaRPr b="0" i="0" sz="14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USE"/>
              <a:buChar char="●"/>
            </a:pPr>
            <a:r>
              <a:rPr b="0" i="0" lang="en-US" sz="14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Redução do volume de rejeitos</a:t>
            </a:r>
            <a:endParaRPr b="0" i="0" sz="14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400"/>
              <a:buFont typeface="SUSE"/>
              <a:buChar char="●"/>
            </a:pPr>
            <a:r>
              <a:rPr b="0" i="0" lang="en-US" sz="14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Potencial de venda dos produtos criados</a:t>
            </a:r>
            <a:endParaRPr b="0" i="0" sz="14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194" name="Google Shape;194;g346ac5c7c68_0_35"/>
          <p:cNvSpPr txBox="1"/>
          <p:nvPr/>
        </p:nvSpPr>
        <p:spPr>
          <a:xfrm>
            <a:off x="8108225" y="2678800"/>
            <a:ext cx="348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Critérios de sucesso</a:t>
            </a:r>
            <a:endParaRPr b="0" i="1" sz="14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195" name="Google Shape;195;g346ac5c7c68_0_35"/>
          <p:cNvSpPr txBox="1"/>
          <p:nvPr/>
        </p:nvSpPr>
        <p:spPr>
          <a:xfrm>
            <a:off x="4279624" y="3443550"/>
            <a:ext cx="31206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Desenvolver novas formas de reaproveitamento dos resíduos de embalagens cosméticas feitas de plásticos sem valor comercial de modo a gerar valor financeiro para as cooperativas de reciclagem envolvidas no processo e a reduzir o impacto socioambiental dos rejeitos gerados por estas embalagens. </a:t>
            </a:r>
            <a:endParaRPr b="0" i="0" sz="14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</p:txBody>
      </p:sp>
      <p:cxnSp>
        <p:nvCxnSpPr>
          <p:cNvPr id="196" name="Google Shape;196;g346ac5c7c68_0_35"/>
          <p:cNvCxnSpPr/>
          <p:nvPr/>
        </p:nvCxnSpPr>
        <p:spPr>
          <a:xfrm>
            <a:off x="287975" y="3062800"/>
            <a:ext cx="496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7" name="Google Shape;197;g346ac5c7c68_0_35"/>
          <p:cNvCxnSpPr/>
          <p:nvPr/>
        </p:nvCxnSpPr>
        <p:spPr>
          <a:xfrm>
            <a:off x="4395050" y="3062800"/>
            <a:ext cx="496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8" name="Google Shape;198;g346ac5c7c68_0_35"/>
          <p:cNvCxnSpPr/>
          <p:nvPr/>
        </p:nvCxnSpPr>
        <p:spPr>
          <a:xfrm>
            <a:off x="8212750" y="3062800"/>
            <a:ext cx="496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2EB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46ac5c7c68_0_64"/>
          <p:cNvSpPr/>
          <p:nvPr/>
        </p:nvSpPr>
        <p:spPr>
          <a:xfrm>
            <a:off x="5808775" y="4702800"/>
            <a:ext cx="2076462" cy="632070"/>
          </a:xfrm>
          <a:prstGeom prst="flowChartTerminator">
            <a:avLst/>
          </a:prstGeom>
          <a:solidFill>
            <a:srgbClr val="D26278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Lucas Cândido</a:t>
            </a:r>
            <a:endParaRPr b="0" i="0" sz="12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Facilitador</a:t>
            </a:r>
            <a:endParaRPr b="0" i="0" sz="10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204" name="Google Shape;204;g346ac5c7c68_0_64"/>
          <p:cNvSpPr/>
          <p:nvPr/>
        </p:nvSpPr>
        <p:spPr>
          <a:xfrm>
            <a:off x="5808775" y="5456308"/>
            <a:ext cx="2076462" cy="632070"/>
          </a:xfrm>
          <a:prstGeom prst="flowChartTerminator">
            <a:avLst/>
          </a:prstGeom>
          <a:solidFill>
            <a:srgbClr val="D26278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Thales Dias</a:t>
            </a:r>
            <a:endParaRPr b="0" i="0" sz="12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Coordenador Studio</a:t>
            </a:r>
            <a:endParaRPr b="0" i="0" sz="10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205" name="Google Shape;205;g346ac5c7c68_0_64"/>
          <p:cNvSpPr/>
          <p:nvPr/>
        </p:nvSpPr>
        <p:spPr>
          <a:xfrm>
            <a:off x="8206900" y="1213800"/>
            <a:ext cx="4620600" cy="4620600"/>
          </a:xfrm>
          <a:prstGeom prst="ellipse">
            <a:avLst/>
          </a:prstGeom>
          <a:noFill/>
          <a:ln cap="flat" cmpd="sng" w="19050">
            <a:solidFill>
              <a:srgbClr val="4A5937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346ac5c7c68_0_64"/>
          <p:cNvSpPr txBox="1"/>
          <p:nvPr/>
        </p:nvSpPr>
        <p:spPr>
          <a:xfrm>
            <a:off x="388975" y="599750"/>
            <a:ext cx="31686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Áreas envolvidas e responsáveis</a:t>
            </a:r>
            <a:endParaRPr b="1" i="0" sz="24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207" name="Google Shape;207;g346ac5c7c68_0_64"/>
          <p:cNvSpPr/>
          <p:nvPr/>
        </p:nvSpPr>
        <p:spPr>
          <a:xfrm>
            <a:off x="10169925" y="2345388"/>
            <a:ext cx="2357400" cy="2357400"/>
          </a:xfrm>
          <a:prstGeom prst="ellipse">
            <a:avLst/>
          </a:prstGeom>
          <a:solidFill>
            <a:srgbClr val="333C1F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Time do Desafio</a:t>
            </a:r>
            <a:endParaRPr b="1" i="0" sz="14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208" name="Google Shape;208;g346ac5c7c68_0_64"/>
          <p:cNvSpPr/>
          <p:nvPr/>
        </p:nvSpPr>
        <p:spPr>
          <a:xfrm>
            <a:off x="7727975" y="4346713"/>
            <a:ext cx="1847100" cy="1847100"/>
          </a:xfrm>
          <a:prstGeom prst="ellipse">
            <a:avLst/>
          </a:prstGeom>
          <a:solidFill>
            <a:srgbClr val="691B34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Studio Natura Startups</a:t>
            </a:r>
            <a:endParaRPr b="1" i="0" sz="14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209" name="Google Shape;209;g346ac5c7c68_0_64"/>
          <p:cNvSpPr/>
          <p:nvPr/>
        </p:nvSpPr>
        <p:spPr>
          <a:xfrm>
            <a:off x="5651513" y="1528925"/>
            <a:ext cx="2076462" cy="632070"/>
          </a:xfrm>
          <a:prstGeom prst="flowChartTerminator">
            <a:avLst/>
          </a:prstGeom>
          <a:solidFill>
            <a:srgbClr val="466D8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Sérgio Talocchi</a:t>
            </a:r>
            <a:endParaRPr b="0" i="0" sz="12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Líder do desafio</a:t>
            </a:r>
            <a:endParaRPr b="0" i="0" sz="9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210" name="Google Shape;210;g346ac5c7c68_0_64"/>
          <p:cNvSpPr/>
          <p:nvPr/>
        </p:nvSpPr>
        <p:spPr>
          <a:xfrm>
            <a:off x="5651513" y="2292511"/>
            <a:ext cx="2076462" cy="632070"/>
          </a:xfrm>
          <a:prstGeom prst="flowChartTerminator">
            <a:avLst/>
          </a:prstGeom>
          <a:solidFill>
            <a:srgbClr val="466D85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Sabrina Ramalho</a:t>
            </a:r>
            <a:endParaRPr b="0" i="0" sz="12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Especialista</a:t>
            </a:r>
            <a:endParaRPr b="0" i="0" sz="10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211" name="Google Shape;211;g346ac5c7c68_0_64"/>
          <p:cNvSpPr/>
          <p:nvPr/>
        </p:nvSpPr>
        <p:spPr>
          <a:xfrm>
            <a:off x="7458937" y="1305300"/>
            <a:ext cx="1842900" cy="1842900"/>
          </a:xfrm>
          <a:prstGeom prst="ellipse">
            <a:avLst/>
          </a:prstGeom>
          <a:solidFill>
            <a:srgbClr val="0F2B38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Área Cliente</a:t>
            </a:r>
            <a:endParaRPr b="1" i="0" sz="14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</p:txBody>
      </p:sp>
      <p:pic>
        <p:nvPicPr>
          <p:cNvPr descr="Padrão do plano de fundo&#10;&#10;Descrição gerada automaticamente" id="212" name="Google Shape;212;g346ac5c7c68_0_64"/>
          <p:cNvPicPr preferRelativeResize="0"/>
          <p:nvPr/>
        </p:nvPicPr>
        <p:blipFill rotWithShape="1">
          <a:blip r:embed="rId3">
            <a:alphaModFix/>
          </a:blip>
          <a:srcRect b="0" l="0" r="79625" t="0"/>
          <a:stretch/>
        </p:blipFill>
        <p:spPr>
          <a:xfrm>
            <a:off x="4520860" y="0"/>
            <a:ext cx="9662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g346ac5c7c68_0_64"/>
          <p:cNvSpPr txBox="1"/>
          <p:nvPr/>
        </p:nvSpPr>
        <p:spPr>
          <a:xfrm>
            <a:off x="388975" y="1653975"/>
            <a:ext cx="3810300" cy="40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Para garantir o sucesso do projeto, cada integrante do time desempenha um papel essencial dentro da estrutura de trabalho. Abaixo, detalhamos as principais funções e responsabilidades: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-3048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5937"/>
              </a:buClr>
              <a:buSzPts val="1200"/>
              <a:buFont typeface="SUSE"/>
              <a:buChar char="●"/>
            </a:pPr>
            <a:r>
              <a:rPr b="1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Natura Startups (Facilitadores):</a:t>
            </a: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 conduzem o projeto, garantindo alinhamento estratégico, facilitando interações e monitorando avanços.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-3048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5937"/>
              </a:buClr>
              <a:buSzPts val="1200"/>
              <a:buFont typeface="SUSE"/>
              <a:buChar char="●"/>
            </a:pPr>
            <a:r>
              <a:rPr b="1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Área Cliente: </a:t>
            </a: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define objetivos, acompanha o andamento e toma decisões estratégicas, assegurando a viabilidade do projeto.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-3048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5937"/>
              </a:buClr>
              <a:buSzPts val="1200"/>
              <a:buFont typeface="SUSE"/>
              <a:buChar char="●"/>
            </a:pPr>
            <a:r>
              <a:rPr b="1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Time de Especialistas: </a:t>
            </a: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oferece conhecimento técnico e estratégico, contribuindo com insights e garantindo aderência às necessidades do negócio; este projeto não contou com este time.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2EB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8" name="Google Shape;218;g343d77e9845_0_8144"/>
          <p:cNvCxnSpPr/>
          <p:nvPr/>
        </p:nvCxnSpPr>
        <p:spPr>
          <a:xfrm>
            <a:off x="0" y="3766800"/>
            <a:ext cx="12207600" cy="0"/>
          </a:xfrm>
          <a:prstGeom prst="straightConnector1">
            <a:avLst/>
          </a:prstGeom>
          <a:noFill/>
          <a:ln cap="flat" cmpd="sng" w="19050">
            <a:solidFill>
              <a:srgbClr val="5C211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19" name="Google Shape;219;g343d77e9845_0_8144"/>
          <p:cNvGrpSpPr/>
          <p:nvPr/>
        </p:nvGrpSpPr>
        <p:grpSpPr>
          <a:xfrm>
            <a:off x="788137" y="3593732"/>
            <a:ext cx="345991" cy="345991"/>
            <a:chOff x="3886650" y="2050975"/>
            <a:chExt cx="259500" cy="259500"/>
          </a:xfrm>
        </p:grpSpPr>
        <p:sp>
          <p:nvSpPr>
            <p:cNvPr id="220" name="Google Shape;220;g343d77e9845_0_8144"/>
            <p:cNvSpPr/>
            <p:nvPr/>
          </p:nvSpPr>
          <p:spPr>
            <a:xfrm>
              <a:off x="3886650" y="2050975"/>
              <a:ext cx="259500" cy="259500"/>
            </a:xfrm>
            <a:prstGeom prst="ellipse">
              <a:avLst/>
            </a:prstGeom>
            <a:solidFill>
              <a:srgbClr val="4C232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g343d77e9845_0_8144"/>
            <p:cNvSpPr/>
            <p:nvPr/>
          </p:nvSpPr>
          <p:spPr>
            <a:xfrm>
              <a:off x="3929680" y="2094005"/>
              <a:ext cx="173400" cy="173400"/>
            </a:xfrm>
            <a:prstGeom prst="ellipse">
              <a:avLst/>
            </a:prstGeom>
            <a:solidFill>
              <a:srgbClr val="FFB33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2" name="Google Shape;222;g343d77e9845_0_8144"/>
          <p:cNvSpPr/>
          <p:nvPr/>
        </p:nvSpPr>
        <p:spPr>
          <a:xfrm>
            <a:off x="891467" y="1774833"/>
            <a:ext cx="139500" cy="139500"/>
          </a:xfrm>
          <a:prstGeom prst="ellipse">
            <a:avLst/>
          </a:prstGeom>
          <a:solidFill>
            <a:srgbClr val="4C232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3" name="Google Shape;223;g343d77e9845_0_8144"/>
          <p:cNvCxnSpPr>
            <a:stCxn id="220" idx="0"/>
            <a:endCxn id="222" idx="4"/>
          </p:cNvCxnSpPr>
          <p:nvPr/>
        </p:nvCxnSpPr>
        <p:spPr>
          <a:xfrm rot="10800000">
            <a:off x="961133" y="1914332"/>
            <a:ext cx="0" cy="167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24" name="Google Shape;224;g343d77e9845_0_8144"/>
          <p:cNvSpPr txBox="1"/>
          <p:nvPr/>
        </p:nvSpPr>
        <p:spPr>
          <a:xfrm>
            <a:off x="1257700" y="1596900"/>
            <a:ext cx="2684700" cy="16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1</a:t>
            </a:r>
            <a:r>
              <a:rPr b="1" i="0" lang="en-US" sz="13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  Kick-off</a:t>
            </a:r>
            <a:endParaRPr b="1" i="0" sz="13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Alinhamento inicial entre o Studio NS e a área cliente, para aprofundamento no problema e definição de objetivos, expectativas e cronograma do desafio.</a:t>
            </a:r>
            <a:endParaRPr b="0" i="0" sz="11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grpSp>
        <p:nvGrpSpPr>
          <p:cNvPr id="225" name="Google Shape;225;g343d77e9845_0_8144"/>
          <p:cNvGrpSpPr/>
          <p:nvPr/>
        </p:nvGrpSpPr>
        <p:grpSpPr>
          <a:xfrm>
            <a:off x="4173637" y="3593732"/>
            <a:ext cx="345991" cy="345991"/>
            <a:chOff x="3886650" y="2050975"/>
            <a:chExt cx="259500" cy="259500"/>
          </a:xfrm>
        </p:grpSpPr>
        <p:sp>
          <p:nvSpPr>
            <p:cNvPr id="226" name="Google Shape;226;g343d77e9845_0_8144"/>
            <p:cNvSpPr/>
            <p:nvPr/>
          </p:nvSpPr>
          <p:spPr>
            <a:xfrm>
              <a:off x="3886650" y="2050975"/>
              <a:ext cx="259500" cy="259500"/>
            </a:xfrm>
            <a:prstGeom prst="ellipse">
              <a:avLst/>
            </a:prstGeom>
            <a:solidFill>
              <a:srgbClr val="4C232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g343d77e9845_0_8144"/>
            <p:cNvSpPr/>
            <p:nvPr/>
          </p:nvSpPr>
          <p:spPr>
            <a:xfrm>
              <a:off x="3929680" y="2094005"/>
              <a:ext cx="173400" cy="173400"/>
            </a:xfrm>
            <a:prstGeom prst="ellipse">
              <a:avLst/>
            </a:prstGeom>
            <a:solidFill>
              <a:srgbClr val="FFB33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8" name="Google Shape;228;g343d77e9845_0_8144"/>
          <p:cNvSpPr txBox="1"/>
          <p:nvPr/>
        </p:nvSpPr>
        <p:spPr>
          <a:xfrm>
            <a:off x="4506600" y="4041400"/>
            <a:ext cx="2472900" cy="25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2</a:t>
            </a:r>
            <a:r>
              <a:rPr b="1" i="0" lang="en-US" sz="13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  Pitch Day</a:t>
            </a:r>
            <a:endParaRPr b="1" i="0" sz="13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Avaliação das soluções apresentadas pelas startups selecionadas, permitindo à área cliente escolher a melhor opção para o teste de conceito.</a:t>
            </a:r>
            <a:endParaRPr b="0" i="0" sz="11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229" name="Google Shape;229;g343d77e9845_0_8144"/>
          <p:cNvSpPr txBox="1"/>
          <p:nvPr/>
        </p:nvSpPr>
        <p:spPr>
          <a:xfrm>
            <a:off x="495667" y="3909133"/>
            <a:ext cx="931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-US" sz="1100" u="none" cap="none" strike="noStrike">
                <a:solidFill>
                  <a:srgbClr val="4A5937"/>
                </a:solidFill>
                <a:latin typeface="SUSE Light"/>
                <a:ea typeface="SUSE Light"/>
                <a:cs typeface="SUSE Light"/>
                <a:sym typeface="SUSE Light"/>
              </a:rPr>
              <a:t>Jun/24</a:t>
            </a:r>
            <a:endParaRPr b="0" i="1" sz="1100" u="none" cap="none" strike="noStrike">
              <a:solidFill>
                <a:srgbClr val="4A5937"/>
              </a:solidFill>
              <a:latin typeface="SUSE Light"/>
              <a:ea typeface="SUSE Light"/>
              <a:cs typeface="SUSE Light"/>
              <a:sym typeface="SUSE Light"/>
            </a:endParaRPr>
          </a:p>
        </p:txBody>
      </p:sp>
      <p:grpSp>
        <p:nvGrpSpPr>
          <p:cNvPr id="230" name="Google Shape;230;g343d77e9845_0_8144"/>
          <p:cNvGrpSpPr/>
          <p:nvPr/>
        </p:nvGrpSpPr>
        <p:grpSpPr>
          <a:xfrm>
            <a:off x="7851737" y="3593732"/>
            <a:ext cx="345991" cy="345991"/>
            <a:chOff x="3886650" y="2050975"/>
            <a:chExt cx="259500" cy="259500"/>
          </a:xfrm>
        </p:grpSpPr>
        <p:sp>
          <p:nvSpPr>
            <p:cNvPr id="231" name="Google Shape;231;g343d77e9845_0_8144"/>
            <p:cNvSpPr/>
            <p:nvPr/>
          </p:nvSpPr>
          <p:spPr>
            <a:xfrm>
              <a:off x="3886650" y="2050975"/>
              <a:ext cx="259500" cy="259500"/>
            </a:xfrm>
            <a:prstGeom prst="ellipse">
              <a:avLst/>
            </a:prstGeom>
            <a:solidFill>
              <a:srgbClr val="4C232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g343d77e9845_0_8144"/>
            <p:cNvSpPr/>
            <p:nvPr/>
          </p:nvSpPr>
          <p:spPr>
            <a:xfrm>
              <a:off x="3929680" y="2094005"/>
              <a:ext cx="173400" cy="173400"/>
            </a:xfrm>
            <a:prstGeom prst="ellipse">
              <a:avLst/>
            </a:prstGeom>
            <a:solidFill>
              <a:srgbClr val="FFB33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33" name="Google Shape;233;g343d77e9845_0_8144"/>
          <p:cNvCxnSpPr/>
          <p:nvPr/>
        </p:nvCxnSpPr>
        <p:spPr>
          <a:xfrm>
            <a:off x="4346767" y="3939800"/>
            <a:ext cx="0" cy="1970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34" name="Google Shape;234;g343d77e9845_0_8144"/>
          <p:cNvSpPr txBox="1"/>
          <p:nvPr/>
        </p:nvSpPr>
        <p:spPr>
          <a:xfrm>
            <a:off x="3881167" y="3223800"/>
            <a:ext cx="931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-US" sz="1100" u="none" cap="none" strike="noStrike">
                <a:solidFill>
                  <a:srgbClr val="4A5937"/>
                </a:solidFill>
                <a:latin typeface="SUSE Light"/>
                <a:ea typeface="SUSE Light"/>
                <a:cs typeface="SUSE Light"/>
                <a:sym typeface="SUSE Light"/>
              </a:rPr>
              <a:t>Ago/24</a:t>
            </a:r>
            <a:endParaRPr b="0" i="1" sz="1100" u="none" cap="none" strike="noStrike">
              <a:solidFill>
                <a:srgbClr val="4A5937"/>
              </a:solidFill>
              <a:latin typeface="SUSE Light"/>
              <a:ea typeface="SUSE Light"/>
              <a:cs typeface="SUSE Light"/>
              <a:sym typeface="SUSE Light"/>
            </a:endParaRPr>
          </a:p>
        </p:txBody>
      </p:sp>
      <p:sp>
        <p:nvSpPr>
          <p:cNvPr id="235" name="Google Shape;235;g343d77e9845_0_8144"/>
          <p:cNvSpPr/>
          <p:nvPr/>
        </p:nvSpPr>
        <p:spPr>
          <a:xfrm>
            <a:off x="4276967" y="5837167"/>
            <a:ext cx="139500" cy="139500"/>
          </a:xfrm>
          <a:prstGeom prst="ellipse">
            <a:avLst/>
          </a:prstGeom>
          <a:solidFill>
            <a:srgbClr val="4C232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343d77e9845_0_8144"/>
          <p:cNvSpPr/>
          <p:nvPr/>
        </p:nvSpPr>
        <p:spPr>
          <a:xfrm>
            <a:off x="7949967" y="1736250"/>
            <a:ext cx="139500" cy="139500"/>
          </a:xfrm>
          <a:prstGeom prst="ellipse">
            <a:avLst/>
          </a:prstGeom>
          <a:solidFill>
            <a:srgbClr val="4C232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7" name="Google Shape;237;g343d77e9845_0_8144"/>
          <p:cNvCxnSpPr>
            <a:stCxn id="232" idx="0"/>
          </p:cNvCxnSpPr>
          <p:nvPr/>
        </p:nvCxnSpPr>
        <p:spPr>
          <a:xfrm rot="10800000">
            <a:off x="8019606" y="1774904"/>
            <a:ext cx="5100" cy="187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38" name="Google Shape;238;g343d77e9845_0_8144"/>
          <p:cNvSpPr txBox="1"/>
          <p:nvPr/>
        </p:nvSpPr>
        <p:spPr>
          <a:xfrm>
            <a:off x="8316200" y="1774825"/>
            <a:ext cx="3066900" cy="16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3</a:t>
            </a:r>
            <a:r>
              <a:rPr b="1" i="0" lang="en-US" sz="13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  Seleção e contratação da startup</a:t>
            </a:r>
            <a:endParaRPr b="1" i="0" sz="13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Formalização da parceria entre a empresa e a startup, definindo termos e condições do teste de conceito.</a:t>
            </a:r>
            <a:endParaRPr b="0" i="0" sz="11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239" name="Google Shape;239;g343d77e9845_0_8144"/>
          <p:cNvSpPr txBox="1"/>
          <p:nvPr/>
        </p:nvSpPr>
        <p:spPr>
          <a:xfrm>
            <a:off x="7554167" y="3939967"/>
            <a:ext cx="931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-US" sz="1100" u="none" cap="none" strike="noStrike">
                <a:solidFill>
                  <a:srgbClr val="4A5937"/>
                </a:solidFill>
                <a:latin typeface="SUSE Light"/>
                <a:ea typeface="SUSE Light"/>
                <a:cs typeface="SUSE Light"/>
                <a:sym typeface="SUSE Light"/>
              </a:rPr>
              <a:t>Nov/24</a:t>
            </a:r>
            <a:endParaRPr b="0" i="1" sz="1100" u="none" cap="none" strike="noStrike">
              <a:solidFill>
                <a:srgbClr val="4A5937"/>
              </a:solidFill>
              <a:latin typeface="SUSE Light"/>
              <a:ea typeface="SUSE Light"/>
              <a:cs typeface="SUSE Light"/>
              <a:sym typeface="SUSE Light"/>
            </a:endParaRPr>
          </a:p>
        </p:txBody>
      </p:sp>
      <p:sp>
        <p:nvSpPr>
          <p:cNvPr id="240" name="Google Shape;240;g343d77e9845_0_8144"/>
          <p:cNvSpPr/>
          <p:nvPr/>
        </p:nvSpPr>
        <p:spPr>
          <a:xfrm rot="5400000">
            <a:off x="5772920" y="3693093"/>
            <a:ext cx="237900" cy="147300"/>
          </a:xfrm>
          <a:prstGeom prst="triangle">
            <a:avLst>
              <a:gd fmla="val 50000" name="adj"/>
            </a:avLst>
          </a:prstGeom>
          <a:solidFill>
            <a:srgbClr val="5C211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g343d77e9845_0_8144"/>
          <p:cNvSpPr/>
          <p:nvPr/>
        </p:nvSpPr>
        <p:spPr>
          <a:xfrm rot="5400000">
            <a:off x="2388704" y="3693093"/>
            <a:ext cx="237900" cy="147300"/>
          </a:xfrm>
          <a:prstGeom prst="triangle">
            <a:avLst>
              <a:gd fmla="val 50000" name="adj"/>
            </a:avLst>
          </a:prstGeom>
          <a:solidFill>
            <a:srgbClr val="5C211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g343d77e9845_0_8144"/>
          <p:cNvSpPr/>
          <p:nvPr/>
        </p:nvSpPr>
        <p:spPr>
          <a:xfrm rot="5400000">
            <a:off x="11337954" y="3693093"/>
            <a:ext cx="237900" cy="147300"/>
          </a:xfrm>
          <a:prstGeom prst="triangle">
            <a:avLst>
              <a:gd fmla="val 50000" name="adj"/>
            </a:avLst>
          </a:prstGeom>
          <a:solidFill>
            <a:srgbClr val="5C211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3" name="Google Shape;243;g343d77e9845_0_8144"/>
          <p:cNvGrpSpPr/>
          <p:nvPr/>
        </p:nvGrpSpPr>
        <p:grpSpPr>
          <a:xfrm>
            <a:off x="14287277" y="137071"/>
            <a:ext cx="14060380" cy="6999157"/>
            <a:chOff x="12827497" y="-12"/>
            <a:chExt cx="19711734" cy="11145155"/>
          </a:xfrm>
        </p:grpSpPr>
        <p:grpSp>
          <p:nvGrpSpPr>
            <p:cNvPr id="244" name="Google Shape;244;g343d77e9845_0_8144"/>
            <p:cNvGrpSpPr/>
            <p:nvPr/>
          </p:nvGrpSpPr>
          <p:grpSpPr>
            <a:xfrm>
              <a:off x="16135072" y="-12"/>
              <a:ext cx="16404159" cy="2741801"/>
              <a:chOff x="3503872" y="194538"/>
              <a:chExt cx="16404159" cy="2741801"/>
            </a:xfrm>
          </p:grpSpPr>
          <p:sp>
            <p:nvSpPr>
              <p:cNvPr id="245" name="Google Shape;245;g343d77e9845_0_8144"/>
              <p:cNvSpPr/>
              <p:nvPr/>
            </p:nvSpPr>
            <p:spPr>
              <a:xfrm>
                <a:off x="3503872" y="194538"/>
                <a:ext cx="3294379" cy="2705100"/>
              </a:xfrm>
              <a:custGeom>
                <a:rect b="b" l="l" r="r" t="t"/>
                <a:pathLst>
                  <a:path extrusionOk="0" h="2705100" w="3294379">
                    <a:moveTo>
                      <a:pt x="3294151" y="0"/>
                    </a:moveTo>
                    <a:lnTo>
                      <a:pt x="0" y="0"/>
                    </a:lnTo>
                    <a:lnTo>
                      <a:pt x="0" y="2704598"/>
                    </a:lnTo>
                    <a:lnTo>
                      <a:pt x="3294151" y="2704598"/>
                    </a:lnTo>
                    <a:lnTo>
                      <a:pt x="3294151" y="0"/>
                    </a:lnTo>
                    <a:close/>
                  </a:path>
                </a:pathLst>
              </a:custGeom>
              <a:solidFill>
                <a:srgbClr val="F9F1E6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g343d77e9845_0_8144"/>
              <p:cNvSpPr/>
              <p:nvPr/>
            </p:nvSpPr>
            <p:spPr>
              <a:xfrm>
                <a:off x="3503872" y="194538"/>
                <a:ext cx="3294379" cy="2705100"/>
              </a:xfrm>
              <a:custGeom>
                <a:rect b="b" l="l" r="r" t="t"/>
                <a:pathLst>
                  <a:path extrusionOk="0" h="2705100" w="3294379">
                    <a:moveTo>
                      <a:pt x="0" y="2704598"/>
                    </a:moveTo>
                    <a:lnTo>
                      <a:pt x="3294151" y="2704598"/>
                    </a:lnTo>
                    <a:lnTo>
                      <a:pt x="3294151" y="0"/>
                    </a:lnTo>
                    <a:lnTo>
                      <a:pt x="0" y="0"/>
                    </a:lnTo>
                    <a:lnTo>
                      <a:pt x="0" y="2704598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247;g343d77e9845_0_8144"/>
              <p:cNvSpPr/>
              <p:nvPr/>
            </p:nvSpPr>
            <p:spPr>
              <a:xfrm>
                <a:off x="6779060" y="203711"/>
                <a:ext cx="3294379" cy="2705100"/>
              </a:xfrm>
              <a:custGeom>
                <a:rect b="b" l="l" r="r" t="t"/>
                <a:pathLst>
                  <a:path extrusionOk="0" h="2705100" w="3294379">
                    <a:moveTo>
                      <a:pt x="3294151" y="0"/>
                    </a:moveTo>
                    <a:lnTo>
                      <a:pt x="0" y="0"/>
                    </a:lnTo>
                    <a:lnTo>
                      <a:pt x="0" y="2704598"/>
                    </a:lnTo>
                    <a:lnTo>
                      <a:pt x="3294151" y="2704598"/>
                    </a:lnTo>
                    <a:lnTo>
                      <a:pt x="3294151" y="0"/>
                    </a:lnTo>
                    <a:close/>
                  </a:path>
                </a:pathLst>
              </a:custGeom>
              <a:solidFill>
                <a:srgbClr val="F9EDE6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248;g343d77e9845_0_8144"/>
              <p:cNvSpPr/>
              <p:nvPr/>
            </p:nvSpPr>
            <p:spPr>
              <a:xfrm>
                <a:off x="6779060" y="203711"/>
                <a:ext cx="3294379" cy="2705100"/>
              </a:xfrm>
              <a:custGeom>
                <a:rect b="b" l="l" r="r" t="t"/>
                <a:pathLst>
                  <a:path extrusionOk="0" h="2705100" w="3294379">
                    <a:moveTo>
                      <a:pt x="0" y="2704598"/>
                    </a:moveTo>
                    <a:lnTo>
                      <a:pt x="3294151" y="2704598"/>
                    </a:lnTo>
                    <a:lnTo>
                      <a:pt x="3294151" y="0"/>
                    </a:lnTo>
                    <a:lnTo>
                      <a:pt x="0" y="0"/>
                    </a:lnTo>
                    <a:lnTo>
                      <a:pt x="0" y="2704598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g343d77e9845_0_8144"/>
              <p:cNvSpPr/>
              <p:nvPr/>
            </p:nvSpPr>
            <p:spPr>
              <a:xfrm>
                <a:off x="10062709" y="212894"/>
                <a:ext cx="3294380" cy="2705100"/>
              </a:xfrm>
              <a:custGeom>
                <a:rect b="b" l="l" r="r" t="t"/>
                <a:pathLst>
                  <a:path extrusionOk="0" h="2705100" w="3294380">
                    <a:moveTo>
                      <a:pt x="3294151" y="0"/>
                    </a:moveTo>
                    <a:lnTo>
                      <a:pt x="0" y="0"/>
                    </a:lnTo>
                    <a:lnTo>
                      <a:pt x="0" y="2704598"/>
                    </a:lnTo>
                    <a:lnTo>
                      <a:pt x="3294151" y="2704598"/>
                    </a:lnTo>
                    <a:lnTo>
                      <a:pt x="3294151" y="0"/>
                    </a:lnTo>
                    <a:close/>
                  </a:path>
                </a:pathLst>
              </a:custGeom>
              <a:solidFill>
                <a:srgbClr val="F5EBEB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g343d77e9845_0_8144"/>
              <p:cNvSpPr/>
              <p:nvPr/>
            </p:nvSpPr>
            <p:spPr>
              <a:xfrm>
                <a:off x="10062709" y="212894"/>
                <a:ext cx="3294380" cy="2705100"/>
              </a:xfrm>
              <a:custGeom>
                <a:rect b="b" l="l" r="r" t="t"/>
                <a:pathLst>
                  <a:path extrusionOk="0" h="2705100" w="3294380">
                    <a:moveTo>
                      <a:pt x="0" y="2704598"/>
                    </a:moveTo>
                    <a:lnTo>
                      <a:pt x="3294151" y="2704598"/>
                    </a:lnTo>
                    <a:lnTo>
                      <a:pt x="3294151" y="0"/>
                    </a:lnTo>
                    <a:lnTo>
                      <a:pt x="0" y="0"/>
                    </a:lnTo>
                    <a:lnTo>
                      <a:pt x="0" y="2704598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g343d77e9845_0_8144"/>
              <p:cNvSpPr/>
              <p:nvPr/>
            </p:nvSpPr>
            <p:spPr>
              <a:xfrm>
                <a:off x="13340306" y="231239"/>
                <a:ext cx="3273425" cy="2705100"/>
              </a:xfrm>
              <a:custGeom>
                <a:rect b="b" l="l" r="r" t="t"/>
                <a:pathLst>
                  <a:path extrusionOk="0" h="2705100" w="3273425">
                    <a:moveTo>
                      <a:pt x="0" y="2704598"/>
                    </a:moveTo>
                    <a:lnTo>
                      <a:pt x="3273345" y="2704598"/>
                    </a:lnTo>
                    <a:lnTo>
                      <a:pt x="3273345" y="0"/>
                    </a:lnTo>
                    <a:lnTo>
                      <a:pt x="0" y="0"/>
                    </a:lnTo>
                    <a:lnTo>
                      <a:pt x="0" y="2704598"/>
                    </a:lnTo>
                    <a:close/>
                  </a:path>
                </a:pathLst>
              </a:custGeom>
              <a:solidFill>
                <a:srgbClr val="EAEEEF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g343d77e9845_0_8144"/>
              <p:cNvSpPr/>
              <p:nvPr/>
            </p:nvSpPr>
            <p:spPr>
              <a:xfrm>
                <a:off x="13340306" y="231239"/>
                <a:ext cx="3294380" cy="2705100"/>
              </a:xfrm>
              <a:custGeom>
                <a:rect b="b" l="l" r="r" t="t"/>
                <a:pathLst>
                  <a:path extrusionOk="0" h="2705100" w="3294380">
                    <a:moveTo>
                      <a:pt x="0" y="2704598"/>
                    </a:moveTo>
                    <a:lnTo>
                      <a:pt x="3294151" y="2704598"/>
                    </a:lnTo>
                    <a:lnTo>
                      <a:pt x="3294151" y="0"/>
                    </a:lnTo>
                    <a:lnTo>
                      <a:pt x="0" y="0"/>
                    </a:lnTo>
                    <a:lnTo>
                      <a:pt x="0" y="2704598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g343d77e9845_0_8144"/>
              <p:cNvSpPr/>
              <p:nvPr/>
            </p:nvSpPr>
            <p:spPr>
              <a:xfrm>
                <a:off x="16613651" y="222066"/>
                <a:ext cx="3294380" cy="2705100"/>
              </a:xfrm>
              <a:custGeom>
                <a:rect b="b" l="l" r="r" t="t"/>
                <a:pathLst>
                  <a:path extrusionOk="0" h="2705100" w="3294380">
                    <a:moveTo>
                      <a:pt x="3294151" y="0"/>
                    </a:moveTo>
                    <a:lnTo>
                      <a:pt x="0" y="0"/>
                    </a:lnTo>
                    <a:lnTo>
                      <a:pt x="0" y="2704598"/>
                    </a:lnTo>
                    <a:lnTo>
                      <a:pt x="3294151" y="2704598"/>
                    </a:lnTo>
                    <a:lnTo>
                      <a:pt x="3294151" y="0"/>
                    </a:lnTo>
                    <a:close/>
                  </a:path>
                </a:pathLst>
              </a:custGeom>
              <a:solidFill>
                <a:srgbClr val="F1F9EC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g343d77e9845_0_8144"/>
              <p:cNvSpPr/>
              <p:nvPr/>
            </p:nvSpPr>
            <p:spPr>
              <a:xfrm>
                <a:off x="16613651" y="222066"/>
                <a:ext cx="3294380" cy="2705100"/>
              </a:xfrm>
              <a:custGeom>
                <a:rect b="b" l="l" r="r" t="t"/>
                <a:pathLst>
                  <a:path extrusionOk="0" h="2705100" w="3294380">
                    <a:moveTo>
                      <a:pt x="0" y="2704598"/>
                    </a:moveTo>
                    <a:lnTo>
                      <a:pt x="3294151" y="2704598"/>
                    </a:lnTo>
                    <a:lnTo>
                      <a:pt x="3294151" y="0"/>
                    </a:lnTo>
                    <a:lnTo>
                      <a:pt x="0" y="0"/>
                    </a:lnTo>
                    <a:lnTo>
                      <a:pt x="0" y="2704598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5" name="Google Shape;255;g343d77e9845_0_8144"/>
            <p:cNvGrpSpPr/>
            <p:nvPr/>
          </p:nvGrpSpPr>
          <p:grpSpPr>
            <a:xfrm>
              <a:off x="25983432" y="8213905"/>
              <a:ext cx="3285490" cy="2705734"/>
              <a:chOff x="13352232" y="8408455"/>
              <a:chExt cx="3285490" cy="2705734"/>
            </a:xfrm>
          </p:grpSpPr>
          <p:sp>
            <p:nvSpPr>
              <p:cNvPr id="256" name="Google Shape;256;g343d77e9845_0_8144"/>
              <p:cNvSpPr/>
              <p:nvPr/>
            </p:nvSpPr>
            <p:spPr>
              <a:xfrm>
                <a:off x="13352232" y="8408455"/>
                <a:ext cx="3250565" cy="2705734"/>
              </a:xfrm>
              <a:custGeom>
                <a:rect b="b" l="l" r="r" t="t"/>
                <a:pathLst>
                  <a:path extrusionOk="0" h="2705734" w="3250565">
                    <a:moveTo>
                      <a:pt x="0" y="2705561"/>
                    </a:moveTo>
                    <a:lnTo>
                      <a:pt x="3250539" y="2705561"/>
                    </a:lnTo>
                    <a:lnTo>
                      <a:pt x="3250539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solidFill>
                <a:srgbClr val="0F2B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g343d77e9845_0_8144"/>
              <p:cNvSpPr/>
              <p:nvPr/>
            </p:nvSpPr>
            <p:spPr>
              <a:xfrm>
                <a:off x="13352232" y="8408455"/>
                <a:ext cx="3285490" cy="2705734"/>
              </a:xfrm>
              <a:custGeom>
                <a:rect b="b" l="l" r="r" t="t"/>
                <a:pathLst>
                  <a:path extrusionOk="0" h="2705734" w="3285490">
                    <a:moveTo>
                      <a:pt x="0" y="2705561"/>
                    </a:moveTo>
                    <a:lnTo>
                      <a:pt x="3284905" y="2705561"/>
                    </a:lnTo>
                    <a:lnTo>
                      <a:pt x="3284905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8" name="Google Shape;258;g343d77e9845_0_8144"/>
            <p:cNvGrpSpPr/>
            <p:nvPr/>
          </p:nvGrpSpPr>
          <p:grpSpPr>
            <a:xfrm>
              <a:off x="16130601" y="5478565"/>
              <a:ext cx="3303270" cy="5440949"/>
              <a:chOff x="3499401" y="5673115"/>
              <a:chExt cx="3303270" cy="5440949"/>
            </a:xfrm>
          </p:grpSpPr>
          <p:sp>
            <p:nvSpPr>
              <p:cNvPr id="259" name="Google Shape;259;g343d77e9845_0_8144"/>
              <p:cNvSpPr/>
              <p:nvPr/>
            </p:nvSpPr>
            <p:spPr>
              <a:xfrm>
                <a:off x="3499401" y="5673115"/>
                <a:ext cx="3303270" cy="2705734"/>
              </a:xfrm>
              <a:custGeom>
                <a:rect b="b" l="l" r="r" t="t"/>
                <a:pathLst>
                  <a:path extrusionOk="0" h="2705734" w="3303270">
                    <a:moveTo>
                      <a:pt x="3303093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303093" y="2705561"/>
                    </a:lnTo>
                    <a:lnTo>
                      <a:pt x="3303093" y="0"/>
                    </a:lnTo>
                    <a:close/>
                  </a:path>
                </a:pathLst>
              </a:custGeom>
              <a:solidFill>
                <a:srgbClr val="C373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g343d77e9845_0_8144"/>
              <p:cNvSpPr/>
              <p:nvPr/>
            </p:nvSpPr>
            <p:spPr>
              <a:xfrm>
                <a:off x="3499401" y="5673115"/>
                <a:ext cx="3303270" cy="2705734"/>
              </a:xfrm>
              <a:custGeom>
                <a:rect b="b" l="l" r="r" t="t"/>
                <a:pathLst>
                  <a:path extrusionOk="0" h="2705734" w="3303270">
                    <a:moveTo>
                      <a:pt x="0" y="2705561"/>
                    </a:moveTo>
                    <a:lnTo>
                      <a:pt x="3303093" y="2705561"/>
                    </a:lnTo>
                    <a:lnTo>
                      <a:pt x="3303093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261;g343d77e9845_0_8144"/>
              <p:cNvSpPr/>
              <p:nvPr/>
            </p:nvSpPr>
            <p:spPr>
              <a:xfrm>
                <a:off x="3499401" y="8408330"/>
                <a:ext cx="3303270" cy="2705734"/>
              </a:xfrm>
              <a:custGeom>
                <a:rect b="b" l="l" r="r" t="t"/>
                <a:pathLst>
                  <a:path extrusionOk="0" h="2705734" w="3303270">
                    <a:moveTo>
                      <a:pt x="3303093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303093" y="2705561"/>
                    </a:lnTo>
                    <a:lnTo>
                      <a:pt x="3303093" y="0"/>
                    </a:lnTo>
                    <a:close/>
                  </a:path>
                </a:pathLst>
              </a:custGeom>
              <a:solidFill>
                <a:srgbClr val="824D2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262;g343d77e9845_0_8144"/>
              <p:cNvSpPr/>
              <p:nvPr/>
            </p:nvSpPr>
            <p:spPr>
              <a:xfrm>
                <a:off x="3499401" y="8408330"/>
                <a:ext cx="3303270" cy="2705734"/>
              </a:xfrm>
              <a:custGeom>
                <a:rect b="b" l="l" r="r" t="t"/>
                <a:pathLst>
                  <a:path extrusionOk="0" h="2705734" w="3303270">
                    <a:moveTo>
                      <a:pt x="0" y="2705561"/>
                    </a:moveTo>
                    <a:lnTo>
                      <a:pt x="3303093" y="2705561"/>
                    </a:lnTo>
                    <a:lnTo>
                      <a:pt x="3303093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3" name="Google Shape;263;g343d77e9845_0_8144"/>
            <p:cNvGrpSpPr/>
            <p:nvPr/>
          </p:nvGrpSpPr>
          <p:grpSpPr>
            <a:xfrm>
              <a:off x="25983432" y="5478565"/>
              <a:ext cx="6555714" cy="5441075"/>
              <a:chOff x="13352232" y="5673115"/>
              <a:chExt cx="6555714" cy="5441075"/>
            </a:xfrm>
          </p:grpSpPr>
          <p:sp>
            <p:nvSpPr>
              <p:cNvPr id="264" name="Google Shape;264;g343d77e9845_0_8144"/>
              <p:cNvSpPr/>
              <p:nvPr/>
            </p:nvSpPr>
            <p:spPr>
              <a:xfrm>
                <a:off x="13352232" y="5673115"/>
                <a:ext cx="3250565" cy="2705734"/>
              </a:xfrm>
              <a:custGeom>
                <a:rect b="b" l="l" r="r" t="t"/>
                <a:pathLst>
                  <a:path extrusionOk="0" h="2705734" w="3250565">
                    <a:moveTo>
                      <a:pt x="0" y="2705561"/>
                    </a:moveTo>
                    <a:lnTo>
                      <a:pt x="3250539" y="2705561"/>
                    </a:lnTo>
                    <a:lnTo>
                      <a:pt x="3250539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solidFill>
                <a:srgbClr val="466D85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g343d77e9845_0_8144"/>
              <p:cNvSpPr/>
              <p:nvPr/>
            </p:nvSpPr>
            <p:spPr>
              <a:xfrm>
                <a:off x="13352232" y="5673115"/>
                <a:ext cx="3285490" cy="2705734"/>
              </a:xfrm>
              <a:custGeom>
                <a:rect b="b" l="l" r="r" t="t"/>
                <a:pathLst>
                  <a:path extrusionOk="0" h="2705734" w="3285490">
                    <a:moveTo>
                      <a:pt x="0" y="2705561"/>
                    </a:moveTo>
                    <a:lnTo>
                      <a:pt x="3284905" y="2705561"/>
                    </a:lnTo>
                    <a:lnTo>
                      <a:pt x="3284905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g343d77e9845_0_8144"/>
              <p:cNvSpPr/>
              <p:nvPr/>
            </p:nvSpPr>
            <p:spPr>
              <a:xfrm>
                <a:off x="16602771" y="8408456"/>
                <a:ext cx="3305175" cy="2705734"/>
              </a:xfrm>
              <a:custGeom>
                <a:rect b="b" l="l" r="r" t="t"/>
                <a:pathLst>
                  <a:path extrusionOk="0" h="2705734" w="3305175">
                    <a:moveTo>
                      <a:pt x="3305030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305030" y="2705561"/>
                    </a:lnTo>
                    <a:lnTo>
                      <a:pt x="3305030" y="0"/>
                    </a:lnTo>
                    <a:close/>
                  </a:path>
                </a:pathLst>
              </a:custGeom>
              <a:solidFill>
                <a:srgbClr val="333C1F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g343d77e9845_0_8144"/>
              <p:cNvSpPr/>
              <p:nvPr/>
            </p:nvSpPr>
            <p:spPr>
              <a:xfrm>
                <a:off x="16602771" y="8408456"/>
                <a:ext cx="3305175" cy="2705734"/>
              </a:xfrm>
              <a:custGeom>
                <a:rect b="b" l="l" r="r" t="t"/>
                <a:pathLst>
                  <a:path extrusionOk="0" h="2705734" w="3305175">
                    <a:moveTo>
                      <a:pt x="0" y="2705561"/>
                    </a:moveTo>
                    <a:lnTo>
                      <a:pt x="3305030" y="2705561"/>
                    </a:lnTo>
                    <a:lnTo>
                      <a:pt x="3305030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g343d77e9845_0_8144"/>
              <p:cNvSpPr/>
              <p:nvPr/>
            </p:nvSpPr>
            <p:spPr>
              <a:xfrm>
                <a:off x="16602771" y="5673115"/>
                <a:ext cx="3305175" cy="2705734"/>
              </a:xfrm>
              <a:custGeom>
                <a:rect b="b" l="l" r="r" t="t"/>
                <a:pathLst>
                  <a:path extrusionOk="0" h="2705734" w="3305175">
                    <a:moveTo>
                      <a:pt x="3305030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305030" y="2705561"/>
                    </a:lnTo>
                    <a:lnTo>
                      <a:pt x="3305030" y="0"/>
                    </a:lnTo>
                    <a:close/>
                  </a:path>
                </a:pathLst>
              </a:custGeom>
              <a:solidFill>
                <a:srgbClr val="77975B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g343d77e9845_0_8144"/>
              <p:cNvSpPr/>
              <p:nvPr/>
            </p:nvSpPr>
            <p:spPr>
              <a:xfrm>
                <a:off x="16602771" y="5673115"/>
                <a:ext cx="3305175" cy="2705734"/>
              </a:xfrm>
              <a:custGeom>
                <a:rect b="b" l="l" r="r" t="t"/>
                <a:pathLst>
                  <a:path extrusionOk="0" h="2705734" w="3305175">
                    <a:moveTo>
                      <a:pt x="0" y="2705561"/>
                    </a:moveTo>
                    <a:lnTo>
                      <a:pt x="3305030" y="2705561"/>
                    </a:lnTo>
                    <a:lnTo>
                      <a:pt x="3305030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0" name="Google Shape;270;g343d77e9845_0_8144"/>
            <p:cNvGrpSpPr/>
            <p:nvPr/>
          </p:nvGrpSpPr>
          <p:grpSpPr>
            <a:xfrm>
              <a:off x="19414878" y="2743350"/>
              <a:ext cx="6569138" cy="8176290"/>
              <a:chOff x="6783678" y="2937900"/>
              <a:chExt cx="6569138" cy="8176290"/>
            </a:xfrm>
          </p:grpSpPr>
          <p:sp>
            <p:nvSpPr>
              <p:cNvPr id="271" name="Google Shape;271;g343d77e9845_0_8144"/>
              <p:cNvSpPr/>
              <p:nvPr/>
            </p:nvSpPr>
            <p:spPr>
              <a:xfrm>
                <a:off x="6783678" y="5673052"/>
                <a:ext cx="3285490" cy="2705734"/>
              </a:xfrm>
              <a:custGeom>
                <a:rect b="b" l="l" r="r" t="t"/>
                <a:pathLst>
                  <a:path extrusionOk="0" h="2705734" w="3285490">
                    <a:moveTo>
                      <a:pt x="3284905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284905" y="2705561"/>
                    </a:lnTo>
                    <a:lnTo>
                      <a:pt x="3284905" y="0"/>
                    </a:lnTo>
                    <a:close/>
                  </a:path>
                </a:pathLst>
              </a:custGeom>
              <a:solidFill>
                <a:srgbClr val="C14A2C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g343d77e9845_0_8144"/>
              <p:cNvSpPr/>
              <p:nvPr/>
            </p:nvSpPr>
            <p:spPr>
              <a:xfrm>
                <a:off x="6783678" y="5673052"/>
                <a:ext cx="3285490" cy="2705734"/>
              </a:xfrm>
              <a:custGeom>
                <a:rect b="b" l="l" r="r" t="t"/>
                <a:pathLst>
                  <a:path extrusionOk="0" h="2705734" w="3285490">
                    <a:moveTo>
                      <a:pt x="0" y="2705561"/>
                    </a:moveTo>
                    <a:lnTo>
                      <a:pt x="3284905" y="2705561"/>
                    </a:lnTo>
                    <a:lnTo>
                      <a:pt x="3284905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g343d77e9845_0_8144"/>
              <p:cNvSpPr/>
              <p:nvPr/>
            </p:nvSpPr>
            <p:spPr>
              <a:xfrm>
                <a:off x="10067326" y="2937900"/>
                <a:ext cx="3285490" cy="2705735"/>
              </a:xfrm>
              <a:custGeom>
                <a:rect b="b" l="l" r="r" t="t"/>
                <a:pathLst>
                  <a:path extrusionOk="0" h="2705735" w="3285490">
                    <a:moveTo>
                      <a:pt x="3284905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284905" y="2705561"/>
                    </a:lnTo>
                    <a:lnTo>
                      <a:pt x="3284905" y="0"/>
                    </a:lnTo>
                    <a:close/>
                  </a:path>
                </a:pathLst>
              </a:custGeom>
              <a:solidFill>
                <a:srgbClr val="FF6FF9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g343d77e9845_0_8144"/>
              <p:cNvSpPr/>
              <p:nvPr/>
            </p:nvSpPr>
            <p:spPr>
              <a:xfrm>
                <a:off x="10067326" y="2937900"/>
                <a:ext cx="3285490" cy="2705735"/>
              </a:xfrm>
              <a:custGeom>
                <a:rect b="b" l="l" r="r" t="t"/>
                <a:pathLst>
                  <a:path extrusionOk="0" h="2705735" w="3285490">
                    <a:moveTo>
                      <a:pt x="0" y="2705561"/>
                    </a:moveTo>
                    <a:lnTo>
                      <a:pt x="3284905" y="2705561"/>
                    </a:lnTo>
                    <a:lnTo>
                      <a:pt x="3284905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g343d77e9845_0_8144"/>
              <p:cNvSpPr/>
              <p:nvPr/>
            </p:nvSpPr>
            <p:spPr>
              <a:xfrm>
                <a:off x="10067326" y="5673115"/>
                <a:ext cx="3285490" cy="2705734"/>
              </a:xfrm>
              <a:custGeom>
                <a:rect b="b" l="l" r="r" t="t"/>
                <a:pathLst>
                  <a:path extrusionOk="0" h="2705734" w="3285490">
                    <a:moveTo>
                      <a:pt x="3284905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284905" y="2705561"/>
                    </a:lnTo>
                    <a:lnTo>
                      <a:pt x="3284905" y="0"/>
                    </a:lnTo>
                    <a:close/>
                  </a:path>
                </a:pathLst>
              </a:custGeom>
              <a:solidFill>
                <a:srgbClr val="D2627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276;g343d77e9845_0_8144"/>
              <p:cNvSpPr/>
              <p:nvPr/>
            </p:nvSpPr>
            <p:spPr>
              <a:xfrm>
                <a:off x="10067326" y="5673115"/>
                <a:ext cx="3285490" cy="2705734"/>
              </a:xfrm>
              <a:custGeom>
                <a:rect b="b" l="l" r="r" t="t"/>
                <a:pathLst>
                  <a:path extrusionOk="0" h="2705734" w="3285490">
                    <a:moveTo>
                      <a:pt x="0" y="2705561"/>
                    </a:moveTo>
                    <a:lnTo>
                      <a:pt x="3284905" y="2705561"/>
                    </a:lnTo>
                    <a:lnTo>
                      <a:pt x="3284905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" name="Google Shape;277;g343d77e9845_0_8144"/>
              <p:cNvSpPr/>
              <p:nvPr/>
            </p:nvSpPr>
            <p:spPr>
              <a:xfrm>
                <a:off x="10067326" y="8408456"/>
                <a:ext cx="3285490" cy="2705734"/>
              </a:xfrm>
              <a:custGeom>
                <a:rect b="b" l="l" r="r" t="t"/>
                <a:pathLst>
                  <a:path extrusionOk="0" h="2705734" w="3285490">
                    <a:moveTo>
                      <a:pt x="3284905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284905" y="2705561"/>
                    </a:lnTo>
                    <a:lnTo>
                      <a:pt x="3284905" y="0"/>
                    </a:lnTo>
                    <a:close/>
                  </a:path>
                </a:pathLst>
              </a:custGeom>
              <a:solidFill>
                <a:srgbClr val="691B3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278;g343d77e9845_0_8144"/>
              <p:cNvSpPr/>
              <p:nvPr/>
            </p:nvSpPr>
            <p:spPr>
              <a:xfrm>
                <a:off x="10067326" y="8408456"/>
                <a:ext cx="3285490" cy="2705734"/>
              </a:xfrm>
              <a:custGeom>
                <a:rect b="b" l="l" r="r" t="t"/>
                <a:pathLst>
                  <a:path extrusionOk="0" h="2705734" w="3285490">
                    <a:moveTo>
                      <a:pt x="0" y="2705561"/>
                    </a:moveTo>
                    <a:lnTo>
                      <a:pt x="3284905" y="2705561"/>
                    </a:lnTo>
                    <a:lnTo>
                      <a:pt x="3284905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279;g343d77e9845_0_8144"/>
              <p:cNvSpPr/>
              <p:nvPr/>
            </p:nvSpPr>
            <p:spPr>
              <a:xfrm>
                <a:off x="6783678" y="8408456"/>
                <a:ext cx="3284220" cy="2705734"/>
              </a:xfrm>
              <a:custGeom>
                <a:rect b="b" l="l" r="r" t="t"/>
                <a:pathLst>
                  <a:path extrusionOk="0" h="2705734" w="3284220">
                    <a:moveTo>
                      <a:pt x="3283648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283648" y="2705561"/>
                    </a:lnTo>
                    <a:lnTo>
                      <a:pt x="3283648" y="0"/>
                    </a:lnTo>
                    <a:close/>
                  </a:path>
                </a:pathLst>
              </a:custGeom>
              <a:solidFill>
                <a:srgbClr val="5C2112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g343d77e9845_0_8144"/>
              <p:cNvSpPr/>
              <p:nvPr/>
            </p:nvSpPr>
            <p:spPr>
              <a:xfrm>
                <a:off x="6783678" y="8408456"/>
                <a:ext cx="3284220" cy="2705734"/>
              </a:xfrm>
              <a:custGeom>
                <a:rect b="b" l="l" r="r" t="t"/>
                <a:pathLst>
                  <a:path extrusionOk="0" h="2705734" w="3284220">
                    <a:moveTo>
                      <a:pt x="0" y="2705561"/>
                    </a:moveTo>
                    <a:lnTo>
                      <a:pt x="3283648" y="2705561"/>
                    </a:lnTo>
                    <a:lnTo>
                      <a:pt x="3283648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1" name="Google Shape;281;g343d77e9845_0_8144"/>
            <p:cNvGrpSpPr/>
            <p:nvPr/>
          </p:nvGrpSpPr>
          <p:grpSpPr>
            <a:xfrm>
              <a:off x="29233971" y="2743350"/>
              <a:ext cx="3305175" cy="2705735"/>
              <a:chOff x="16602771" y="2937900"/>
              <a:chExt cx="3305175" cy="2705735"/>
            </a:xfrm>
          </p:grpSpPr>
          <p:sp>
            <p:nvSpPr>
              <p:cNvPr id="282" name="Google Shape;282;g343d77e9845_0_8144"/>
              <p:cNvSpPr/>
              <p:nvPr/>
            </p:nvSpPr>
            <p:spPr>
              <a:xfrm>
                <a:off x="16602771" y="2937900"/>
                <a:ext cx="3305175" cy="2705735"/>
              </a:xfrm>
              <a:custGeom>
                <a:rect b="b" l="l" r="r" t="t"/>
                <a:pathLst>
                  <a:path extrusionOk="0" h="2705735" w="3305175">
                    <a:moveTo>
                      <a:pt x="3305030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305030" y="2705561"/>
                    </a:lnTo>
                    <a:lnTo>
                      <a:pt x="3305030" y="0"/>
                    </a:lnTo>
                    <a:close/>
                  </a:path>
                </a:pathLst>
              </a:custGeom>
              <a:solidFill>
                <a:srgbClr val="00F0AD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g343d77e9845_0_8144"/>
              <p:cNvSpPr/>
              <p:nvPr/>
            </p:nvSpPr>
            <p:spPr>
              <a:xfrm>
                <a:off x="16602771" y="2937900"/>
                <a:ext cx="3305175" cy="2705735"/>
              </a:xfrm>
              <a:custGeom>
                <a:rect b="b" l="l" r="r" t="t"/>
                <a:pathLst>
                  <a:path extrusionOk="0" h="2705735" w="3305175">
                    <a:moveTo>
                      <a:pt x="0" y="2705561"/>
                    </a:moveTo>
                    <a:lnTo>
                      <a:pt x="3305030" y="2705561"/>
                    </a:lnTo>
                    <a:lnTo>
                      <a:pt x="3305030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4" name="Google Shape;284;g343d77e9845_0_8144"/>
            <p:cNvGrpSpPr/>
            <p:nvPr/>
          </p:nvGrpSpPr>
          <p:grpSpPr>
            <a:xfrm>
              <a:off x="16130601" y="2743350"/>
              <a:ext cx="3297554" cy="2705735"/>
              <a:chOff x="3499401" y="2937900"/>
              <a:chExt cx="3297554" cy="2705735"/>
            </a:xfrm>
          </p:grpSpPr>
          <p:sp>
            <p:nvSpPr>
              <p:cNvPr id="285" name="Google Shape;285;g343d77e9845_0_8144"/>
              <p:cNvSpPr/>
              <p:nvPr/>
            </p:nvSpPr>
            <p:spPr>
              <a:xfrm>
                <a:off x="3499401" y="2937900"/>
                <a:ext cx="3297554" cy="2705735"/>
              </a:xfrm>
              <a:custGeom>
                <a:rect b="b" l="l" r="r" t="t"/>
                <a:pathLst>
                  <a:path extrusionOk="0" h="2705735" w="3297554">
                    <a:moveTo>
                      <a:pt x="3297271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297271" y="2705561"/>
                    </a:lnTo>
                    <a:lnTo>
                      <a:pt x="3297271" y="0"/>
                    </a:lnTo>
                    <a:close/>
                  </a:path>
                </a:pathLst>
              </a:custGeom>
              <a:solidFill>
                <a:srgbClr val="FFB3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" name="Google Shape;286;g343d77e9845_0_8144"/>
              <p:cNvSpPr/>
              <p:nvPr/>
            </p:nvSpPr>
            <p:spPr>
              <a:xfrm>
                <a:off x="3499401" y="2937900"/>
                <a:ext cx="3297554" cy="2705735"/>
              </a:xfrm>
              <a:custGeom>
                <a:rect b="b" l="l" r="r" t="t"/>
                <a:pathLst>
                  <a:path extrusionOk="0" h="2705735" w="3297554">
                    <a:moveTo>
                      <a:pt x="0" y="2705561"/>
                    </a:moveTo>
                    <a:lnTo>
                      <a:pt x="3297271" y="2705561"/>
                    </a:lnTo>
                    <a:lnTo>
                      <a:pt x="3297271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7" name="Google Shape;287;g343d77e9845_0_8144"/>
            <p:cNvGrpSpPr/>
            <p:nvPr/>
          </p:nvGrpSpPr>
          <p:grpSpPr>
            <a:xfrm>
              <a:off x="25983432" y="2743350"/>
              <a:ext cx="3250565" cy="2705735"/>
              <a:chOff x="13352232" y="2937900"/>
              <a:chExt cx="3250565" cy="2705735"/>
            </a:xfrm>
          </p:grpSpPr>
          <p:sp>
            <p:nvSpPr>
              <p:cNvPr id="288" name="Google Shape;288;g343d77e9845_0_8144"/>
              <p:cNvSpPr/>
              <p:nvPr/>
            </p:nvSpPr>
            <p:spPr>
              <a:xfrm>
                <a:off x="13352232" y="2937900"/>
                <a:ext cx="3250565" cy="2705735"/>
              </a:xfrm>
              <a:custGeom>
                <a:rect b="b" l="l" r="r" t="t"/>
                <a:pathLst>
                  <a:path extrusionOk="0" h="2705735" w="3250565">
                    <a:moveTo>
                      <a:pt x="3250539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250539" y="2705561"/>
                    </a:lnTo>
                    <a:lnTo>
                      <a:pt x="3250539" y="0"/>
                    </a:lnTo>
                    <a:close/>
                  </a:path>
                </a:pathLst>
              </a:custGeom>
              <a:solidFill>
                <a:srgbClr val="00F6FF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289;g343d77e9845_0_8144"/>
              <p:cNvSpPr/>
              <p:nvPr/>
            </p:nvSpPr>
            <p:spPr>
              <a:xfrm>
                <a:off x="13352232" y="2937900"/>
                <a:ext cx="3250565" cy="2705735"/>
              </a:xfrm>
              <a:custGeom>
                <a:rect b="b" l="l" r="r" t="t"/>
                <a:pathLst>
                  <a:path extrusionOk="0" h="2705735" w="3250565">
                    <a:moveTo>
                      <a:pt x="0" y="2705561"/>
                    </a:moveTo>
                    <a:lnTo>
                      <a:pt x="3250539" y="2705561"/>
                    </a:lnTo>
                    <a:lnTo>
                      <a:pt x="3250539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0" name="Google Shape;290;g343d77e9845_0_8144"/>
            <p:cNvGrpSpPr/>
            <p:nvPr/>
          </p:nvGrpSpPr>
          <p:grpSpPr>
            <a:xfrm>
              <a:off x="19413621" y="2743350"/>
              <a:ext cx="3285490" cy="2705735"/>
              <a:chOff x="6782421" y="2937900"/>
              <a:chExt cx="3285490" cy="2705735"/>
            </a:xfrm>
          </p:grpSpPr>
          <p:sp>
            <p:nvSpPr>
              <p:cNvPr id="291" name="Google Shape;291;g343d77e9845_0_8144"/>
              <p:cNvSpPr/>
              <p:nvPr/>
            </p:nvSpPr>
            <p:spPr>
              <a:xfrm>
                <a:off x="6782421" y="2937900"/>
                <a:ext cx="3285490" cy="2705735"/>
              </a:xfrm>
              <a:custGeom>
                <a:rect b="b" l="l" r="r" t="t"/>
                <a:pathLst>
                  <a:path extrusionOk="0" h="2705735" w="3285490">
                    <a:moveTo>
                      <a:pt x="3284905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284905" y="2705561"/>
                    </a:lnTo>
                    <a:lnTo>
                      <a:pt x="3284905" y="0"/>
                    </a:lnTo>
                    <a:close/>
                  </a:path>
                </a:pathLst>
              </a:custGeom>
              <a:solidFill>
                <a:srgbClr val="FF6C0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292;g343d77e9845_0_8144"/>
              <p:cNvSpPr/>
              <p:nvPr/>
            </p:nvSpPr>
            <p:spPr>
              <a:xfrm>
                <a:off x="6782421" y="2937900"/>
                <a:ext cx="3285490" cy="2705735"/>
              </a:xfrm>
              <a:custGeom>
                <a:rect b="b" l="l" r="r" t="t"/>
                <a:pathLst>
                  <a:path extrusionOk="0" h="2705735" w="3285490">
                    <a:moveTo>
                      <a:pt x="0" y="2705561"/>
                    </a:moveTo>
                    <a:lnTo>
                      <a:pt x="3284905" y="2705561"/>
                    </a:lnTo>
                    <a:lnTo>
                      <a:pt x="3284905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3" name="Google Shape;293;g343d77e9845_0_8144"/>
            <p:cNvSpPr txBox="1"/>
            <p:nvPr/>
          </p:nvSpPr>
          <p:spPr>
            <a:xfrm>
              <a:off x="19557066" y="8465976"/>
              <a:ext cx="13590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LARANJA NOITE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294" name="Google Shape;294;g343d77e9845_0_8144"/>
            <p:cNvSpPr txBox="1"/>
            <p:nvPr/>
          </p:nvSpPr>
          <p:spPr>
            <a:xfrm>
              <a:off x="19557066" y="5666943"/>
              <a:ext cx="13728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LARANJA TARDE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295" name="Google Shape;295;g343d77e9845_0_8144"/>
            <p:cNvSpPr txBox="1"/>
            <p:nvPr/>
          </p:nvSpPr>
          <p:spPr>
            <a:xfrm>
              <a:off x="19557066" y="2924147"/>
              <a:ext cx="11271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LARANJA DIA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296" name="Google Shape;296;g343d77e9845_0_8144"/>
            <p:cNvSpPr txBox="1"/>
            <p:nvPr/>
          </p:nvSpPr>
          <p:spPr>
            <a:xfrm>
              <a:off x="19557066" y="273919"/>
              <a:ext cx="14541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LARANJA BRUMA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297" name="Google Shape;297;g343d77e9845_0_8144"/>
            <p:cNvSpPr txBox="1"/>
            <p:nvPr/>
          </p:nvSpPr>
          <p:spPr>
            <a:xfrm>
              <a:off x="16257749" y="8465836"/>
              <a:ext cx="14301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AMARELO NOITE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298" name="Google Shape;298;g343d77e9845_0_8144"/>
            <p:cNvSpPr txBox="1"/>
            <p:nvPr/>
          </p:nvSpPr>
          <p:spPr>
            <a:xfrm>
              <a:off x="16257749" y="5666804"/>
              <a:ext cx="14439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AMARELO TARDE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299" name="Google Shape;299;g343d77e9845_0_8144"/>
            <p:cNvSpPr txBox="1"/>
            <p:nvPr/>
          </p:nvSpPr>
          <p:spPr>
            <a:xfrm>
              <a:off x="16257749" y="6119343"/>
              <a:ext cx="627900" cy="82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C 37338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00" name="Google Shape;300;g343d77e9845_0_8144"/>
            <p:cNvSpPr txBox="1"/>
            <p:nvPr/>
          </p:nvSpPr>
          <p:spPr>
            <a:xfrm>
              <a:off x="19557066" y="6119343"/>
              <a:ext cx="6573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C14B2C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01" name="Google Shape;301;g343d77e9845_0_8144"/>
            <p:cNvSpPr txBox="1"/>
            <p:nvPr/>
          </p:nvSpPr>
          <p:spPr>
            <a:xfrm>
              <a:off x="22856384" y="6119343"/>
              <a:ext cx="6228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D26378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02" name="Google Shape;302;g343d77e9845_0_8144"/>
            <p:cNvSpPr txBox="1"/>
            <p:nvPr/>
          </p:nvSpPr>
          <p:spPr>
            <a:xfrm>
              <a:off x="26155701" y="6119343"/>
              <a:ext cx="6357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466E85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03" name="Google Shape;303;g343d77e9845_0_8144"/>
            <p:cNvSpPr txBox="1"/>
            <p:nvPr/>
          </p:nvSpPr>
          <p:spPr>
            <a:xfrm>
              <a:off x="29384304" y="6119343"/>
              <a:ext cx="6402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77985B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04" name="Google Shape;304;g343d77e9845_0_8144"/>
            <p:cNvSpPr txBox="1"/>
            <p:nvPr/>
          </p:nvSpPr>
          <p:spPr>
            <a:xfrm>
              <a:off x="16257749" y="8865201"/>
              <a:ext cx="6243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824D21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05" name="Google Shape;305;g343d77e9845_0_8144"/>
            <p:cNvSpPr txBox="1"/>
            <p:nvPr/>
          </p:nvSpPr>
          <p:spPr>
            <a:xfrm>
              <a:off x="19557066" y="8865201"/>
              <a:ext cx="6222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5C2212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06" name="Google Shape;306;g343d77e9845_0_8144"/>
            <p:cNvSpPr txBox="1"/>
            <p:nvPr/>
          </p:nvSpPr>
          <p:spPr>
            <a:xfrm>
              <a:off x="22856384" y="8865201"/>
              <a:ext cx="6228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691B34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07" name="Google Shape;307;g343d77e9845_0_8144"/>
            <p:cNvSpPr txBox="1"/>
            <p:nvPr/>
          </p:nvSpPr>
          <p:spPr>
            <a:xfrm>
              <a:off x="26155701" y="8865201"/>
              <a:ext cx="6426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0F2B38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08" name="Google Shape;308;g343d77e9845_0_8144"/>
            <p:cNvSpPr txBox="1"/>
            <p:nvPr/>
          </p:nvSpPr>
          <p:spPr>
            <a:xfrm>
              <a:off x="29384304" y="8865201"/>
              <a:ext cx="6330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333 D20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09" name="Google Shape;309;g343d77e9845_0_8144"/>
            <p:cNvSpPr txBox="1"/>
            <p:nvPr/>
          </p:nvSpPr>
          <p:spPr>
            <a:xfrm>
              <a:off x="16257749" y="3390467"/>
              <a:ext cx="6294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FFB338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10" name="Google Shape;310;g343d77e9845_0_8144"/>
            <p:cNvSpPr txBox="1"/>
            <p:nvPr/>
          </p:nvSpPr>
          <p:spPr>
            <a:xfrm>
              <a:off x="19557066" y="3390467"/>
              <a:ext cx="6585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FF6D00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11" name="Google Shape;311;g343d77e9845_0_8144"/>
            <p:cNvSpPr txBox="1"/>
            <p:nvPr/>
          </p:nvSpPr>
          <p:spPr>
            <a:xfrm>
              <a:off x="22856384" y="3390467"/>
              <a:ext cx="5994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FF70FA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12" name="Google Shape;312;g343d77e9845_0_8144"/>
            <p:cNvSpPr txBox="1"/>
            <p:nvPr/>
          </p:nvSpPr>
          <p:spPr>
            <a:xfrm>
              <a:off x="26155701" y="3390467"/>
              <a:ext cx="6294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00F6FF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13" name="Google Shape;313;g343d77e9845_0_8144"/>
            <p:cNvSpPr txBox="1"/>
            <p:nvPr/>
          </p:nvSpPr>
          <p:spPr>
            <a:xfrm>
              <a:off x="29384304" y="3390467"/>
              <a:ext cx="6237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00F1AE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14" name="Google Shape;314;g343d77e9845_0_8144"/>
            <p:cNvSpPr txBox="1"/>
            <p:nvPr/>
          </p:nvSpPr>
          <p:spPr>
            <a:xfrm>
              <a:off x="16257749" y="621780"/>
              <a:ext cx="6300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FAF2E6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15" name="Google Shape;315;g343d77e9845_0_8144"/>
            <p:cNvSpPr txBox="1"/>
            <p:nvPr/>
          </p:nvSpPr>
          <p:spPr>
            <a:xfrm>
              <a:off x="19557066" y="621780"/>
              <a:ext cx="6402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FAEEE6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16" name="Google Shape;316;g343d77e9845_0_8144"/>
            <p:cNvSpPr txBox="1"/>
            <p:nvPr/>
          </p:nvSpPr>
          <p:spPr>
            <a:xfrm>
              <a:off x="22856384" y="621780"/>
              <a:ext cx="6630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F5EBEC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17" name="Google Shape;317;g343d77e9845_0_8144"/>
            <p:cNvSpPr txBox="1"/>
            <p:nvPr/>
          </p:nvSpPr>
          <p:spPr>
            <a:xfrm>
              <a:off x="26155701" y="621780"/>
              <a:ext cx="6426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EAEFF0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18" name="Google Shape;318;g343d77e9845_0_8144"/>
            <p:cNvSpPr txBox="1"/>
            <p:nvPr/>
          </p:nvSpPr>
          <p:spPr>
            <a:xfrm>
              <a:off x="29384304" y="621780"/>
              <a:ext cx="6471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F2FAED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19" name="Google Shape;319;g343d77e9845_0_8144"/>
            <p:cNvSpPr txBox="1"/>
            <p:nvPr/>
          </p:nvSpPr>
          <p:spPr>
            <a:xfrm>
              <a:off x="16257749" y="2924008"/>
              <a:ext cx="11988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AMARELO DIA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20" name="Google Shape;320;g343d77e9845_0_8144"/>
            <p:cNvSpPr txBox="1"/>
            <p:nvPr/>
          </p:nvSpPr>
          <p:spPr>
            <a:xfrm>
              <a:off x="13050582" y="273780"/>
              <a:ext cx="7557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BRANCO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grpSp>
          <p:nvGrpSpPr>
            <p:cNvPr id="321" name="Google Shape;321;g343d77e9845_0_8144"/>
            <p:cNvGrpSpPr/>
            <p:nvPr/>
          </p:nvGrpSpPr>
          <p:grpSpPr>
            <a:xfrm>
              <a:off x="12827497" y="5459728"/>
              <a:ext cx="3303270" cy="5459730"/>
              <a:chOff x="196297" y="5654278"/>
              <a:chExt cx="3303270" cy="5459730"/>
            </a:xfrm>
          </p:grpSpPr>
          <p:sp>
            <p:nvSpPr>
              <p:cNvPr id="322" name="Google Shape;322;g343d77e9845_0_8144"/>
              <p:cNvSpPr/>
              <p:nvPr/>
            </p:nvSpPr>
            <p:spPr>
              <a:xfrm>
                <a:off x="196297" y="5654278"/>
                <a:ext cx="3303270" cy="5459730"/>
              </a:xfrm>
              <a:custGeom>
                <a:rect b="b" l="l" r="r" t="t"/>
                <a:pathLst>
                  <a:path extrusionOk="0" h="5459730" w="3303270">
                    <a:moveTo>
                      <a:pt x="3303093" y="0"/>
                    </a:moveTo>
                    <a:lnTo>
                      <a:pt x="0" y="0"/>
                    </a:lnTo>
                    <a:lnTo>
                      <a:pt x="0" y="5459613"/>
                    </a:lnTo>
                    <a:lnTo>
                      <a:pt x="3303093" y="5459613"/>
                    </a:lnTo>
                    <a:lnTo>
                      <a:pt x="33030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g343d77e9845_0_8144"/>
              <p:cNvSpPr/>
              <p:nvPr/>
            </p:nvSpPr>
            <p:spPr>
              <a:xfrm>
                <a:off x="196297" y="5654278"/>
                <a:ext cx="3303270" cy="5459730"/>
              </a:xfrm>
              <a:custGeom>
                <a:rect b="b" l="l" r="r" t="t"/>
                <a:pathLst>
                  <a:path extrusionOk="0" h="5459730" w="3303270">
                    <a:moveTo>
                      <a:pt x="0" y="5459613"/>
                    </a:moveTo>
                    <a:lnTo>
                      <a:pt x="3303093" y="5459613"/>
                    </a:lnTo>
                    <a:lnTo>
                      <a:pt x="3303093" y="0"/>
                    </a:lnTo>
                    <a:lnTo>
                      <a:pt x="0" y="0"/>
                    </a:lnTo>
                    <a:lnTo>
                      <a:pt x="0" y="5459613"/>
                    </a:lnTo>
                    <a:close/>
                  </a:path>
                </a:pathLst>
              </a:custGeom>
              <a:noFill/>
              <a:ln cap="flat" cmpd="sng" w="10997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g343d77e9845_0_8144"/>
              <p:cNvSpPr/>
              <p:nvPr/>
            </p:nvSpPr>
            <p:spPr>
              <a:xfrm>
                <a:off x="389768" y="10722807"/>
                <a:ext cx="1036955" cy="203200"/>
              </a:xfrm>
              <a:custGeom>
                <a:rect b="b" l="l" r="r" t="t"/>
                <a:pathLst>
                  <a:path extrusionOk="0" h="203200" w="1036955">
                    <a:moveTo>
                      <a:pt x="948180" y="34114"/>
                    </a:moveTo>
                    <a:lnTo>
                      <a:pt x="914490" y="39849"/>
                    </a:lnTo>
                    <a:lnTo>
                      <a:pt x="885976" y="56608"/>
                    </a:lnTo>
                    <a:lnTo>
                      <a:pt x="866233" y="83721"/>
                    </a:lnTo>
                    <a:lnTo>
                      <a:pt x="858853" y="120519"/>
                    </a:lnTo>
                    <a:lnTo>
                      <a:pt x="865044" y="155146"/>
                    </a:lnTo>
                    <a:lnTo>
                      <a:pt x="882321" y="180973"/>
                    </a:lnTo>
                    <a:lnTo>
                      <a:pt x="908734" y="197117"/>
                    </a:lnTo>
                    <a:lnTo>
                      <a:pt x="942337" y="202695"/>
                    </a:lnTo>
                    <a:lnTo>
                      <a:pt x="960656" y="200788"/>
                    </a:lnTo>
                    <a:lnTo>
                      <a:pt x="976115" y="195227"/>
                    </a:lnTo>
                    <a:lnTo>
                      <a:pt x="988651" y="186253"/>
                    </a:lnTo>
                    <a:lnTo>
                      <a:pt x="989514" y="185156"/>
                    </a:lnTo>
                    <a:lnTo>
                      <a:pt x="948180" y="185156"/>
                    </a:lnTo>
                    <a:lnTo>
                      <a:pt x="925600" y="180904"/>
                    </a:lnTo>
                    <a:lnTo>
                      <a:pt x="909808" y="168430"/>
                    </a:lnTo>
                    <a:lnTo>
                      <a:pt x="900532" y="148160"/>
                    </a:lnTo>
                    <a:lnTo>
                      <a:pt x="897501" y="120519"/>
                    </a:lnTo>
                    <a:lnTo>
                      <a:pt x="900532" y="93587"/>
                    </a:lnTo>
                    <a:lnTo>
                      <a:pt x="909808" y="71711"/>
                    </a:lnTo>
                    <a:lnTo>
                      <a:pt x="925600" y="57022"/>
                    </a:lnTo>
                    <a:lnTo>
                      <a:pt x="948180" y="51652"/>
                    </a:lnTo>
                    <a:lnTo>
                      <a:pt x="1003279" y="51652"/>
                    </a:lnTo>
                    <a:lnTo>
                      <a:pt x="986241" y="40468"/>
                    </a:lnTo>
                    <a:lnTo>
                      <a:pt x="948180" y="34114"/>
                    </a:lnTo>
                    <a:close/>
                  </a:path>
                  <a:path extrusionOk="0" h="203200" w="1036955">
                    <a:moveTo>
                      <a:pt x="1036533" y="174109"/>
                    </a:moveTo>
                    <a:lnTo>
                      <a:pt x="998199" y="174109"/>
                    </a:lnTo>
                    <a:lnTo>
                      <a:pt x="998199" y="197501"/>
                    </a:lnTo>
                    <a:lnTo>
                      <a:pt x="1036533" y="197501"/>
                    </a:lnTo>
                    <a:lnTo>
                      <a:pt x="1036533" y="174109"/>
                    </a:lnTo>
                    <a:close/>
                  </a:path>
                  <a:path extrusionOk="0" h="203200" w="1036955">
                    <a:moveTo>
                      <a:pt x="1003279" y="51652"/>
                    </a:moveTo>
                    <a:lnTo>
                      <a:pt x="948180" y="51652"/>
                    </a:lnTo>
                    <a:lnTo>
                      <a:pt x="970286" y="57022"/>
                    </a:lnTo>
                    <a:lnTo>
                      <a:pt x="985658" y="71711"/>
                    </a:lnTo>
                    <a:lnTo>
                      <a:pt x="994633" y="93587"/>
                    </a:lnTo>
                    <a:lnTo>
                      <a:pt x="997550" y="120519"/>
                    </a:lnTo>
                    <a:lnTo>
                      <a:pt x="993902" y="147202"/>
                    </a:lnTo>
                    <a:lnTo>
                      <a:pt x="983706" y="167578"/>
                    </a:lnTo>
                    <a:lnTo>
                      <a:pt x="968091" y="180584"/>
                    </a:lnTo>
                    <a:lnTo>
                      <a:pt x="948180" y="185156"/>
                    </a:lnTo>
                    <a:lnTo>
                      <a:pt x="989514" y="185156"/>
                    </a:lnTo>
                    <a:lnTo>
                      <a:pt x="998199" y="174109"/>
                    </a:lnTo>
                    <a:lnTo>
                      <a:pt x="1036533" y="174109"/>
                    </a:lnTo>
                    <a:lnTo>
                      <a:pt x="1036533" y="125064"/>
                    </a:lnTo>
                    <a:lnTo>
                      <a:pt x="1030813" y="87282"/>
                    </a:lnTo>
                    <a:lnTo>
                      <a:pt x="1013918" y="58636"/>
                    </a:lnTo>
                    <a:lnTo>
                      <a:pt x="1003279" y="51652"/>
                    </a:lnTo>
                    <a:close/>
                  </a:path>
                  <a:path extrusionOk="0" h="203200" w="1036955">
                    <a:moveTo>
                      <a:pt x="824090" y="34114"/>
                    </a:moveTo>
                    <a:lnTo>
                      <a:pt x="798370" y="38275"/>
                    </a:lnTo>
                    <a:lnTo>
                      <a:pt x="777887" y="51328"/>
                    </a:lnTo>
                    <a:lnTo>
                      <a:pt x="764346" y="74126"/>
                    </a:lnTo>
                    <a:lnTo>
                      <a:pt x="759453" y="107525"/>
                    </a:lnTo>
                    <a:lnTo>
                      <a:pt x="759453" y="197501"/>
                    </a:lnTo>
                    <a:lnTo>
                      <a:pt x="798436" y="197501"/>
                    </a:lnTo>
                    <a:lnTo>
                      <a:pt x="798436" y="102656"/>
                    </a:lnTo>
                    <a:lnTo>
                      <a:pt x="799988" y="81903"/>
                    </a:lnTo>
                    <a:lnTo>
                      <a:pt x="805742" y="66025"/>
                    </a:lnTo>
                    <a:lnTo>
                      <a:pt x="817342" y="55874"/>
                    </a:lnTo>
                    <a:lnTo>
                      <a:pt x="836435" y="52302"/>
                    </a:lnTo>
                    <a:lnTo>
                      <a:pt x="849429" y="52302"/>
                    </a:lnTo>
                    <a:lnTo>
                      <a:pt x="849429" y="37035"/>
                    </a:lnTo>
                    <a:lnTo>
                      <a:pt x="843276" y="35757"/>
                    </a:lnTo>
                    <a:lnTo>
                      <a:pt x="837003" y="34844"/>
                    </a:lnTo>
                    <a:lnTo>
                      <a:pt x="830608" y="34296"/>
                    </a:lnTo>
                    <a:lnTo>
                      <a:pt x="824090" y="34114"/>
                    </a:lnTo>
                    <a:close/>
                  </a:path>
                  <a:path extrusionOk="0" h="203200" w="1036955">
                    <a:moveTo>
                      <a:pt x="849429" y="52302"/>
                    </a:moveTo>
                    <a:lnTo>
                      <a:pt x="844885" y="52302"/>
                    </a:lnTo>
                    <a:lnTo>
                      <a:pt x="849429" y="53275"/>
                    </a:lnTo>
                    <a:lnTo>
                      <a:pt x="849429" y="52302"/>
                    </a:lnTo>
                    <a:close/>
                  </a:path>
                  <a:path extrusionOk="0" h="203200" w="1036955">
                    <a:moveTo>
                      <a:pt x="586641" y="39307"/>
                    </a:moveTo>
                    <a:lnTo>
                      <a:pt x="547334" y="39307"/>
                    </a:lnTo>
                    <a:lnTo>
                      <a:pt x="547334" y="112719"/>
                    </a:lnTo>
                    <a:lnTo>
                      <a:pt x="552795" y="150349"/>
                    </a:lnTo>
                    <a:lnTo>
                      <a:pt x="569097" y="178659"/>
                    </a:lnTo>
                    <a:lnTo>
                      <a:pt x="596119" y="196493"/>
                    </a:lnTo>
                    <a:lnTo>
                      <a:pt x="633739" y="202695"/>
                    </a:lnTo>
                    <a:lnTo>
                      <a:pt x="670507" y="196493"/>
                    </a:lnTo>
                    <a:lnTo>
                      <a:pt x="687298" y="185156"/>
                    </a:lnTo>
                    <a:lnTo>
                      <a:pt x="633739" y="185156"/>
                    </a:lnTo>
                    <a:lnTo>
                      <a:pt x="612541" y="180518"/>
                    </a:lnTo>
                    <a:lnTo>
                      <a:pt x="597888" y="167051"/>
                    </a:lnTo>
                    <a:lnTo>
                      <a:pt x="589387" y="145422"/>
                    </a:lnTo>
                    <a:lnTo>
                      <a:pt x="586641" y="116300"/>
                    </a:lnTo>
                    <a:lnTo>
                      <a:pt x="586641" y="39307"/>
                    </a:lnTo>
                    <a:close/>
                  </a:path>
                  <a:path extrusionOk="0" h="203200" w="1036955">
                    <a:moveTo>
                      <a:pt x="718198" y="39307"/>
                    </a:moveTo>
                    <a:lnTo>
                      <a:pt x="679539" y="39307"/>
                    </a:lnTo>
                    <a:lnTo>
                      <a:pt x="679539" y="116300"/>
                    </a:lnTo>
                    <a:lnTo>
                      <a:pt x="676768" y="145422"/>
                    </a:lnTo>
                    <a:lnTo>
                      <a:pt x="668333" y="167051"/>
                    </a:lnTo>
                    <a:lnTo>
                      <a:pt x="654051" y="180518"/>
                    </a:lnTo>
                    <a:lnTo>
                      <a:pt x="633739" y="185156"/>
                    </a:lnTo>
                    <a:lnTo>
                      <a:pt x="687298" y="185156"/>
                    </a:lnTo>
                    <a:lnTo>
                      <a:pt x="696921" y="178659"/>
                    </a:lnTo>
                    <a:lnTo>
                      <a:pt x="712858" y="150349"/>
                    </a:lnTo>
                    <a:lnTo>
                      <a:pt x="718198" y="112719"/>
                    </a:lnTo>
                    <a:lnTo>
                      <a:pt x="718198" y="39307"/>
                    </a:lnTo>
                    <a:close/>
                  </a:path>
                  <a:path extrusionOk="0" h="203200" w="1036955">
                    <a:moveTo>
                      <a:pt x="467430" y="0"/>
                    </a:moveTo>
                    <a:lnTo>
                      <a:pt x="428447" y="0"/>
                    </a:lnTo>
                    <a:lnTo>
                      <a:pt x="428447" y="128634"/>
                    </a:lnTo>
                    <a:lnTo>
                      <a:pt x="433736" y="164051"/>
                    </a:lnTo>
                    <a:lnTo>
                      <a:pt x="447855" y="186860"/>
                    </a:lnTo>
                    <a:lnTo>
                      <a:pt x="468186" y="199071"/>
                    </a:lnTo>
                    <a:lnTo>
                      <a:pt x="492110" y="202695"/>
                    </a:lnTo>
                    <a:lnTo>
                      <a:pt x="503762" y="201863"/>
                    </a:lnTo>
                    <a:lnTo>
                      <a:pt x="514649" y="199448"/>
                    </a:lnTo>
                    <a:lnTo>
                      <a:pt x="524499" y="195570"/>
                    </a:lnTo>
                    <a:lnTo>
                      <a:pt x="533041" y="190350"/>
                    </a:lnTo>
                    <a:lnTo>
                      <a:pt x="530119" y="187428"/>
                    </a:lnTo>
                    <a:lnTo>
                      <a:pt x="527928" y="184507"/>
                    </a:lnTo>
                    <a:lnTo>
                      <a:pt x="497963" y="184507"/>
                    </a:lnTo>
                    <a:lnTo>
                      <a:pt x="485246" y="182000"/>
                    </a:lnTo>
                    <a:lnTo>
                      <a:pt x="475633" y="173706"/>
                    </a:lnTo>
                    <a:lnTo>
                      <a:pt x="469552" y="158471"/>
                    </a:lnTo>
                    <a:lnTo>
                      <a:pt x="467430" y="135137"/>
                    </a:lnTo>
                    <a:lnTo>
                      <a:pt x="467430" y="57506"/>
                    </a:lnTo>
                    <a:lnTo>
                      <a:pt x="516801" y="57506"/>
                    </a:lnTo>
                    <a:lnTo>
                      <a:pt x="516801" y="39307"/>
                    </a:lnTo>
                    <a:lnTo>
                      <a:pt x="467430" y="39307"/>
                    </a:lnTo>
                    <a:lnTo>
                      <a:pt x="467430" y="0"/>
                    </a:lnTo>
                    <a:close/>
                  </a:path>
                  <a:path extrusionOk="0" h="203200" w="1036955">
                    <a:moveTo>
                      <a:pt x="524926" y="177355"/>
                    </a:moveTo>
                    <a:lnTo>
                      <a:pt x="518791" y="180531"/>
                    </a:lnTo>
                    <a:lnTo>
                      <a:pt x="512415" y="182761"/>
                    </a:lnTo>
                    <a:lnTo>
                      <a:pt x="505553" y="184076"/>
                    </a:lnTo>
                    <a:lnTo>
                      <a:pt x="497963" y="184507"/>
                    </a:lnTo>
                    <a:lnTo>
                      <a:pt x="527928" y="184507"/>
                    </a:lnTo>
                    <a:lnTo>
                      <a:pt x="526224" y="182235"/>
                    </a:lnTo>
                    <a:lnTo>
                      <a:pt x="524926" y="177355"/>
                    </a:lnTo>
                    <a:close/>
                  </a:path>
                  <a:path extrusionOk="0" h="203200" w="1036955">
                    <a:moveTo>
                      <a:pt x="298189" y="34114"/>
                    </a:moveTo>
                    <a:lnTo>
                      <a:pt x="264636" y="39849"/>
                    </a:lnTo>
                    <a:lnTo>
                      <a:pt x="236107" y="56608"/>
                    </a:lnTo>
                    <a:lnTo>
                      <a:pt x="216288" y="83721"/>
                    </a:lnTo>
                    <a:lnTo>
                      <a:pt x="208862" y="120519"/>
                    </a:lnTo>
                    <a:lnTo>
                      <a:pt x="215105" y="155146"/>
                    </a:lnTo>
                    <a:lnTo>
                      <a:pt x="232492" y="180973"/>
                    </a:lnTo>
                    <a:lnTo>
                      <a:pt x="259017" y="197117"/>
                    </a:lnTo>
                    <a:lnTo>
                      <a:pt x="292671" y="202695"/>
                    </a:lnTo>
                    <a:lnTo>
                      <a:pt x="310812" y="200788"/>
                    </a:lnTo>
                    <a:lnTo>
                      <a:pt x="326209" y="195227"/>
                    </a:lnTo>
                    <a:lnTo>
                      <a:pt x="338804" y="186253"/>
                    </a:lnTo>
                    <a:lnTo>
                      <a:pt x="339683" y="185156"/>
                    </a:lnTo>
                    <a:lnTo>
                      <a:pt x="298189" y="185156"/>
                    </a:lnTo>
                    <a:lnTo>
                      <a:pt x="275748" y="180904"/>
                    </a:lnTo>
                    <a:lnTo>
                      <a:pt x="259944" y="168430"/>
                    </a:lnTo>
                    <a:lnTo>
                      <a:pt x="250596" y="148160"/>
                    </a:lnTo>
                    <a:lnTo>
                      <a:pt x="247521" y="120519"/>
                    </a:lnTo>
                    <a:lnTo>
                      <a:pt x="250596" y="93587"/>
                    </a:lnTo>
                    <a:lnTo>
                      <a:pt x="259944" y="71711"/>
                    </a:lnTo>
                    <a:lnTo>
                      <a:pt x="275748" y="57022"/>
                    </a:lnTo>
                    <a:lnTo>
                      <a:pt x="298189" y="51652"/>
                    </a:lnTo>
                    <a:lnTo>
                      <a:pt x="353663" y="51652"/>
                    </a:lnTo>
                    <a:lnTo>
                      <a:pt x="336575" y="40468"/>
                    </a:lnTo>
                    <a:lnTo>
                      <a:pt x="298189" y="34114"/>
                    </a:lnTo>
                    <a:close/>
                  </a:path>
                  <a:path extrusionOk="0" h="203200" w="1036955">
                    <a:moveTo>
                      <a:pt x="386867" y="174109"/>
                    </a:moveTo>
                    <a:lnTo>
                      <a:pt x="348533" y="174109"/>
                    </a:lnTo>
                    <a:lnTo>
                      <a:pt x="348533" y="197501"/>
                    </a:lnTo>
                    <a:lnTo>
                      <a:pt x="386867" y="197501"/>
                    </a:lnTo>
                    <a:lnTo>
                      <a:pt x="386867" y="174109"/>
                    </a:lnTo>
                    <a:close/>
                  </a:path>
                  <a:path extrusionOk="0" h="203200" w="1036955">
                    <a:moveTo>
                      <a:pt x="353663" y="51652"/>
                    </a:moveTo>
                    <a:lnTo>
                      <a:pt x="298189" y="51652"/>
                    </a:lnTo>
                    <a:lnTo>
                      <a:pt x="320485" y="57022"/>
                    </a:lnTo>
                    <a:lnTo>
                      <a:pt x="335957" y="71711"/>
                    </a:lnTo>
                    <a:lnTo>
                      <a:pt x="344971" y="93587"/>
                    </a:lnTo>
                    <a:lnTo>
                      <a:pt x="347895" y="120519"/>
                    </a:lnTo>
                    <a:lnTo>
                      <a:pt x="344239" y="147202"/>
                    </a:lnTo>
                    <a:lnTo>
                      <a:pt x="334005" y="167578"/>
                    </a:lnTo>
                    <a:lnTo>
                      <a:pt x="318289" y="180584"/>
                    </a:lnTo>
                    <a:lnTo>
                      <a:pt x="298189" y="185156"/>
                    </a:lnTo>
                    <a:lnTo>
                      <a:pt x="339683" y="185156"/>
                    </a:lnTo>
                    <a:lnTo>
                      <a:pt x="348533" y="174109"/>
                    </a:lnTo>
                    <a:lnTo>
                      <a:pt x="386867" y="174109"/>
                    </a:lnTo>
                    <a:lnTo>
                      <a:pt x="386867" y="125064"/>
                    </a:lnTo>
                    <a:lnTo>
                      <a:pt x="381188" y="87282"/>
                    </a:lnTo>
                    <a:lnTo>
                      <a:pt x="364333" y="58636"/>
                    </a:lnTo>
                    <a:lnTo>
                      <a:pt x="353663" y="51652"/>
                    </a:lnTo>
                    <a:close/>
                  </a:path>
                  <a:path extrusionOk="0" h="203200" w="1036955">
                    <a:moveTo>
                      <a:pt x="89327" y="34114"/>
                    </a:moveTo>
                    <a:lnTo>
                      <a:pt x="50561" y="40361"/>
                    </a:lnTo>
                    <a:lnTo>
                      <a:pt x="22611" y="58271"/>
                    </a:lnTo>
                    <a:lnTo>
                      <a:pt x="5687" y="86597"/>
                    </a:lnTo>
                    <a:lnTo>
                      <a:pt x="0" y="124090"/>
                    </a:lnTo>
                    <a:lnTo>
                      <a:pt x="0" y="197501"/>
                    </a:lnTo>
                    <a:lnTo>
                      <a:pt x="38972" y="197501"/>
                    </a:lnTo>
                    <a:lnTo>
                      <a:pt x="38972" y="120519"/>
                    </a:lnTo>
                    <a:lnTo>
                      <a:pt x="41906" y="91670"/>
                    </a:lnTo>
                    <a:lnTo>
                      <a:pt x="50991" y="70007"/>
                    </a:lnTo>
                    <a:lnTo>
                      <a:pt x="66656" y="56383"/>
                    </a:lnTo>
                    <a:lnTo>
                      <a:pt x="89327" y="51652"/>
                    </a:lnTo>
                    <a:lnTo>
                      <a:pt x="143966" y="51652"/>
                    </a:lnTo>
                    <a:lnTo>
                      <a:pt x="126770" y="40361"/>
                    </a:lnTo>
                    <a:lnTo>
                      <a:pt x="89327" y="34114"/>
                    </a:lnTo>
                    <a:close/>
                  </a:path>
                  <a:path extrusionOk="0" h="203200" w="1036955">
                    <a:moveTo>
                      <a:pt x="143966" y="51652"/>
                    </a:moveTo>
                    <a:lnTo>
                      <a:pt x="89327" y="51652"/>
                    </a:lnTo>
                    <a:lnTo>
                      <a:pt x="110490" y="56383"/>
                    </a:lnTo>
                    <a:lnTo>
                      <a:pt x="125380" y="70007"/>
                    </a:lnTo>
                    <a:lnTo>
                      <a:pt x="134181" y="91670"/>
                    </a:lnTo>
                    <a:lnTo>
                      <a:pt x="137074" y="120519"/>
                    </a:lnTo>
                    <a:lnTo>
                      <a:pt x="137074" y="197501"/>
                    </a:lnTo>
                    <a:lnTo>
                      <a:pt x="176382" y="197501"/>
                    </a:lnTo>
                    <a:lnTo>
                      <a:pt x="176382" y="124090"/>
                    </a:lnTo>
                    <a:lnTo>
                      <a:pt x="170726" y="86597"/>
                    </a:lnTo>
                    <a:lnTo>
                      <a:pt x="154046" y="58271"/>
                    </a:lnTo>
                    <a:lnTo>
                      <a:pt x="143966" y="516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25" name="Google Shape;325;g343d77e9845_0_8144"/>
            <p:cNvSpPr txBox="1"/>
            <p:nvPr/>
          </p:nvSpPr>
          <p:spPr>
            <a:xfrm>
              <a:off x="13050505" y="5711918"/>
              <a:ext cx="5682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PRETO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26" name="Google Shape;326;g343d77e9845_0_8144"/>
            <p:cNvSpPr txBox="1"/>
            <p:nvPr/>
          </p:nvSpPr>
          <p:spPr>
            <a:xfrm>
              <a:off x="30444246" y="10623443"/>
              <a:ext cx="19788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4425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0" i="0" lang="en-US" sz="105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Pocket Book Marca Corporativa</a:t>
              </a:r>
              <a:endParaRPr b="0" i="0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g343d77e9845_0_8144"/>
            <p:cNvSpPr txBox="1"/>
            <p:nvPr/>
          </p:nvSpPr>
          <p:spPr>
            <a:xfrm>
              <a:off x="16257672" y="273933"/>
              <a:ext cx="15252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AMARELO BRUMA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28" name="Google Shape;328;g343d77e9845_0_8144"/>
            <p:cNvSpPr txBox="1"/>
            <p:nvPr/>
          </p:nvSpPr>
          <p:spPr>
            <a:xfrm>
              <a:off x="22856306" y="8465850"/>
              <a:ext cx="10536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ROSA NOITE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29" name="Google Shape;329;g343d77e9845_0_8144"/>
            <p:cNvSpPr txBox="1"/>
            <p:nvPr/>
          </p:nvSpPr>
          <p:spPr>
            <a:xfrm>
              <a:off x="22856306" y="5666817"/>
              <a:ext cx="10674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ROSA TARDE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30" name="Google Shape;330;g343d77e9845_0_8144"/>
            <p:cNvSpPr txBox="1"/>
            <p:nvPr/>
          </p:nvSpPr>
          <p:spPr>
            <a:xfrm>
              <a:off x="22856306" y="2924021"/>
              <a:ext cx="8217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ROSA DIA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31" name="Google Shape;331;g343d77e9845_0_8144"/>
            <p:cNvSpPr txBox="1"/>
            <p:nvPr/>
          </p:nvSpPr>
          <p:spPr>
            <a:xfrm>
              <a:off x="22856306" y="273794"/>
              <a:ext cx="11481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ROSA BRUMA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32" name="Google Shape;332;g343d77e9845_0_8144"/>
            <p:cNvSpPr txBox="1"/>
            <p:nvPr/>
          </p:nvSpPr>
          <p:spPr>
            <a:xfrm>
              <a:off x="26139338" y="8465711"/>
              <a:ext cx="10479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AZUL NOITE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33" name="Google Shape;333;g343d77e9845_0_8144"/>
            <p:cNvSpPr txBox="1"/>
            <p:nvPr/>
          </p:nvSpPr>
          <p:spPr>
            <a:xfrm>
              <a:off x="26139338" y="5666678"/>
              <a:ext cx="10623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AZUL TARDE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34" name="Google Shape;334;g343d77e9845_0_8144"/>
            <p:cNvSpPr txBox="1"/>
            <p:nvPr/>
          </p:nvSpPr>
          <p:spPr>
            <a:xfrm>
              <a:off x="26139338" y="2923882"/>
              <a:ext cx="8166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AZUL DIA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35" name="Google Shape;335;g343d77e9845_0_8144"/>
            <p:cNvSpPr txBox="1"/>
            <p:nvPr/>
          </p:nvSpPr>
          <p:spPr>
            <a:xfrm>
              <a:off x="26139338" y="273654"/>
              <a:ext cx="11430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AZUL BRUMA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36" name="Google Shape;336;g343d77e9845_0_8144"/>
            <p:cNvSpPr txBox="1"/>
            <p:nvPr/>
          </p:nvSpPr>
          <p:spPr>
            <a:xfrm>
              <a:off x="29384089" y="8465571"/>
              <a:ext cx="11583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VERDE NOITE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37" name="Google Shape;337;g343d77e9845_0_8144"/>
            <p:cNvSpPr txBox="1"/>
            <p:nvPr/>
          </p:nvSpPr>
          <p:spPr>
            <a:xfrm>
              <a:off x="29384089" y="5666539"/>
              <a:ext cx="11721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VERDE TARDE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38" name="Google Shape;338;g343d77e9845_0_8144"/>
            <p:cNvSpPr txBox="1"/>
            <p:nvPr/>
          </p:nvSpPr>
          <p:spPr>
            <a:xfrm>
              <a:off x="29384089" y="2923743"/>
              <a:ext cx="9264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VERDE DIA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39" name="Google Shape;339;g343d77e9845_0_8144"/>
            <p:cNvSpPr txBox="1"/>
            <p:nvPr/>
          </p:nvSpPr>
          <p:spPr>
            <a:xfrm>
              <a:off x="29384089" y="273515"/>
              <a:ext cx="12534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VERDE BRUMA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pic>
        <p:nvPicPr>
          <p:cNvPr id="340" name="Google Shape;340;g343d77e9845_0_81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75417" y="5642344"/>
            <a:ext cx="1059852" cy="75383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g343d77e9845_0_8144"/>
          <p:cNvSpPr txBox="1"/>
          <p:nvPr/>
        </p:nvSpPr>
        <p:spPr>
          <a:xfrm>
            <a:off x="388975" y="599750"/>
            <a:ext cx="316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Linha do tempo</a:t>
            </a:r>
            <a:endParaRPr b="1" i="0" sz="24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2EB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6" name="Google Shape;346;g343d77e9845_0_8262"/>
          <p:cNvCxnSpPr/>
          <p:nvPr/>
        </p:nvCxnSpPr>
        <p:spPr>
          <a:xfrm>
            <a:off x="0" y="3766800"/>
            <a:ext cx="12207600" cy="0"/>
          </a:xfrm>
          <a:prstGeom prst="straightConnector1">
            <a:avLst/>
          </a:prstGeom>
          <a:noFill/>
          <a:ln cap="flat" cmpd="sng" w="19050">
            <a:solidFill>
              <a:srgbClr val="4C2323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47" name="Google Shape;347;g343d77e9845_0_8262"/>
          <p:cNvGrpSpPr/>
          <p:nvPr/>
        </p:nvGrpSpPr>
        <p:grpSpPr>
          <a:xfrm>
            <a:off x="788137" y="3593732"/>
            <a:ext cx="345991" cy="345991"/>
            <a:chOff x="3886650" y="2050975"/>
            <a:chExt cx="259500" cy="259500"/>
          </a:xfrm>
        </p:grpSpPr>
        <p:sp>
          <p:nvSpPr>
            <p:cNvPr id="348" name="Google Shape;348;g343d77e9845_0_8262"/>
            <p:cNvSpPr/>
            <p:nvPr/>
          </p:nvSpPr>
          <p:spPr>
            <a:xfrm>
              <a:off x="3886650" y="2050975"/>
              <a:ext cx="259500" cy="259500"/>
            </a:xfrm>
            <a:prstGeom prst="ellipse">
              <a:avLst/>
            </a:prstGeom>
            <a:solidFill>
              <a:srgbClr val="4C232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g343d77e9845_0_8262"/>
            <p:cNvSpPr/>
            <p:nvPr/>
          </p:nvSpPr>
          <p:spPr>
            <a:xfrm>
              <a:off x="3929680" y="2094005"/>
              <a:ext cx="173400" cy="173400"/>
            </a:xfrm>
            <a:prstGeom prst="ellipse">
              <a:avLst/>
            </a:prstGeom>
            <a:solidFill>
              <a:srgbClr val="FFB33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0" name="Google Shape;350;g343d77e9845_0_8262"/>
          <p:cNvSpPr/>
          <p:nvPr/>
        </p:nvSpPr>
        <p:spPr>
          <a:xfrm>
            <a:off x="891467" y="1774833"/>
            <a:ext cx="139500" cy="139500"/>
          </a:xfrm>
          <a:prstGeom prst="ellipse">
            <a:avLst/>
          </a:prstGeom>
          <a:solidFill>
            <a:srgbClr val="4C232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1" name="Google Shape;351;g343d77e9845_0_8262"/>
          <p:cNvCxnSpPr>
            <a:stCxn id="348" idx="0"/>
            <a:endCxn id="350" idx="4"/>
          </p:cNvCxnSpPr>
          <p:nvPr/>
        </p:nvCxnSpPr>
        <p:spPr>
          <a:xfrm rot="10800000">
            <a:off x="961133" y="1914332"/>
            <a:ext cx="0" cy="167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352" name="Google Shape;352;g343d77e9845_0_8262"/>
          <p:cNvSpPr txBox="1"/>
          <p:nvPr/>
        </p:nvSpPr>
        <p:spPr>
          <a:xfrm>
            <a:off x="1257700" y="1596900"/>
            <a:ext cx="2684700" cy="16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4</a:t>
            </a:r>
            <a:r>
              <a:rPr b="1" i="0" lang="en-US" sz="13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  Setup do teste</a:t>
            </a:r>
            <a:endParaRPr b="1" i="0" sz="13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Preparação do ambiente técnico e operacional para o início do teste de conceito, garantindo a integração dos sistemas e a infraestrutura necessária.</a:t>
            </a:r>
            <a:endParaRPr b="0" i="0" sz="11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grpSp>
        <p:nvGrpSpPr>
          <p:cNvPr id="353" name="Google Shape;353;g343d77e9845_0_8262"/>
          <p:cNvGrpSpPr/>
          <p:nvPr/>
        </p:nvGrpSpPr>
        <p:grpSpPr>
          <a:xfrm>
            <a:off x="4173637" y="3593732"/>
            <a:ext cx="345991" cy="345991"/>
            <a:chOff x="3886650" y="2050975"/>
            <a:chExt cx="259500" cy="259500"/>
          </a:xfrm>
        </p:grpSpPr>
        <p:sp>
          <p:nvSpPr>
            <p:cNvPr id="354" name="Google Shape;354;g343d77e9845_0_8262"/>
            <p:cNvSpPr/>
            <p:nvPr/>
          </p:nvSpPr>
          <p:spPr>
            <a:xfrm>
              <a:off x="3886650" y="2050975"/>
              <a:ext cx="259500" cy="259500"/>
            </a:xfrm>
            <a:prstGeom prst="ellipse">
              <a:avLst/>
            </a:prstGeom>
            <a:solidFill>
              <a:srgbClr val="4C232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g343d77e9845_0_8262"/>
            <p:cNvSpPr/>
            <p:nvPr/>
          </p:nvSpPr>
          <p:spPr>
            <a:xfrm>
              <a:off x="3929680" y="2094005"/>
              <a:ext cx="173400" cy="173400"/>
            </a:xfrm>
            <a:prstGeom prst="ellipse">
              <a:avLst/>
            </a:prstGeom>
            <a:solidFill>
              <a:srgbClr val="FFB33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6" name="Google Shape;356;g343d77e9845_0_8262"/>
          <p:cNvSpPr txBox="1"/>
          <p:nvPr/>
        </p:nvSpPr>
        <p:spPr>
          <a:xfrm>
            <a:off x="4506600" y="4041400"/>
            <a:ext cx="2214600" cy="25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5</a:t>
            </a:r>
            <a:r>
              <a:rPr b="1" i="0" lang="en-US" sz="13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 Go-live </a:t>
            </a:r>
            <a:endParaRPr b="1" i="0" sz="13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Implementação da solução selecionada em um ambiente controlado e em escala reduzida, permitindo a coleta de dados e a avaliação da sua eficácia prática.</a:t>
            </a:r>
            <a:endParaRPr b="0" i="0" sz="11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357" name="Google Shape;357;g343d77e9845_0_8262"/>
          <p:cNvSpPr txBox="1"/>
          <p:nvPr/>
        </p:nvSpPr>
        <p:spPr>
          <a:xfrm>
            <a:off x="495667" y="3909133"/>
            <a:ext cx="931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-US" sz="1100" u="none" cap="none" strike="noStrike">
                <a:solidFill>
                  <a:srgbClr val="4A5937"/>
                </a:solidFill>
                <a:latin typeface="SUSE Light"/>
                <a:ea typeface="SUSE Light"/>
                <a:cs typeface="SUSE Light"/>
                <a:sym typeface="SUSE Light"/>
              </a:rPr>
              <a:t>Dez/24</a:t>
            </a:r>
            <a:endParaRPr b="0" i="1" sz="1100" u="none" cap="none" strike="noStrike">
              <a:solidFill>
                <a:srgbClr val="4A5937"/>
              </a:solidFill>
              <a:latin typeface="SUSE Light"/>
              <a:ea typeface="SUSE Light"/>
              <a:cs typeface="SUSE Light"/>
              <a:sym typeface="SUSE Light"/>
            </a:endParaRPr>
          </a:p>
        </p:txBody>
      </p:sp>
      <p:grpSp>
        <p:nvGrpSpPr>
          <p:cNvPr id="358" name="Google Shape;358;g343d77e9845_0_8262"/>
          <p:cNvGrpSpPr/>
          <p:nvPr/>
        </p:nvGrpSpPr>
        <p:grpSpPr>
          <a:xfrm>
            <a:off x="7851737" y="3593732"/>
            <a:ext cx="345991" cy="345991"/>
            <a:chOff x="3886650" y="2050975"/>
            <a:chExt cx="259500" cy="259500"/>
          </a:xfrm>
        </p:grpSpPr>
        <p:sp>
          <p:nvSpPr>
            <p:cNvPr id="359" name="Google Shape;359;g343d77e9845_0_8262"/>
            <p:cNvSpPr/>
            <p:nvPr/>
          </p:nvSpPr>
          <p:spPr>
            <a:xfrm>
              <a:off x="3886650" y="2050975"/>
              <a:ext cx="259500" cy="259500"/>
            </a:xfrm>
            <a:prstGeom prst="ellipse">
              <a:avLst/>
            </a:prstGeom>
            <a:solidFill>
              <a:srgbClr val="4C232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g343d77e9845_0_8262"/>
            <p:cNvSpPr/>
            <p:nvPr/>
          </p:nvSpPr>
          <p:spPr>
            <a:xfrm>
              <a:off x="3929680" y="2094005"/>
              <a:ext cx="173400" cy="173400"/>
            </a:xfrm>
            <a:prstGeom prst="ellipse">
              <a:avLst/>
            </a:prstGeom>
            <a:solidFill>
              <a:srgbClr val="FFB33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61" name="Google Shape;361;g343d77e9845_0_8262"/>
          <p:cNvCxnSpPr/>
          <p:nvPr/>
        </p:nvCxnSpPr>
        <p:spPr>
          <a:xfrm>
            <a:off x="4346767" y="3939800"/>
            <a:ext cx="0" cy="1970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362" name="Google Shape;362;g343d77e9845_0_8262"/>
          <p:cNvSpPr txBox="1"/>
          <p:nvPr/>
        </p:nvSpPr>
        <p:spPr>
          <a:xfrm>
            <a:off x="3881167" y="3223800"/>
            <a:ext cx="931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-US" sz="1100" u="none" cap="none" strike="noStrike">
                <a:solidFill>
                  <a:srgbClr val="4A5937"/>
                </a:solidFill>
                <a:latin typeface="SUSE Light"/>
                <a:ea typeface="SUSE Light"/>
                <a:cs typeface="SUSE Light"/>
                <a:sym typeface="SUSE Light"/>
              </a:rPr>
              <a:t>Jan/25</a:t>
            </a:r>
            <a:endParaRPr b="0" i="1" sz="1100" u="none" cap="none" strike="noStrike">
              <a:solidFill>
                <a:srgbClr val="4A5937"/>
              </a:solidFill>
              <a:latin typeface="SUSE Light"/>
              <a:ea typeface="SUSE Light"/>
              <a:cs typeface="SUSE Light"/>
              <a:sym typeface="SUSE Light"/>
            </a:endParaRPr>
          </a:p>
        </p:txBody>
      </p:sp>
      <p:sp>
        <p:nvSpPr>
          <p:cNvPr id="363" name="Google Shape;363;g343d77e9845_0_8262"/>
          <p:cNvSpPr/>
          <p:nvPr/>
        </p:nvSpPr>
        <p:spPr>
          <a:xfrm>
            <a:off x="4276967" y="5837167"/>
            <a:ext cx="139500" cy="139500"/>
          </a:xfrm>
          <a:prstGeom prst="ellipse">
            <a:avLst/>
          </a:prstGeom>
          <a:solidFill>
            <a:srgbClr val="4C232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g343d77e9845_0_8262"/>
          <p:cNvSpPr/>
          <p:nvPr/>
        </p:nvSpPr>
        <p:spPr>
          <a:xfrm>
            <a:off x="7949967" y="1774825"/>
            <a:ext cx="139500" cy="139500"/>
          </a:xfrm>
          <a:prstGeom prst="ellipse">
            <a:avLst/>
          </a:prstGeom>
          <a:solidFill>
            <a:srgbClr val="4C232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5" name="Google Shape;365;g343d77e9845_0_8262"/>
          <p:cNvCxnSpPr>
            <a:stCxn id="360" idx="0"/>
            <a:endCxn id="364" idx="4"/>
          </p:cNvCxnSpPr>
          <p:nvPr/>
        </p:nvCxnSpPr>
        <p:spPr>
          <a:xfrm rot="10800000">
            <a:off x="8019606" y="1914404"/>
            <a:ext cx="5100" cy="173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366" name="Google Shape;366;g343d77e9845_0_8262"/>
          <p:cNvSpPr txBox="1"/>
          <p:nvPr/>
        </p:nvSpPr>
        <p:spPr>
          <a:xfrm>
            <a:off x="8316200" y="1541400"/>
            <a:ext cx="3066900" cy="16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6</a:t>
            </a:r>
            <a:r>
              <a:rPr b="1" i="0" lang="en-US" sz="13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  Análise de resultados</a:t>
            </a:r>
            <a:endParaRPr b="1" i="0" sz="13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Fim do período de teste e análise dos resultados obtidos durante o período de teste, comparando os dados com os critérios de sucesso definidos para determinar a viabilidade e o potencial de implementação em maior escala.</a:t>
            </a:r>
            <a:endParaRPr b="0" i="0" sz="11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367" name="Google Shape;367;g343d77e9845_0_8262"/>
          <p:cNvSpPr txBox="1"/>
          <p:nvPr/>
        </p:nvSpPr>
        <p:spPr>
          <a:xfrm>
            <a:off x="7554167" y="3939967"/>
            <a:ext cx="931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-US" sz="1100" u="none" cap="none" strike="noStrike">
                <a:solidFill>
                  <a:srgbClr val="4A5937"/>
                </a:solidFill>
                <a:latin typeface="SUSE Light"/>
                <a:ea typeface="SUSE Light"/>
                <a:cs typeface="SUSE Light"/>
                <a:sym typeface="SUSE Light"/>
              </a:rPr>
              <a:t>Mai/25</a:t>
            </a:r>
            <a:endParaRPr b="0" i="1" sz="1100" u="none" cap="none" strike="noStrike">
              <a:solidFill>
                <a:srgbClr val="4A5937"/>
              </a:solidFill>
              <a:latin typeface="SUSE Light"/>
              <a:ea typeface="SUSE Light"/>
              <a:cs typeface="SUSE Light"/>
              <a:sym typeface="SUSE Light"/>
            </a:endParaRPr>
          </a:p>
        </p:txBody>
      </p:sp>
      <p:sp>
        <p:nvSpPr>
          <p:cNvPr id="368" name="Google Shape;368;g343d77e9845_0_8262"/>
          <p:cNvSpPr/>
          <p:nvPr/>
        </p:nvSpPr>
        <p:spPr>
          <a:xfrm rot="5400000">
            <a:off x="5772920" y="3693093"/>
            <a:ext cx="237900" cy="147300"/>
          </a:xfrm>
          <a:prstGeom prst="triangle">
            <a:avLst>
              <a:gd fmla="val 50000" name="adj"/>
            </a:avLst>
          </a:prstGeom>
          <a:solidFill>
            <a:srgbClr val="4C232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g343d77e9845_0_8262"/>
          <p:cNvSpPr/>
          <p:nvPr/>
        </p:nvSpPr>
        <p:spPr>
          <a:xfrm rot="5400000">
            <a:off x="2388704" y="3693093"/>
            <a:ext cx="237900" cy="147300"/>
          </a:xfrm>
          <a:prstGeom prst="triangle">
            <a:avLst>
              <a:gd fmla="val 50000" name="adj"/>
            </a:avLst>
          </a:prstGeom>
          <a:solidFill>
            <a:srgbClr val="4C232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g343d77e9845_0_8262"/>
          <p:cNvSpPr/>
          <p:nvPr/>
        </p:nvSpPr>
        <p:spPr>
          <a:xfrm rot="5400000">
            <a:off x="11337954" y="3693093"/>
            <a:ext cx="237900" cy="147300"/>
          </a:xfrm>
          <a:prstGeom prst="triangle">
            <a:avLst>
              <a:gd fmla="val 50000" name="adj"/>
            </a:avLst>
          </a:prstGeom>
          <a:solidFill>
            <a:srgbClr val="4C232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g343d77e9845_0_8262"/>
          <p:cNvSpPr txBox="1"/>
          <p:nvPr/>
        </p:nvSpPr>
        <p:spPr>
          <a:xfrm>
            <a:off x="388975" y="599750"/>
            <a:ext cx="316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Linha do tempo</a:t>
            </a:r>
            <a:endParaRPr b="1" i="0" sz="24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pic>
        <p:nvPicPr>
          <p:cNvPr id="372" name="Google Shape;372;g343d77e9845_0_82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75417" y="5642344"/>
            <a:ext cx="1059852" cy="753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43754b29c1_0_250"/>
          <p:cNvSpPr/>
          <p:nvPr/>
        </p:nvSpPr>
        <p:spPr>
          <a:xfrm>
            <a:off x="3957486" y="0"/>
            <a:ext cx="4200900" cy="6858000"/>
          </a:xfrm>
          <a:prstGeom prst="rect">
            <a:avLst/>
          </a:prstGeom>
          <a:solidFill>
            <a:srgbClr val="C463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8" name="Google Shape;378;g343754b29c1_0_250"/>
          <p:cNvPicPr preferRelativeResize="0"/>
          <p:nvPr/>
        </p:nvPicPr>
        <p:blipFill rotWithShape="1">
          <a:blip r:embed="rId3">
            <a:alphaModFix/>
          </a:blip>
          <a:srcRect b="0" l="602" r="612" t="0"/>
          <a:stretch/>
        </p:blipFill>
        <p:spPr>
          <a:xfrm>
            <a:off x="4124960" y="0"/>
            <a:ext cx="403352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ma imagem contendo perto, aberto, laranja, deitado&#10;&#10;Descrição gerada automaticamente" id="379" name="Google Shape;379;g343754b29c1_0_250"/>
          <p:cNvPicPr preferRelativeResize="0"/>
          <p:nvPr/>
        </p:nvPicPr>
        <p:blipFill rotWithShape="1">
          <a:blip r:embed="rId4">
            <a:alphaModFix/>
          </a:blip>
          <a:srcRect b="0" l="0" r="11777" t="0"/>
          <a:stretch/>
        </p:blipFill>
        <p:spPr>
          <a:xfrm>
            <a:off x="8158480" y="0"/>
            <a:ext cx="4033520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g343754b29c1_0_250"/>
          <p:cNvSpPr/>
          <p:nvPr/>
        </p:nvSpPr>
        <p:spPr>
          <a:xfrm>
            <a:off x="0" y="0"/>
            <a:ext cx="4125000" cy="6858000"/>
          </a:xfrm>
          <a:prstGeom prst="rect">
            <a:avLst/>
          </a:prstGeom>
          <a:solidFill>
            <a:srgbClr val="D8C5A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381" name="Google Shape;381;g343754b29c1_0_250"/>
          <p:cNvSpPr txBox="1"/>
          <p:nvPr/>
        </p:nvSpPr>
        <p:spPr>
          <a:xfrm>
            <a:off x="302380" y="1040293"/>
            <a:ext cx="2987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9B3E29"/>
                </a:solidFill>
                <a:latin typeface="SUSE"/>
                <a:ea typeface="SUSE"/>
                <a:cs typeface="SUSE"/>
                <a:sym typeface="SUSE"/>
              </a:rPr>
              <a:t>Busca por solução</a:t>
            </a:r>
            <a:endParaRPr b="0" i="0" sz="1400" u="none" cap="none" strike="noStrike">
              <a:solidFill>
                <a:srgbClr val="000000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382" name="Google Shape;382;g343754b29c1_0_250"/>
          <p:cNvSpPr txBox="1"/>
          <p:nvPr/>
        </p:nvSpPr>
        <p:spPr>
          <a:xfrm>
            <a:off x="302380" y="517073"/>
            <a:ext cx="2987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9B3E29"/>
                </a:solidFill>
                <a:latin typeface="SUSE"/>
                <a:ea typeface="SUSE"/>
                <a:cs typeface="SUSE"/>
                <a:sym typeface="SUSE"/>
              </a:rPr>
              <a:t>2.</a:t>
            </a:r>
            <a:endParaRPr b="0" i="0" sz="1400" u="none" cap="none" strike="noStrike">
              <a:solidFill>
                <a:srgbClr val="000000"/>
              </a:solidFill>
              <a:latin typeface="SUSE"/>
              <a:ea typeface="SUSE"/>
              <a:cs typeface="SUSE"/>
              <a:sym typeface="SUSE"/>
            </a:endParaRPr>
          </a:p>
        </p:txBody>
      </p:sp>
      <p:pic>
        <p:nvPicPr>
          <p:cNvPr id="383" name="Google Shape;383;g343754b29c1_0_2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8965" y="5319639"/>
            <a:ext cx="1400506" cy="996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2EB"/>
        </a:solid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45b00a1ce5_0_226"/>
          <p:cNvSpPr/>
          <p:nvPr/>
        </p:nvSpPr>
        <p:spPr>
          <a:xfrm>
            <a:off x="4581075" y="-36275"/>
            <a:ext cx="7611000" cy="6858000"/>
          </a:xfrm>
          <a:prstGeom prst="rect">
            <a:avLst/>
          </a:prstGeom>
          <a:solidFill>
            <a:srgbClr val="466D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g345b00a1ce5_0_226"/>
          <p:cNvSpPr txBox="1"/>
          <p:nvPr/>
        </p:nvSpPr>
        <p:spPr>
          <a:xfrm>
            <a:off x="388975" y="599750"/>
            <a:ext cx="31686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Scouting &amp; Seleção da startup</a:t>
            </a:r>
            <a:endParaRPr b="1" i="0" sz="24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390" name="Google Shape;390;g345b00a1ce5_0_226"/>
          <p:cNvSpPr txBox="1"/>
          <p:nvPr/>
        </p:nvSpPr>
        <p:spPr>
          <a:xfrm>
            <a:off x="388975" y="1653975"/>
            <a:ext cx="3810300" cy="40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O processo de </a:t>
            </a:r>
            <a:r>
              <a:rPr b="1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scouting </a:t>
            </a: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consiste na busca estruturada por startups que possuam soluções inovadoras alinhadas ao desafio. Para este desafio, </a:t>
            </a:r>
            <a:r>
              <a:rPr b="1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foram mapeadas 17  startups com soluções aderentes</a:t>
            </a: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, por meio de um scouting realizado pelo próprio Natura Startups.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A partir desse mapeamento, realizamos etapas de screening, analisando critérios como viabilidade técnica, maturidade da solução e sinergia com as necessidades do desafio. Com isso, chegamos a um grupo de 04 startups para avaliação aprofundada: </a:t>
            </a:r>
            <a:r>
              <a:rPr b="1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Conceptos Plásticos, Yattó, Fuplastic e Seixo de Plástico.</a:t>
            </a:r>
            <a:endParaRPr b="1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No Pitch Day, as startups apresentaram suas propostas, e, após a análise dos critérios estratégicos, </a:t>
            </a:r>
            <a:r>
              <a:rPr b="1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a selecionada para o desafio foi a Seixo de Plástico.</a:t>
            </a:r>
            <a:endParaRPr b="1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391" name="Google Shape;391;g345b00a1ce5_0_226"/>
          <p:cNvSpPr/>
          <p:nvPr/>
        </p:nvSpPr>
        <p:spPr>
          <a:xfrm>
            <a:off x="6141901" y="515512"/>
            <a:ext cx="1884900" cy="4104600"/>
          </a:xfrm>
          <a:prstGeom prst="downArrow">
            <a:avLst>
              <a:gd fmla="val 64368" name="adj1"/>
              <a:gd fmla="val 52815" name="adj2"/>
            </a:avLst>
          </a:prstGeom>
          <a:solidFill>
            <a:srgbClr val="EAEEEF"/>
          </a:solidFill>
          <a:ln>
            <a:noFill/>
          </a:ln>
          <a:effectLst>
            <a:outerShdw blurRad="57150" rotWithShape="0" algn="bl" dir="5400000" dist="19050">
              <a:srgbClr val="000000">
                <a:alpha val="47843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g345b00a1ce5_0_226"/>
          <p:cNvSpPr/>
          <p:nvPr/>
        </p:nvSpPr>
        <p:spPr>
          <a:xfrm rot="-10799237">
            <a:off x="5715703" y="810880"/>
            <a:ext cx="2702700" cy="1042500"/>
          </a:xfrm>
          <a:prstGeom prst="trapezoid">
            <a:avLst>
              <a:gd fmla="val 25000" name="adj"/>
            </a:avLst>
          </a:prstGeom>
          <a:solidFill>
            <a:srgbClr val="EAEEEF"/>
          </a:solidFill>
          <a:ln>
            <a:noFill/>
          </a:ln>
          <a:effectLst>
            <a:outerShdw blurRad="57150" rotWithShape="0" algn="bl" dir="5400000" dist="19050">
              <a:srgbClr val="000000">
                <a:alpha val="47843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g345b00a1ce5_0_226"/>
          <p:cNvSpPr/>
          <p:nvPr/>
        </p:nvSpPr>
        <p:spPr>
          <a:xfrm rot="-10798724">
            <a:off x="6250727" y="3174691"/>
            <a:ext cx="1616100" cy="814800"/>
          </a:xfrm>
          <a:prstGeom prst="trapezoid">
            <a:avLst>
              <a:gd fmla="val 25000" name="adj"/>
            </a:avLst>
          </a:prstGeom>
          <a:solidFill>
            <a:srgbClr val="EAEEEF"/>
          </a:solidFill>
          <a:ln>
            <a:noFill/>
          </a:ln>
          <a:effectLst>
            <a:outerShdw blurRad="57150" rotWithShape="0" algn="bl" dir="5400000" dist="19050">
              <a:srgbClr val="000000">
                <a:alpha val="47843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g345b00a1ce5_0_226"/>
          <p:cNvSpPr/>
          <p:nvPr/>
        </p:nvSpPr>
        <p:spPr>
          <a:xfrm rot="-10799018">
            <a:off x="6008795" y="2106649"/>
            <a:ext cx="2099400" cy="814800"/>
          </a:xfrm>
          <a:prstGeom prst="trapezoid">
            <a:avLst>
              <a:gd fmla="val 25000" name="adj"/>
            </a:avLst>
          </a:prstGeom>
          <a:solidFill>
            <a:srgbClr val="EAEEEF"/>
          </a:solidFill>
          <a:ln>
            <a:noFill/>
          </a:ln>
          <a:effectLst>
            <a:outerShdw blurRad="57150" rotWithShape="0" algn="bl" dir="5400000" dist="19050">
              <a:srgbClr val="000000">
                <a:alpha val="47843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g345b00a1ce5_0_226"/>
          <p:cNvSpPr txBox="1"/>
          <p:nvPr/>
        </p:nvSpPr>
        <p:spPr>
          <a:xfrm>
            <a:off x="6487804" y="940398"/>
            <a:ext cx="11931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3300" u="none" cap="none" strike="noStrike">
                <a:solidFill>
                  <a:srgbClr val="0F2B38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 b="1" i="1" sz="3300" u="none" cap="none" strike="noStrike">
              <a:solidFill>
                <a:srgbClr val="0F2B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g345b00a1ce5_0_226"/>
          <p:cNvSpPr txBox="1"/>
          <p:nvPr/>
        </p:nvSpPr>
        <p:spPr>
          <a:xfrm>
            <a:off x="6141907" y="2154937"/>
            <a:ext cx="18849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1" lang="en-US" sz="3100" u="none" cap="none" strike="noStrike">
                <a:solidFill>
                  <a:srgbClr val="0F2B38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1" i="1" sz="3100" u="none" cap="none" strike="noStrike">
              <a:solidFill>
                <a:srgbClr val="0F2B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g345b00a1ce5_0_226"/>
          <p:cNvSpPr txBox="1"/>
          <p:nvPr/>
        </p:nvSpPr>
        <p:spPr>
          <a:xfrm>
            <a:off x="6250469" y="3179479"/>
            <a:ext cx="16161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1" lang="en-US" sz="3100" u="none" cap="none" strike="noStrike">
                <a:solidFill>
                  <a:srgbClr val="0F2B38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1" i="1" sz="3100" u="none" cap="none" strike="noStrike">
              <a:solidFill>
                <a:srgbClr val="0F2B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g345b00a1ce5_0_226"/>
          <p:cNvSpPr txBox="1"/>
          <p:nvPr/>
        </p:nvSpPr>
        <p:spPr>
          <a:xfrm>
            <a:off x="8773975" y="2170675"/>
            <a:ext cx="3168600" cy="6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Startups </a:t>
            </a:r>
            <a:r>
              <a:rPr b="1" i="0" lang="en-US" sz="12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analisadas no screening</a:t>
            </a:r>
            <a:endParaRPr b="0" i="0" sz="12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399" name="Google Shape;399;g345b00a1ce5_0_226"/>
          <p:cNvSpPr txBox="1"/>
          <p:nvPr/>
        </p:nvSpPr>
        <p:spPr>
          <a:xfrm>
            <a:off x="8723884" y="3443979"/>
            <a:ext cx="3268800" cy="6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Startups </a:t>
            </a:r>
            <a:r>
              <a:rPr b="1" i="0" lang="en-US" sz="12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finalistas no Pitch Day</a:t>
            </a:r>
            <a:r>
              <a:rPr b="0" i="0" lang="en-US" sz="12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 </a:t>
            </a:r>
            <a:endParaRPr b="0" i="0" sz="12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</p:txBody>
      </p:sp>
      <p:pic>
        <p:nvPicPr>
          <p:cNvPr descr="Padrão do plano de fundo&#10;&#10;Descrição gerada automaticamente" id="400" name="Google Shape;400;g345b00a1ce5_0_226"/>
          <p:cNvPicPr preferRelativeResize="0"/>
          <p:nvPr/>
        </p:nvPicPr>
        <p:blipFill rotWithShape="1">
          <a:blip r:embed="rId3">
            <a:alphaModFix/>
          </a:blip>
          <a:srcRect b="0" l="0" r="79625" t="0"/>
          <a:stretch/>
        </p:blipFill>
        <p:spPr>
          <a:xfrm>
            <a:off x="4520860" y="0"/>
            <a:ext cx="9662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g345b00a1ce5_0_226"/>
          <p:cNvSpPr txBox="1"/>
          <p:nvPr/>
        </p:nvSpPr>
        <p:spPr>
          <a:xfrm>
            <a:off x="8773975" y="1193688"/>
            <a:ext cx="3810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rPr>
              <a:t>Startups avaliadas para o desafio</a:t>
            </a:r>
            <a:endParaRPr b="0" i="0" sz="1200" u="none" cap="none" strike="noStrike">
              <a:solidFill>
                <a:schemeClr val="lt1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02" name="Google Shape;402;g345b00a1ce5_0_226"/>
          <p:cNvSpPr/>
          <p:nvPr/>
        </p:nvSpPr>
        <p:spPr>
          <a:xfrm rot="5400000">
            <a:off x="8329525" y="1974700"/>
            <a:ext cx="345000" cy="5926500"/>
          </a:xfrm>
          <a:prstGeom prst="leftBrace">
            <a:avLst>
              <a:gd fmla="val 50000" name="adj1"/>
              <a:gd fmla="val 72043" name="adj2"/>
            </a:avLst>
          </a:prstGeom>
          <a:noFill/>
          <a:ln cap="flat" cmpd="sng" w="19050">
            <a:solidFill>
              <a:srgbClr val="F9F1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3" name="Google Shape;403;g345b00a1ce5_0_2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3325" y="5469599"/>
            <a:ext cx="1808274" cy="72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g345b00a1ce5_0_2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49249" y="5469608"/>
            <a:ext cx="1956877" cy="600759"/>
          </a:xfrm>
          <a:prstGeom prst="rect">
            <a:avLst/>
          </a:prstGeom>
          <a:solidFill>
            <a:srgbClr val="466D85"/>
          </a:solidFill>
          <a:ln>
            <a:noFill/>
          </a:ln>
        </p:spPr>
      </p:pic>
      <p:pic>
        <p:nvPicPr>
          <p:cNvPr id="405" name="Google Shape;405;g345b00a1ce5_0_2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95625" y="5406963"/>
            <a:ext cx="754200" cy="75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g345b00a1ce5_0_2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623776" y="5405625"/>
            <a:ext cx="754200" cy="75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2EB"/>
        </a:solidFill>
      </p:bgPr>
    </p:bg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4feb39c1b8_0_28"/>
          <p:cNvSpPr txBox="1"/>
          <p:nvPr/>
        </p:nvSpPr>
        <p:spPr>
          <a:xfrm>
            <a:off x="4872558" y="1038807"/>
            <a:ext cx="6896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A Seixo de Plástico desenvolveu uma tecnologia própria capaz de introduzir rejeitos plásticos nos processos construtivos da indústria da construção civil.</a:t>
            </a:r>
            <a:endParaRPr b="0" i="0" sz="10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12" name="Google Shape;412;g34feb39c1b8_0_28"/>
          <p:cNvSpPr/>
          <p:nvPr/>
        </p:nvSpPr>
        <p:spPr>
          <a:xfrm>
            <a:off x="-15500" y="-54200"/>
            <a:ext cx="3948900" cy="6858000"/>
          </a:xfrm>
          <a:prstGeom prst="rect">
            <a:avLst/>
          </a:prstGeom>
          <a:solidFill>
            <a:srgbClr val="466D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adrão do plano de fundo&#10;&#10;Descrição gerada automaticamente" id="413" name="Google Shape;413;g34feb39c1b8_0_28"/>
          <p:cNvPicPr preferRelativeResize="0"/>
          <p:nvPr/>
        </p:nvPicPr>
        <p:blipFill rotWithShape="1">
          <a:blip r:embed="rId3">
            <a:alphaModFix/>
          </a:blip>
          <a:srcRect b="0" l="0" r="83838" t="0"/>
          <a:stretch/>
        </p:blipFill>
        <p:spPr>
          <a:xfrm>
            <a:off x="3933362" y="0"/>
            <a:ext cx="76645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g34feb39c1b8_0_28"/>
          <p:cNvSpPr txBox="1"/>
          <p:nvPr/>
        </p:nvSpPr>
        <p:spPr>
          <a:xfrm>
            <a:off x="372053" y="1216991"/>
            <a:ext cx="2987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2"/>
                </a:solidFill>
                <a:latin typeface="SUSE"/>
                <a:ea typeface="SUSE"/>
                <a:cs typeface="SUSE"/>
                <a:sym typeface="SUSE"/>
              </a:rPr>
              <a:t>Seixo de Plástico</a:t>
            </a:r>
            <a:endParaRPr b="0" i="0" sz="1400" u="none" cap="none" strike="noStrike">
              <a:solidFill>
                <a:schemeClr val="lt2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15" name="Google Shape;415;g34feb39c1b8_0_28"/>
          <p:cNvSpPr txBox="1"/>
          <p:nvPr/>
        </p:nvSpPr>
        <p:spPr>
          <a:xfrm>
            <a:off x="4872558" y="574817"/>
            <a:ext cx="232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Conheça a solução</a:t>
            </a:r>
            <a:endParaRPr b="0" i="0" sz="1600" u="none" cap="none" strike="noStrike">
              <a:solidFill>
                <a:srgbClr val="000000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16" name="Google Shape;416;g34feb39c1b8_0_28"/>
          <p:cNvSpPr txBox="1"/>
          <p:nvPr/>
        </p:nvSpPr>
        <p:spPr>
          <a:xfrm>
            <a:off x="372053" y="3683416"/>
            <a:ext cx="1263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2"/>
                </a:solidFill>
                <a:latin typeface="SUSE"/>
                <a:ea typeface="SUSE"/>
                <a:cs typeface="SUSE"/>
                <a:sym typeface="SUSE"/>
              </a:rPr>
              <a:t>Visão Geral</a:t>
            </a:r>
            <a:endParaRPr b="0" i="0" sz="1400" u="none" cap="none" strike="noStrike">
              <a:solidFill>
                <a:schemeClr val="lt2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17" name="Google Shape;417;g34feb39c1b8_0_28"/>
          <p:cNvSpPr/>
          <p:nvPr/>
        </p:nvSpPr>
        <p:spPr>
          <a:xfrm>
            <a:off x="3179151" y="952405"/>
            <a:ext cx="1540800" cy="1524900"/>
          </a:xfrm>
          <a:prstGeom prst="ellipse">
            <a:avLst/>
          </a:prstGeom>
          <a:solidFill>
            <a:srgbClr val="ACAB3C"/>
          </a:solidFill>
          <a:ln cap="flat" cmpd="sng" w="25400">
            <a:solidFill>
              <a:srgbClr val="ACAB3C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18" name="Google Shape;418;g34feb39c1b8_0_28"/>
          <p:cNvGraphicFramePr/>
          <p:nvPr/>
        </p:nvGraphicFramePr>
        <p:xfrm>
          <a:off x="372053" y="412232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{3E9918B5-0FFF-4C73-AFCD-C656BC896105}</a:tableStyleId>
              </a:tblPr>
              <a:tblGrid>
                <a:gridCol w="1528325"/>
              </a:tblGrid>
              <a:tr h="280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i="1" lang="en-US" sz="900" u="none" cap="none" strike="noStrike">
                          <a:solidFill>
                            <a:schemeClr val="lt2"/>
                          </a:solidFill>
                          <a:latin typeface="SUSE"/>
                          <a:ea typeface="SUSE"/>
                          <a:cs typeface="SUSE"/>
                          <a:sym typeface="SUSE"/>
                        </a:rPr>
                        <a:t>Segmento:</a:t>
                      </a:r>
                      <a:r>
                        <a:rPr i="1" lang="en-US" sz="900" u="none" cap="none" strike="noStrike">
                          <a:solidFill>
                            <a:schemeClr val="lt2"/>
                          </a:solidFill>
                          <a:latin typeface="SUSE"/>
                          <a:ea typeface="SUSE"/>
                          <a:cs typeface="SUSE"/>
                          <a:sym typeface="SUSE"/>
                        </a:rPr>
                        <a:t> CleanTech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SUSE"/>
                        <a:ea typeface="SUSE"/>
                        <a:cs typeface="SUSE"/>
                        <a:sym typeface="SUSE"/>
                      </a:endParaRPr>
                    </a:p>
                  </a:txBody>
                  <a:tcPr marT="22850" marB="22850" marR="45725" marL="457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0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937"/>
                        </a:buClr>
                        <a:buSzPts val="900"/>
                        <a:buFont typeface="Arial"/>
                        <a:buNone/>
                      </a:pPr>
                      <a:r>
                        <a:rPr b="1" i="1" lang="en-US" sz="900" u="none" cap="none" strike="noStrike">
                          <a:solidFill>
                            <a:schemeClr val="lt2"/>
                          </a:solidFill>
                          <a:latin typeface="SUSE"/>
                          <a:ea typeface="SUSE"/>
                          <a:cs typeface="SUSE"/>
                          <a:sym typeface="SUSE"/>
                        </a:rPr>
                        <a:t>Fundação: </a:t>
                      </a:r>
                      <a:r>
                        <a:rPr i="1" lang="en-US" sz="900" u="none" cap="none" strike="noStrike">
                          <a:solidFill>
                            <a:schemeClr val="lt2"/>
                          </a:solidFill>
                          <a:latin typeface="SUSE"/>
                          <a:ea typeface="SUSE"/>
                          <a:cs typeface="SUSE"/>
                          <a:sym typeface="SUSE"/>
                        </a:rPr>
                        <a:t>2021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SUSE"/>
                        <a:ea typeface="SUSE"/>
                        <a:cs typeface="SUSE"/>
                        <a:sym typeface="SUSE"/>
                      </a:endParaRPr>
                    </a:p>
                  </a:txBody>
                  <a:tcPr marT="22850" marB="22850" marR="45725" marL="457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0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937"/>
                        </a:buClr>
                        <a:buSzPts val="900"/>
                        <a:buFont typeface="Arial"/>
                        <a:buNone/>
                      </a:pPr>
                      <a:r>
                        <a:rPr b="1" i="1" lang="en-US" sz="900" u="none" cap="none" strike="noStrike">
                          <a:solidFill>
                            <a:schemeClr val="lt2"/>
                          </a:solidFill>
                          <a:latin typeface="SUSE"/>
                          <a:ea typeface="SUSE"/>
                          <a:cs typeface="SUSE"/>
                          <a:sym typeface="SUSE"/>
                        </a:rPr>
                        <a:t>Local: </a:t>
                      </a:r>
                      <a:r>
                        <a:rPr i="1" lang="en-US" sz="900" u="none" cap="none" strike="noStrike">
                          <a:solidFill>
                            <a:schemeClr val="lt2"/>
                          </a:solidFill>
                          <a:latin typeface="SUSE"/>
                          <a:ea typeface="SUSE"/>
                          <a:cs typeface="SUSE"/>
                          <a:sym typeface="SUSE"/>
                        </a:rPr>
                        <a:t>Belém/PA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SUSE"/>
                        <a:ea typeface="SUSE"/>
                        <a:cs typeface="SUSE"/>
                        <a:sym typeface="SUSE"/>
                      </a:endParaRPr>
                    </a:p>
                  </a:txBody>
                  <a:tcPr marT="22850" marB="22850" marR="45725" marL="457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19" name="Google Shape;419;g34feb39c1b8_0_28"/>
          <p:cNvSpPr txBox="1"/>
          <p:nvPr/>
        </p:nvSpPr>
        <p:spPr>
          <a:xfrm>
            <a:off x="372053" y="5325332"/>
            <a:ext cx="987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2"/>
                </a:solidFill>
                <a:latin typeface="SUSE"/>
                <a:ea typeface="SUSE"/>
                <a:cs typeface="SUSE"/>
                <a:sym typeface="SUSE"/>
              </a:rPr>
              <a:t>Contato</a:t>
            </a:r>
            <a:endParaRPr b="0" i="0" sz="1400" u="none" cap="none" strike="noStrike">
              <a:solidFill>
                <a:schemeClr val="lt2"/>
              </a:solidFill>
              <a:latin typeface="SUSE"/>
              <a:ea typeface="SUSE"/>
              <a:cs typeface="SUSE"/>
              <a:sym typeface="SUSE"/>
            </a:endParaRPr>
          </a:p>
        </p:txBody>
      </p:sp>
      <p:pic>
        <p:nvPicPr>
          <p:cNvPr id="420" name="Google Shape;420;g34feb39c1b8_0_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9417" y="5755499"/>
            <a:ext cx="244860" cy="230832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g34feb39c1b8_0_28"/>
          <p:cNvSpPr txBox="1"/>
          <p:nvPr/>
        </p:nvSpPr>
        <p:spPr>
          <a:xfrm>
            <a:off x="689276" y="5755500"/>
            <a:ext cx="1527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1" lang="en-US" sz="850" u="none" cap="none" strike="noStrike">
                <a:solidFill>
                  <a:schemeClr val="lt2"/>
                </a:solidFill>
                <a:latin typeface="SUSE"/>
                <a:ea typeface="SUSE"/>
                <a:cs typeface="SUSE"/>
                <a:sym typeface="SUSE"/>
              </a:rPr>
              <a:t>baruksousa@gmail.com</a:t>
            </a:r>
            <a:endParaRPr b="0" i="1" sz="850" u="none" cap="none" strike="noStrike">
              <a:solidFill>
                <a:schemeClr val="lt2"/>
              </a:solidFill>
              <a:latin typeface="SUSE"/>
              <a:ea typeface="SUSE"/>
              <a:cs typeface="SUSE"/>
              <a:sym typeface="SUSE"/>
            </a:endParaRPr>
          </a:p>
        </p:txBody>
      </p:sp>
      <p:pic>
        <p:nvPicPr>
          <p:cNvPr id="422" name="Google Shape;422;g34feb39c1b8_0_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08960" y="877824"/>
            <a:ext cx="1527000" cy="1527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23" name="Google Shape;423;g34feb39c1b8_0_28"/>
          <p:cNvSpPr txBox="1"/>
          <p:nvPr/>
        </p:nvSpPr>
        <p:spPr>
          <a:xfrm>
            <a:off x="372050" y="1866500"/>
            <a:ext cx="27579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 cap="none" strike="noStrike">
                <a:solidFill>
                  <a:schemeClr val="lt2"/>
                </a:solidFill>
                <a:latin typeface="SUSE"/>
                <a:ea typeface="SUSE"/>
                <a:cs typeface="SUSE"/>
                <a:sym typeface="SUSE"/>
              </a:rPr>
              <a:t>A Seixo de Plástico é uma startup early-stage que oferece uma tecnologia de processamento de resíduos de diferentes naturezas (plásticos, vidros) e transformação em materiais de construção civil, como blocos construtivos e materiais de calçamento.</a:t>
            </a:r>
            <a:endParaRPr b="0" i="0" sz="1400" u="none" cap="none" strike="noStrike">
              <a:solidFill>
                <a:schemeClr val="lt2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24" name="Google Shape;424;g34feb39c1b8_0_28"/>
          <p:cNvSpPr txBox="1"/>
          <p:nvPr/>
        </p:nvSpPr>
        <p:spPr>
          <a:xfrm>
            <a:off x="4872550" y="1722325"/>
            <a:ext cx="4749900" cy="19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en-US" sz="10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Processo enxuto e econômico, onde os plásticos assumem propriedades semelhantes às da pedra natural, e desta forma eles podem fazer parte de obras de engenharia civil em escala industrial.</a:t>
            </a:r>
            <a:endParaRPr b="0" i="0" sz="10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en-US" sz="10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Incorporação de resíduos que seriam destinados aos aterros sanitários, promovendo a cadeia das redes recicladores e potencializando o ganho de renda dessas pessoas</a:t>
            </a:r>
            <a:endParaRPr b="0" i="0" sz="10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en-US" sz="10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Criação de produtos com menor impacto ambiental, pois utilizam menos areia e eliminam a utilização de seixo (pedra natural), além de não necessitar de queima, como os tijolos tradicionais</a:t>
            </a:r>
            <a:endParaRPr b="0" i="0" sz="10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pic>
        <p:nvPicPr>
          <p:cNvPr id="425" name="Google Shape;425;g34feb39c1b8_0_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50475" y="4378650"/>
            <a:ext cx="2757900" cy="224134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426" name="Google Shape;426;g34feb39c1b8_0_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918675" y="4358549"/>
            <a:ext cx="1669810" cy="22413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427" name="Google Shape;427;g34feb39c1b8_0_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359025" y="4358548"/>
            <a:ext cx="1263299" cy="224587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2EB"/>
        </a:solidFill>
      </p:bgPr>
    </p:bg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47f72d2f69_0_142"/>
          <p:cNvSpPr/>
          <p:nvPr/>
        </p:nvSpPr>
        <p:spPr>
          <a:xfrm>
            <a:off x="5775800" y="-47275"/>
            <a:ext cx="6416100" cy="6999000"/>
          </a:xfrm>
          <a:prstGeom prst="rect">
            <a:avLst/>
          </a:prstGeom>
          <a:solidFill>
            <a:srgbClr val="0F2B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3" name="Google Shape;433;g347f72d2f69_0_1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7051098" y="1810921"/>
            <a:ext cx="5210724" cy="5070876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g347f72d2f69_0_142"/>
          <p:cNvSpPr txBox="1"/>
          <p:nvPr/>
        </p:nvSpPr>
        <p:spPr>
          <a:xfrm>
            <a:off x="388975" y="599750"/>
            <a:ext cx="3861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Sinergia com o desafio</a:t>
            </a:r>
            <a:endParaRPr b="1" i="0" sz="24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35" name="Google Shape;435;g347f72d2f69_0_142"/>
          <p:cNvSpPr txBox="1"/>
          <p:nvPr/>
        </p:nvSpPr>
        <p:spPr>
          <a:xfrm>
            <a:off x="388975" y="1653975"/>
            <a:ext cx="3959400" cy="3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Como já apontado, o time do desafio buscava uma solução inovadora para reduzir a quantidade de resíduos gerados pela Natura e ampliar a geração de renda para as cooperativas. 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A Seixo de Plástico foi contratada por oferecer uma tecnologia própria de transformação de resíduos plásticos e de vidro em materiais de alto valor agregado e com aderência no mercado local. 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Além de gerar ganhos ambientais e sociais, a expectativa era que esta solução auxiliasse a Natura no cumprimento das metas do Compromisso com a Vida, em particular a meta de “50% (em peso) de conteúdo reciclado para todo o plástico usado”. 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pic>
        <p:nvPicPr>
          <p:cNvPr id="436" name="Google Shape;436;g347f72d2f69_0_1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8967" y="5642344"/>
            <a:ext cx="1059852" cy="753839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g347f72d2f69_0_142"/>
          <p:cNvSpPr txBox="1"/>
          <p:nvPr/>
        </p:nvSpPr>
        <p:spPr>
          <a:xfrm>
            <a:off x="6640400" y="848900"/>
            <a:ext cx="5551500" cy="338700"/>
          </a:xfrm>
          <a:prstGeom prst="rect">
            <a:avLst/>
          </a:prstGeom>
          <a:solidFill>
            <a:srgbClr val="00F6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SUSE"/>
                <a:ea typeface="SUSE"/>
                <a:cs typeface="SUSE"/>
                <a:sym typeface="SUSE"/>
              </a:rPr>
              <a:t>Como essa solução atende ao desafio?</a:t>
            </a:r>
            <a:endParaRPr b="1" i="0" sz="1600" u="none" cap="none" strike="noStrike">
              <a:solidFill>
                <a:schemeClr val="dk1"/>
              </a:solidFill>
              <a:latin typeface="SUSE"/>
              <a:ea typeface="SUSE"/>
              <a:cs typeface="SUSE"/>
              <a:sym typeface="SUSE"/>
            </a:endParaRPr>
          </a:p>
        </p:txBody>
      </p:sp>
      <p:grpSp>
        <p:nvGrpSpPr>
          <p:cNvPr id="438" name="Google Shape;438;g347f72d2f69_0_142"/>
          <p:cNvGrpSpPr/>
          <p:nvPr/>
        </p:nvGrpSpPr>
        <p:grpSpPr>
          <a:xfrm>
            <a:off x="6383325" y="1496275"/>
            <a:ext cx="5869000" cy="1055400"/>
            <a:chOff x="6410475" y="1110500"/>
            <a:chExt cx="5869000" cy="1055400"/>
          </a:xfrm>
        </p:grpSpPr>
        <p:grpSp>
          <p:nvGrpSpPr>
            <p:cNvPr id="439" name="Google Shape;439;g347f72d2f69_0_142"/>
            <p:cNvGrpSpPr/>
            <p:nvPr/>
          </p:nvGrpSpPr>
          <p:grpSpPr>
            <a:xfrm>
              <a:off x="6410475" y="1110500"/>
              <a:ext cx="5869000" cy="1055400"/>
              <a:chOff x="6410475" y="1110500"/>
              <a:chExt cx="5869000" cy="1055400"/>
            </a:xfrm>
          </p:grpSpPr>
          <p:sp>
            <p:nvSpPr>
              <p:cNvPr id="440" name="Google Shape;440;g347f72d2f69_0_142"/>
              <p:cNvSpPr/>
              <p:nvPr/>
            </p:nvSpPr>
            <p:spPr>
              <a:xfrm>
                <a:off x="6874675" y="1110500"/>
                <a:ext cx="5404800" cy="1055400"/>
              </a:xfrm>
              <a:prstGeom prst="roundRect">
                <a:avLst>
                  <a:gd fmla="val 7056" name="adj"/>
                </a:avLst>
              </a:prstGeom>
              <a:solidFill>
                <a:srgbClr val="466D85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49411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" name="Google Shape;441;g347f72d2f69_0_142"/>
              <p:cNvSpPr/>
              <p:nvPr/>
            </p:nvSpPr>
            <p:spPr>
              <a:xfrm>
                <a:off x="6410475" y="1112450"/>
                <a:ext cx="1051500" cy="1051500"/>
              </a:xfrm>
              <a:prstGeom prst="ellipse">
                <a:avLst/>
              </a:prstGeom>
              <a:solidFill>
                <a:srgbClr val="466D8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2" name="Google Shape;442;g347f72d2f69_0_142"/>
            <p:cNvSpPr txBox="1"/>
            <p:nvPr/>
          </p:nvSpPr>
          <p:spPr>
            <a:xfrm>
              <a:off x="7137275" y="1284200"/>
              <a:ext cx="49497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SUSE"/>
                  <a:ea typeface="SUSE"/>
                  <a:cs typeface="SUSE"/>
                  <a:sym typeface="SUSE"/>
                </a:rPr>
                <a:t>A tecnologia da Seixo de Plástico permite transformar plásticos de qualquer natureza, incluindo aqueles sem valor comercial para reciclagem tradicional, em matéria-prima útil para a construção civil, valorizando resíduos de baixo valor comercial</a:t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g347f72d2f69_0_142"/>
            <p:cNvSpPr txBox="1"/>
            <p:nvPr/>
          </p:nvSpPr>
          <p:spPr>
            <a:xfrm>
              <a:off x="6410475" y="1361150"/>
              <a:ext cx="8511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en-US" sz="3000" u="none" cap="none" strike="noStrike">
                  <a:solidFill>
                    <a:schemeClr val="lt1"/>
                  </a:solidFill>
                  <a:latin typeface="SUSE"/>
                  <a:ea typeface="SUSE"/>
                  <a:cs typeface="SUSE"/>
                  <a:sym typeface="SUSE"/>
                </a:rPr>
                <a:t>1</a:t>
              </a:r>
              <a:endParaRPr b="1" i="0" sz="30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endParaRPr>
            </a:p>
          </p:txBody>
        </p:sp>
      </p:grpSp>
      <p:grpSp>
        <p:nvGrpSpPr>
          <p:cNvPr id="444" name="Google Shape;444;g347f72d2f69_0_142"/>
          <p:cNvGrpSpPr/>
          <p:nvPr/>
        </p:nvGrpSpPr>
        <p:grpSpPr>
          <a:xfrm>
            <a:off x="6383325" y="2828038"/>
            <a:ext cx="5869000" cy="1055400"/>
            <a:chOff x="6383325" y="2439475"/>
            <a:chExt cx="5869000" cy="1055400"/>
          </a:xfrm>
        </p:grpSpPr>
        <p:grpSp>
          <p:nvGrpSpPr>
            <p:cNvPr id="445" name="Google Shape;445;g347f72d2f69_0_142"/>
            <p:cNvGrpSpPr/>
            <p:nvPr/>
          </p:nvGrpSpPr>
          <p:grpSpPr>
            <a:xfrm>
              <a:off x="6383325" y="2439475"/>
              <a:ext cx="5869000" cy="1055400"/>
              <a:chOff x="6383325" y="2439475"/>
              <a:chExt cx="5869000" cy="1055400"/>
            </a:xfrm>
          </p:grpSpPr>
          <p:sp>
            <p:nvSpPr>
              <p:cNvPr id="446" name="Google Shape;446;g347f72d2f69_0_142"/>
              <p:cNvSpPr/>
              <p:nvPr/>
            </p:nvSpPr>
            <p:spPr>
              <a:xfrm>
                <a:off x="6847525" y="2439475"/>
                <a:ext cx="5404800" cy="1055400"/>
              </a:xfrm>
              <a:prstGeom prst="roundRect">
                <a:avLst>
                  <a:gd fmla="val 7056" name="adj"/>
                </a:avLst>
              </a:prstGeom>
              <a:solidFill>
                <a:srgbClr val="466D85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49411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7" name="Google Shape;447;g347f72d2f69_0_142"/>
              <p:cNvSpPr/>
              <p:nvPr/>
            </p:nvSpPr>
            <p:spPr>
              <a:xfrm>
                <a:off x="6383325" y="2441425"/>
                <a:ext cx="1051500" cy="1051500"/>
              </a:xfrm>
              <a:prstGeom prst="ellipse">
                <a:avLst/>
              </a:prstGeom>
              <a:solidFill>
                <a:srgbClr val="466D8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8" name="Google Shape;448;g347f72d2f69_0_142"/>
            <p:cNvSpPr txBox="1"/>
            <p:nvPr/>
          </p:nvSpPr>
          <p:spPr>
            <a:xfrm>
              <a:off x="7110125" y="2611225"/>
              <a:ext cx="49497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SUSE"/>
                  <a:ea typeface="SUSE"/>
                  <a:cs typeface="SUSE"/>
                  <a:sym typeface="SUSE"/>
                </a:rPr>
                <a:t>A produção de blocos construtivos e calçamentos atende à demanda por materiais de construção duráveis e em grande escala, evitando a criação de produtos de descarte rápido.</a:t>
              </a:r>
              <a:endParaRPr b="0" i="0" sz="10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endParaRPr>
            </a:p>
          </p:txBody>
        </p:sp>
        <p:sp>
          <p:nvSpPr>
            <p:cNvPr id="449" name="Google Shape;449;g347f72d2f69_0_142"/>
            <p:cNvSpPr txBox="1"/>
            <p:nvPr/>
          </p:nvSpPr>
          <p:spPr>
            <a:xfrm>
              <a:off x="6410475" y="2663625"/>
              <a:ext cx="8511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en-US" sz="3000" u="none" cap="none" strike="noStrike">
                  <a:solidFill>
                    <a:schemeClr val="lt1"/>
                  </a:solidFill>
                  <a:latin typeface="SUSE"/>
                  <a:ea typeface="SUSE"/>
                  <a:cs typeface="SUSE"/>
                  <a:sym typeface="SUSE"/>
                </a:rPr>
                <a:t>2</a:t>
              </a:r>
              <a:endParaRPr b="1" i="0" sz="30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endParaRPr>
            </a:p>
          </p:txBody>
        </p:sp>
      </p:grpSp>
      <p:grpSp>
        <p:nvGrpSpPr>
          <p:cNvPr id="450" name="Google Shape;450;g347f72d2f69_0_142"/>
          <p:cNvGrpSpPr/>
          <p:nvPr/>
        </p:nvGrpSpPr>
        <p:grpSpPr>
          <a:xfrm>
            <a:off x="6383325" y="4159800"/>
            <a:ext cx="5869000" cy="1055400"/>
            <a:chOff x="6383325" y="3889150"/>
            <a:chExt cx="5869000" cy="1055400"/>
          </a:xfrm>
        </p:grpSpPr>
        <p:grpSp>
          <p:nvGrpSpPr>
            <p:cNvPr id="451" name="Google Shape;451;g347f72d2f69_0_142"/>
            <p:cNvGrpSpPr/>
            <p:nvPr/>
          </p:nvGrpSpPr>
          <p:grpSpPr>
            <a:xfrm>
              <a:off x="6383325" y="3889150"/>
              <a:ext cx="5869000" cy="1055400"/>
              <a:chOff x="6383325" y="3889150"/>
              <a:chExt cx="5869000" cy="1055400"/>
            </a:xfrm>
          </p:grpSpPr>
          <p:sp>
            <p:nvSpPr>
              <p:cNvPr id="452" name="Google Shape;452;g347f72d2f69_0_142"/>
              <p:cNvSpPr/>
              <p:nvPr/>
            </p:nvSpPr>
            <p:spPr>
              <a:xfrm>
                <a:off x="6847525" y="3889150"/>
                <a:ext cx="5404800" cy="1055400"/>
              </a:xfrm>
              <a:prstGeom prst="roundRect">
                <a:avLst>
                  <a:gd fmla="val 7056" name="adj"/>
                </a:avLst>
              </a:prstGeom>
              <a:solidFill>
                <a:srgbClr val="466D85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49411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" name="Google Shape;453;g347f72d2f69_0_142"/>
              <p:cNvSpPr/>
              <p:nvPr/>
            </p:nvSpPr>
            <p:spPr>
              <a:xfrm>
                <a:off x="6383325" y="3891100"/>
                <a:ext cx="1051500" cy="1051500"/>
              </a:xfrm>
              <a:prstGeom prst="ellipse">
                <a:avLst/>
              </a:prstGeom>
              <a:solidFill>
                <a:srgbClr val="466D8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54" name="Google Shape;454;g347f72d2f69_0_142"/>
            <p:cNvSpPr txBox="1"/>
            <p:nvPr/>
          </p:nvSpPr>
          <p:spPr>
            <a:xfrm>
              <a:off x="7110125" y="4060900"/>
              <a:ext cx="49497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SUSE"/>
                  <a:ea typeface="SUSE"/>
                  <a:cs typeface="SUSE"/>
                  <a:sym typeface="SUSE"/>
                </a:rPr>
                <a:t>A não necessidade de lavagem ou triagem dos resíduos simplifica o processo para as cooperativas, potencialmente reduzindo custos e aumentando a eficiência da transformação.</a:t>
              </a:r>
              <a:endParaRPr b="0" i="0" sz="10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endParaRPr>
            </a:p>
          </p:txBody>
        </p:sp>
        <p:sp>
          <p:nvSpPr>
            <p:cNvPr id="455" name="Google Shape;455;g347f72d2f69_0_142"/>
            <p:cNvSpPr txBox="1"/>
            <p:nvPr/>
          </p:nvSpPr>
          <p:spPr>
            <a:xfrm>
              <a:off x="6383325" y="4139800"/>
              <a:ext cx="8511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en-US" sz="3000" u="none" cap="none" strike="noStrike">
                  <a:solidFill>
                    <a:schemeClr val="lt1"/>
                  </a:solidFill>
                  <a:latin typeface="SUSE"/>
                  <a:ea typeface="SUSE"/>
                  <a:cs typeface="SUSE"/>
                  <a:sym typeface="SUSE"/>
                </a:rPr>
                <a:t>3</a:t>
              </a:r>
              <a:endParaRPr b="1" i="0" sz="30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endParaRPr>
            </a:p>
          </p:txBody>
        </p:sp>
      </p:grpSp>
      <p:grpSp>
        <p:nvGrpSpPr>
          <p:cNvPr id="456" name="Google Shape;456;g347f72d2f69_0_142"/>
          <p:cNvGrpSpPr/>
          <p:nvPr/>
        </p:nvGrpSpPr>
        <p:grpSpPr>
          <a:xfrm>
            <a:off x="6383325" y="5491563"/>
            <a:ext cx="5869000" cy="1055400"/>
            <a:chOff x="6383325" y="5338825"/>
            <a:chExt cx="5869000" cy="1055400"/>
          </a:xfrm>
        </p:grpSpPr>
        <p:grpSp>
          <p:nvGrpSpPr>
            <p:cNvPr id="457" name="Google Shape;457;g347f72d2f69_0_142"/>
            <p:cNvGrpSpPr/>
            <p:nvPr/>
          </p:nvGrpSpPr>
          <p:grpSpPr>
            <a:xfrm>
              <a:off x="6383325" y="5338825"/>
              <a:ext cx="5869000" cy="1055400"/>
              <a:chOff x="6383325" y="5338825"/>
              <a:chExt cx="5869000" cy="1055400"/>
            </a:xfrm>
          </p:grpSpPr>
          <p:sp>
            <p:nvSpPr>
              <p:cNvPr id="458" name="Google Shape;458;g347f72d2f69_0_142"/>
              <p:cNvSpPr/>
              <p:nvPr/>
            </p:nvSpPr>
            <p:spPr>
              <a:xfrm>
                <a:off x="6847525" y="5338825"/>
                <a:ext cx="5404800" cy="1055400"/>
              </a:xfrm>
              <a:prstGeom prst="roundRect">
                <a:avLst>
                  <a:gd fmla="val 7056" name="adj"/>
                </a:avLst>
              </a:prstGeom>
              <a:solidFill>
                <a:srgbClr val="466D85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49411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9" name="Google Shape;459;g347f72d2f69_0_142"/>
              <p:cNvSpPr/>
              <p:nvPr/>
            </p:nvSpPr>
            <p:spPr>
              <a:xfrm>
                <a:off x="6383325" y="5340775"/>
                <a:ext cx="1051500" cy="1051500"/>
              </a:xfrm>
              <a:prstGeom prst="ellipse">
                <a:avLst/>
              </a:prstGeom>
              <a:solidFill>
                <a:srgbClr val="466D8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60" name="Google Shape;460;g347f72d2f69_0_142"/>
            <p:cNvSpPr txBox="1"/>
            <p:nvPr/>
          </p:nvSpPr>
          <p:spPr>
            <a:xfrm>
              <a:off x="7110125" y="5539038"/>
              <a:ext cx="49497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SUSE"/>
                  <a:ea typeface="SUSE"/>
                  <a:cs typeface="SUSE"/>
                  <a:sym typeface="SUSE"/>
                </a:rPr>
                <a:t>A possibilidade de transformar os resíduos localmente em materiais de construção diminui a dependência de logística complexa e pode fortalecer a economia circular regional.</a:t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g347f72d2f69_0_142"/>
            <p:cNvSpPr txBox="1"/>
            <p:nvPr/>
          </p:nvSpPr>
          <p:spPr>
            <a:xfrm>
              <a:off x="6410475" y="5615975"/>
              <a:ext cx="8511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en-US" sz="3000" u="none" cap="none" strike="noStrike">
                  <a:solidFill>
                    <a:schemeClr val="lt1"/>
                  </a:solidFill>
                  <a:latin typeface="SUSE"/>
                  <a:ea typeface="SUSE"/>
                  <a:cs typeface="SUSE"/>
                  <a:sym typeface="SUSE"/>
                </a:rPr>
                <a:t>4</a:t>
              </a:r>
              <a:endParaRPr b="1" i="0" sz="3000" u="none" cap="none" strike="noStrike">
                <a:solidFill>
                  <a:schemeClr val="lt1"/>
                </a:solidFill>
                <a:latin typeface="SUSE"/>
                <a:ea typeface="SUSE"/>
                <a:cs typeface="SUSE"/>
                <a:sym typeface="SUSE"/>
              </a:endParaRPr>
            </a:p>
          </p:txBody>
        </p:sp>
      </p:grpSp>
      <p:sp>
        <p:nvSpPr>
          <p:cNvPr id="462" name="Google Shape;462;g347f72d2f69_0_142"/>
          <p:cNvSpPr/>
          <p:nvPr/>
        </p:nvSpPr>
        <p:spPr>
          <a:xfrm>
            <a:off x="389768" y="10722807"/>
            <a:ext cx="1036955" cy="203200"/>
          </a:xfrm>
          <a:custGeom>
            <a:rect b="b" l="l" r="r" t="t"/>
            <a:pathLst>
              <a:path extrusionOk="0" h="203200" w="1036955">
                <a:moveTo>
                  <a:pt x="948180" y="34114"/>
                </a:moveTo>
                <a:lnTo>
                  <a:pt x="914490" y="39849"/>
                </a:lnTo>
                <a:lnTo>
                  <a:pt x="885976" y="56608"/>
                </a:lnTo>
                <a:lnTo>
                  <a:pt x="866233" y="83721"/>
                </a:lnTo>
                <a:lnTo>
                  <a:pt x="858853" y="120519"/>
                </a:lnTo>
                <a:lnTo>
                  <a:pt x="865044" y="155146"/>
                </a:lnTo>
                <a:lnTo>
                  <a:pt x="882321" y="180973"/>
                </a:lnTo>
                <a:lnTo>
                  <a:pt x="908734" y="197117"/>
                </a:lnTo>
                <a:lnTo>
                  <a:pt x="942337" y="202695"/>
                </a:lnTo>
                <a:lnTo>
                  <a:pt x="960656" y="200788"/>
                </a:lnTo>
                <a:lnTo>
                  <a:pt x="976115" y="195227"/>
                </a:lnTo>
                <a:lnTo>
                  <a:pt x="988651" y="186253"/>
                </a:lnTo>
                <a:lnTo>
                  <a:pt x="989514" y="185156"/>
                </a:lnTo>
                <a:lnTo>
                  <a:pt x="948180" y="185156"/>
                </a:lnTo>
                <a:lnTo>
                  <a:pt x="925600" y="180904"/>
                </a:lnTo>
                <a:lnTo>
                  <a:pt x="909808" y="168430"/>
                </a:lnTo>
                <a:lnTo>
                  <a:pt x="900532" y="148160"/>
                </a:lnTo>
                <a:lnTo>
                  <a:pt x="897501" y="120519"/>
                </a:lnTo>
                <a:lnTo>
                  <a:pt x="900532" y="93587"/>
                </a:lnTo>
                <a:lnTo>
                  <a:pt x="909808" y="71711"/>
                </a:lnTo>
                <a:lnTo>
                  <a:pt x="925600" y="57022"/>
                </a:lnTo>
                <a:lnTo>
                  <a:pt x="948180" y="51652"/>
                </a:lnTo>
                <a:lnTo>
                  <a:pt x="1003279" y="51652"/>
                </a:lnTo>
                <a:lnTo>
                  <a:pt x="986241" y="40468"/>
                </a:lnTo>
                <a:lnTo>
                  <a:pt x="948180" y="34114"/>
                </a:lnTo>
                <a:close/>
              </a:path>
              <a:path extrusionOk="0" h="203200" w="1036955">
                <a:moveTo>
                  <a:pt x="1036533" y="174109"/>
                </a:moveTo>
                <a:lnTo>
                  <a:pt x="998199" y="174109"/>
                </a:lnTo>
                <a:lnTo>
                  <a:pt x="998199" y="197501"/>
                </a:lnTo>
                <a:lnTo>
                  <a:pt x="1036533" y="197501"/>
                </a:lnTo>
                <a:lnTo>
                  <a:pt x="1036533" y="174109"/>
                </a:lnTo>
                <a:close/>
              </a:path>
              <a:path extrusionOk="0" h="203200" w="1036955">
                <a:moveTo>
                  <a:pt x="1003279" y="51652"/>
                </a:moveTo>
                <a:lnTo>
                  <a:pt x="948180" y="51652"/>
                </a:lnTo>
                <a:lnTo>
                  <a:pt x="970286" y="57022"/>
                </a:lnTo>
                <a:lnTo>
                  <a:pt x="985658" y="71711"/>
                </a:lnTo>
                <a:lnTo>
                  <a:pt x="994633" y="93587"/>
                </a:lnTo>
                <a:lnTo>
                  <a:pt x="997550" y="120519"/>
                </a:lnTo>
                <a:lnTo>
                  <a:pt x="993902" y="147202"/>
                </a:lnTo>
                <a:lnTo>
                  <a:pt x="983706" y="167578"/>
                </a:lnTo>
                <a:lnTo>
                  <a:pt x="968091" y="180584"/>
                </a:lnTo>
                <a:lnTo>
                  <a:pt x="948180" y="185156"/>
                </a:lnTo>
                <a:lnTo>
                  <a:pt x="989514" y="185156"/>
                </a:lnTo>
                <a:lnTo>
                  <a:pt x="998199" y="174109"/>
                </a:lnTo>
                <a:lnTo>
                  <a:pt x="1036533" y="174109"/>
                </a:lnTo>
                <a:lnTo>
                  <a:pt x="1036533" y="125064"/>
                </a:lnTo>
                <a:lnTo>
                  <a:pt x="1030813" y="87282"/>
                </a:lnTo>
                <a:lnTo>
                  <a:pt x="1013918" y="58636"/>
                </a:lnTo>
                <a:lnTo>
                  <a:pt x="1003279" y="51652"/>
                </a:lnTo>
                <a:close/>
              </a:path>
              <a:path extrusionOk="0" h="203200" w="1036955">
                <a:moveTo>
                  <a:pt x="824090" y="34114"/>
                </a:moveTo>
                <a:lnTo>
                  <a:pt x="798370" y="38275"/>
                </a:lnTo>
                <a:lnTo>
                  <a:pt x="777887" y="51328"/>
                </a:lnTo>
                <a:lnTo>
                  <a:pt x="764346" y="74126"/>
                </a:lnTo>
                <a:lnTo>
                  <a:pt x="759453" y="107525"/>
                </a:lnTo>
                <a:lnTo>
                  <a:pt x="759453" y="197501"/>
                </a:lnTo>
                <a:lnTo>
                  <a:pt x="798436" y="197501"/>
                </a:lnTo>
                <a:lnTo>
                  <a:pt x="798436" y="102656"/>
                </a:lnTo>
                <a:lnTo>
                  <a:pt x="799988" y="81903"/>
                </a:lnTo>
                <a:lnTo>
                  <a:pt x="805742" y="66025"/>
                </a:lnTo>
                <a:lnTo>
                  <a:pt x="817342" y="55874"/>
                </a:lnTo>
                <a:lnTo>
                  <a:pt x="836435" y="52302"/>
                </a:lnTo>
                <a:lnTo>
                  <a:pt x="849429" y="52302"/>
                </a:lnTo>
                <a:lnTo>
                  <a:pt x="849429" y="37035"/>
                </a:lnTo>
                <a:lnTo>
                  <a:pt x="843276" y="35757"/>
                </a:lnTo>
                <a:lnTo>
                  <a:pt x="837003" y="34844"/>
                </a:lnTo>
                <a:lnTo>
                  <a:pt x="830608" y="34296"/>
                </a:lnTo>
                <a:lnTo>
                  <a:pt x="824090" y="34114"/>
                </a:lnTo>
                <a:close/>
              </a:path>
              <a:path extrusionOk="0" h="203200" w="1036955">
                <a:moveTo>
                  <a:pt x="849429" y="52302"/>
                </a:moveTo>
                <a:lnTo>
                  <a:pt x="844885" y="52302"/>
                </a:lnTo>
                <a:lnTo>
                  <a:pt x="849429" y="53275"/>
                </a:lnTo>
                <a:lnTo>
                  <a:pt x="849429" y="52302"/>
                </a:lnTo>
                <a:close/>
              </a:path>
              <a:path extrusionOk="0" h="203200" w="1036955">
                <a:moveTo>
                  <a:pt x="586641" y="39307"/>
                </a:moveTo>
                <a:lnTo>
                  <a:pt x="547334" y="39307"/>
                </a:lnTo>
                <a:lnTo>
                  <a:pt x="547334" y="112719"/>
                </a:lnTo>
                <a:lnTo>
                  <a:pt x="552795" y="150349"/>
                </a:lnTo>
                <a:lnTo>
                  <a:pt x="569097" y="178659"/>
                </a:lnTo>
                <a:lnTo>
                  <a:pt x="596119" y="196493"/>
                </a:lnTo>
                <a:lnTo>
                  <a:pt x="633739" y="202695"/>
                </a:lnTo>
                <a:lnTo>
                  <a:pt x="670507" y="196493"/>
                </a:lnTo>
                <a:lnTo>
                  <a:pt x="687298" y="185156"/>
                </a:lnTo>
                <a:lnTo>
                  <a:pt x="633739" y="185156"/>
                </a:lnTo>
                <a:lnTo>
                  <a:pt x="612541" y="180518"/>
                </a:lnTo>
                <a:lnTo>
                  <a:pt x="597888" y="167051"/>
                </a:lnTo>
                <a:lnTo>
                  <a:pt x="589387" y="145422"/>
                </a:lnTo>
                <a:lnTo>
                  <a:pt x="586641" y="116300"/>
                </a:lnTo>
                <a:lnTo>
                  <a:pt x="586641" y="39307"/>
                </a:lnTo>
                <a:close/>
              </a:path>
              <a:path extrusionOk="0" h="203200" w="1036955">
                <a:moveTo>
                  <a:pt x="718198" y="39307"/>
                </a:moveTo>
                <a:lnTo>
                  <a:pt x="679539" y="39307"/>
                </a:lnTo>
                <a:lnTo>
                  <a:pt x="679539" y="116300"/>
                </a:lnTo>
                <a:lnTo>
                  <a:pt x="676768" y="145422"/>
                </a:lnTo>
                <a:lnTo>
                  <a:pt x="668333" y="167051"/>
                </a:lnTo>
                <a:lnTo>
                  <a:pt x="654051" y="180518"/>
                </a:lnTo>
                <a:lnTo>
                  <a:pt x="633739" y="185156"/>
                </a:lnTo>
                <a:lnTo>
                  <a:pt x="687298" y="185156"/>
                </a:lnTo>
                <a:lnTo>
                  <a:pt x="696921" y="178659"/>
                </a:lnTo>
                <a:lnTo>
                  <a:pt x="712858" y="150349"/>
                </a:lnTo>
                <a:lnTo>
                  <a:pt x="718198" y="112719"/>
                </a:lnTo>
                <a:lnTo>
                  <a:pt x="718198" y="39307"/>
                </a:lnTo>
                <a:close/>
              </a:path>
              <a:path extrusionOk="0" h="203200" w="1036955">
                <a:moveTo>
                  <a:pt x="467430" y="0"/>
                </a:moveTo>
                <a:lnTo>
                  <a:pt x="428447" y="0"/>
                </a:lnTo>
                <a:lnTo>
                  <a:pt x="428447" y="128634"/>
                </a:lnTo>
                <a:lnTo>
                  <a:pt x="433736" y="164051"/>
                </a:lnTo>
                <a:lnTo>
                  <a:pt x="447855" y="186860"/>
                </a:lnTo>
                <a:lnTo>
                  <a:pt x="468186" y="199071"/>
                </a:lnTo>
                <a:lnTo>
                  <a:pt x="492110" y="202695"/>
                </a:lnTo>
                <a:lnTo>
                  <a:pt x="503762" y="201863"/>
                </a:lnTo>
                <a:lnTo>
                  <a:pt x="514649" y="199448"/>
                </a:lnTo>
                <a:lnTo>
                  <a:pt x="524499" y="195570"/>
                </a:lnTo>
                <a:lnTo>
                  <a:pt x="533041" y="190350"/>
                </a:lnTo>
                <a:lnTo>
                  <a:pt x="530119" y="187428"/>
                </a:lnTo>
                <a:lnTo>
                  <a:pt x="527928" y="184507"/>
                </a:lnTo>
                <a:lnTo>
                  <a:pt x="497963" y="184507"/>
                </a:lnTo>
                <a:lnTo>
                  <a:pt x="485246" y="182000"/>
                </a:lnTo>
                <a:lnTo>
                  <a:pt x="475633" y="173706"/>
                </a:lnTo>
                <a:lnTo>
                  <a:pt x="469552" y="158471"/>
                </a:lnTo>
                <a:lnTo>
                  <a:pt x="467430" y="135137"/>
                </a:lnTo>
                <a:lnTo>
                  <a:pt x="467430" y="57506"/>
                </a:lnTo>
                <a:lnTo>
                  <a:pt x="516801" y="57506"/>
                </a:lnTo>
                <a:lnTo>
                  <a:pt x="516801" y="39307"/>
                </a:lnTo>
                <a:lnTo>
                  <a:pt x="467430" y="39307"/>
                </a:lnTo>
                <a:lnTo>
                  <a:pt x="467430" y="0"/>
                </a:lnTo>
                <a:close/>
              </a:path>
              <a:path extrusionOk="0" h="203200" w="1036955">
                <a:moveTo>
                  <a:pt x="524926" y="177355"/>
                </a:moveTo>
                <a:lnTo>
                  <a:pt x="518791" y="180531"/>
                </a:lnTo>
                <a:lnTo>
                  <a:pt x="512415" y="182761"/>
                </a:lnTo>
                <a:lnTo>
                  <a:pt x="505553" y="184076"/>
                </a:lnTo>
                <a:lnTo>
                  <a:pt x="497963" y="184507"/>
                </a:lnTo>
                <a:lnTo>
                  <a:pt x="527928" y="184507"/>
                </a:lnTo>
                <a:lnTo>
                  <a:pt x="526224" y="182235"/>
                </a:lnTo>
                <a:lnTo>
                  <a:pt x="524926" y="177355"/>
                </a:lnTo>
                <a:close/>
              </a:path>
              <a:path extrusionOk="0" h="203200" w="1036955">
                <a:moveTo>
                  <a:pt x="298189" y="34114"/>
                </a:moveTo>
                <a:lnTo>
                  <a:pt x="264636" y="39849"/>
                </a:lnTo>
                <a:lnTo>
                  <a:pt x="236107" y="56608"/>
                </a:lnTo>
                <a:lnTo>
                  <a:pt x="216288" y="83721"/>
                </a:lnTo>
                <a:lnTo>
                  <a:pt x="208862" y="120519"/>
                </a:lnTo>
                <a:lnTo>
                  <a:pt x="215105" y="155146"/>
                </a:lnTo>
                <a:lnTo>
                  <a:pt x="232492" y="180973"/>
                </a:lnTo>
                <a:lnTo>
                  <a:pt x="259017" y="197117"/>
                </a:lnTo>
                <a:lnTo>
                  <a:pt x="292671" y="202695"/>
                </a:lnTo>
                <a:lnTo>
                  <a:pt x="310812" y="200788"/>
                </a:lnTo>
                <a:lnTo>
                  <a:pt x="326209" y="195227"/>
                </a:lnTo>
                <a:lnTo>
                  <a:pt x="338804" y="186253"/>
                </a:lnTo>
                <a:lnTo>
                  <a:pt x="339683" y="185156"/>
                </a:lnTo>
                <a:lnTo>
                  <a:pt x="298189" y="185156"/>
                </a:lnTo>
                <a:lnTo>
                  <a:pt x="275748" y="180904"/>
                </a:lnTo>
                <a:lnTo>
                  <a:pt x="259944" y="168430"/>
                </a:lnTo>
                <a:lnTo>
                  <a:pt x="250596" y="148160"/>
                </a:lnTo>
                <a:lnTo>
                  <a:pt x="247521" y="120519"/>
                </a:lnTo>
                <a:lnTo>
                  <a:pt x="250596" y="93587"/>
                </a:lnTo>
                <a:lnTo>
                  <a:pt x="259944" y="71711"/>
                </a:lnTo>
                <a:lnTo>
                  <a:pt x="275748" y="57022"/>
                </a:lnTo>
                <a:lnTo>
                  <a:pt x="298189" y="51652"/>
                </a:lnTo>
                <a:lnTo>
                  <a:pt x="353663" y="51652"/>
                </a:lnTo>
                <a:lnTo>
                  <a:pt x="336575" y="40468"/>
                </a:lnTo>
                <a:lnTo>
                  <a:pt x="298189" y="34114"/>
                </a:lnTo>
                <a:close/>
              </a:path>
              <a:path extrusionOk="0" h="203200" w="1036955">
                <a:moveTo>
                  <a:pt x="386867" y="174109"/>
                </a:moveTo>
                <a:lnTo>
                  <a:pt x="348533" y="174109"/>
                </a:lnTo>
                <a:lnTo>
                  <a:pt x="348533" y="197501"/>
                </a:lnTo>
                <a:lnTo>
                  <a:pt x="386867" y="197501"/>
                </a:lnTo>
                <a:lnTo>
                  <a:pt x="386867" y="174109"/>
                </a:lnTo>
                <a:close/>
              </a:path>
              <a:path extrusionOk="0" h="203200" w="1036955">
                <a:moveTo>
                  <a:pt x="353663" y="51652"/>
                </a:moveTo>
                <a:lnTo>
                  <a:pt x="298189" y="51652"/>
                </a:lnTo>
                <a:lnTo>
                  <a:pt x="320485" y="57022"/>
                </a:lnTo>
                <a:lnTo>
                  <a:pt x="335957" y="71711"/>
                </a:lnTo>
                <a:lnTo>
                  <a:pt x="344971" y="93587"/>
                </a:lnTo>
                <a:lnTo>
                  <a:pt x="347895" y="120519"/>
                </a:lnTo>
                <a:lnTo>
                  <a:pt x="344239" y="147202"/>
                </a:lnTo>
                <a:lnTo>
                  <a:pt x="334005" y="167578"/>
                </a:lnTo>
                <a:lnTo>
                  <a:pt x="318289" y="180584"/>
                </a:lnTo>
                <a:lnTo>
                  <a:pt x="298189" y="185156"/>
                </a:lnTo>
                <a:lnTo>
                  <a:pt x="339683" y="185156"/>
                </a:lnTo>
                <a:lnTo>
                  <a:pt x="348533" y="174109"/>
                </a:lnTo>
                <a:lnTo>
                  <a:pt x="386867" y="174109"/>
                </a:lnTo>
                <a:lnTo>
                  <a:pt x="386867" y="125064"/>
                </a:lnTo>
                <a:lnTo>
                  <a:pt x="381188" y="87282"/>
                </a:lnTo>
                <a:lnTo>
                  <a:pt x="364333" y="58636"/>
                </a:lnTo>
                <a:lnTo>
                  <a:pt x="353663" y="51652"/>
                </a:lnTo>
                <a:close/>
              </a:path>
              <a:path extrusionOk="0" h="203200" w="1036955">
                <a:moveTo>
                  <a:pt x="89327" y="34114"/>
                </a:moveTo>
                <a:lnTo>
                  <a:pt x="50561" y="40361"/>
                </a:lnTo>
                <a:lnTo>
                  <a:pt x="22611" y="58271"/>
                </a:lnTo>
                <a:lnTo>
                  <a:pt x="5687" y="86597"/>
                </a:lnTo>
                <a:lnTo>
                  <a:pt x="0" y="124090"/>
                </a:lnTo>
                <a:lnTo>
                  <a:pt x="0" y="197501"/>
                </a:lnTo>
                <a:lnTo>
                  <a:pt x="38972" y="197501"/>
                </a:lnTo>
                <a:lnTo>
                  <a:pt x="38972" y="120519"/>
                </a:lnTo>
                <a:lnTo>
                  <a:pt x="41906" y="91670"/>
                </a:lnTo>
                <a:lnTo>
                  <a:pt x="50991" y="70007"/>
                </a:lnTo>
                <a:lnTo>
                  <a:pt x="66656" y="56383"/>
                </a:lnTo>
                <a:lnTo>
                  <a:pt x="89327" y="51652"/>
                </a:lnTo>
                <a:lnTo>
                  <a:pt x="143966" y="51652"/>
                </a:lnTo>
                <a:lnTo>
                  <a:pt x="126770" y="40361"/>
                </a:lnTo>
                <a:lnTo>
                  <a:pt x="89327" y="34114"/>
                </a:lnTo>
                <a:close/>
              </a:path>
              <a:path extrusionOk="0" h="203200" w="1036955">
                <a:moveTo>
                  <a:pt x="143966" y="51652"/>
                </a:moveTo>
                <a:lnTo>
                  <a:pt x="89327" y="51652"/>
                </a:lnTo>
                <a:lnTo>
                  <a:pt x="110490" y="56383"/>
                </a:lnTo>
                <a:lnTo>
                  <a:pt x="125380" y="70007"/>
                </a:lnTo>
                <a:lnTo>
                  <a:pt x="134181" y="91670"/>
                </a:lnTo>
                <a:lnTo>
                  <a:pt x="137074" y="120519"/>
                </a:lnTo>
                <a:lnTo>
                  <a:pt x="137074" y="197501"/>
                </a:lnTo>
                <a:lnTo>
                  <a:pt x="176382" y="197501"/>
                </a:lnTo>
                <a:lnTo>
                  <a:pt x="176382" y="124090"/>
                </a:lnTo>
                <a:lnTo>
                  <a:pt x="170726" y="86597"/>
                </a:lnTo>
                <a:lnTo>
                  <a:pt x="154046" y="58271"/>
                </a:lnTo>
                <a:lnTo>
                  <a:pt x="143966" y="516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43754b29c1_0_279"/>
          <p:cNvSpPr/>
          <p:nvPr/>
        </p:nvSpPr>
        <p:spPr>
          <a:xfrm>
            <a:off x="3957486" y="0"/>
            <a:ext cx="4200900" cy="6858000"/>
          </a:xfrm>
          <a:prstGeom prst="rect">
            <a:avLst/>
          </a:prstGeom>
          <a:solidFill>
            <a:srgbClr val="C463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8" name="Google Shape;468;g343754b29c1_0_279"/>
          <p:cNvPicPr preferRelativeResize="0"/>
          <p:nvPr/>
        </p:nvPicPr>
        <p:blipFill rotWithShape="1">
          <a:blip r:embed="rId3">
            <a:alphaModFix/>
          </a:blip>
          <a:srcRect b="0" l="602" r="612" t="0"/>
          <a:stretch/>
        </p:blipFill>
        <p:spPr>
          <a:xfrm>
            <a:off x="4124960" y="0"/>
            <a:ext cx="403352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ma imagem contendo perto, aberto, laranja, deitado&#10;&#10;Descrição gerada automaticamente" id="469" name="Google Shape;469;g343754b29c1_0_279"/>
          <p:cNvPicPr preferRelativeResize="0"/>
          <p:nvPr/>
        </p:nvPicPr>
        <p:blipFill rotWithShape="1">
          <a:blip r:embed="rId4">
            <a:alphaModFix/>
          </a:blip>
          <a:srcRect b="0" l="0" r="11777" t="0"/>
          <a:stretch/>
        </p:blipFill>
        <p:spPr>
          <a:xfrm>
            <a:off x="8158480" y="0"/>
            <a:ext cx="4033520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g343754b29c1_0_279"/>
          <p:cNvSpPr/>
          <p:nvPr/>
        </p:nvSpPr>
        <p:spPr>
          <a:xfrm>
            <a:off x="0" y="0"/>
            <a:ext cx="4125000" cy="6858000"/>
          </a:xfrm>
          <a:prstGeom prst="rect">
            <a:avLst/>
          </a:prstGeom>
          <a:solidFill>
            <a:srgbClr val="D8C5A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g343754b29c1_0_279"/>
          <p:cNvSpPr txBox="1"/>
          <p:nvPr/>
        </p:nvSpPr>
        <p:spPr>
          <a:xfrm>
            <a:off x="302380" y="1040293"/>
            <a:ext cx="2987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9B3E29"/>
                </a:solidFill>
                <a:latin typeface="SUSE"/>
                <a:ea typeface="SUSE"/>
                <a:cs typeface="SUSE"/>
                <a:sym typeface="SUSE"/>
              </a:rPr>
              <a:t>Escopo do teste</a:t>
            </a:r>
            <a:endParaRPr b="0" i="0" sz="1400" u="none" cap="none" strike="noStrike">
              <a:solidFill>
                <a:srgbClr val="000000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72" name="Google Shape;472;g343754b29c1_0_279"/>
          <p:cNvSpPr txBox="1"/>
          <p:nvPr/>
        </p:nvSpPr>
        <p:spPr>
          <a:xfrm>
            <a:off x="302380" y="517073"/>
            <a:ext cx="2987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9B3E29"/>
                </a:solidFill>
                <a:latin typeface="SUSE"/>
                <a:ea typeface="SUSE"/>
                <a:cs typeface="SUSE"/>
                <a:sym typeface="SUSE"/>
              </a:rPr>
              <a:t>3.</a:t>
            </a:r>
            <a:endParaRPr b="0" i="0" sz="1400" u="none" cap="none" strike="noStrike">
              <a:solidFill>
                <a:srgbClr val="000000"/>
              </a:solidFill>
              <a:latin typeface="SUSE"/>
              <a:ea typeface="SUSE"/>
              <a:cs typeface="SUSE"/>
              <a:sym typeface="SUSE"/>
            </a:endParaRPr>
          </a:p>
        </p:txBody>
      </p:sp>
      <p:pic>
        <p:nvPicPr>
          <p:cNvPr id="473" name="Google Shape;473;g343754b29c1_0_27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8965" y="5319639"/>
            <a:ext cx="1400506" cy="996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2EB"/>
        </a:solidFill>
      </p:bgPr>
    </p:bg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" name="Google Shape;478;g347f72d2f69_0_426"/>
          <p:cNvGrpSpPr/>
          <p:nvPr/>
        </p:nvGrpSpPr>
        <p:grpSpPr>
          <a:xfrm rot="5400000">
            <a:off x="6119481" y="4062981"/>
            <a:ext cx="4540600" cy="1176138"/>
            <a:chOff x="6410475" y="1110489"/>
            <a:chExt cx="4540600" cy="1055400"/>
          </a:xfrm>
        </p:grpSpPr>
        <p:sp>
          <p:nvSpPr>
            <p:cNvPr id="479" name="Google Shape;479;g347f72d2f69_0_426"/>
            <p:cNvSpPr/>
            <p:nvPr/>
          </p:nvSpPr>
          <p:spPr>
            <a:xfrm>
              <a:off x="6874675" y="1110489"/>
              <a:ext cx="4076400" cy="1055400"/>
            </a:xfrm>
            <a:prstGeom prst="roundRect">
              <a:avLst>
                <a:gd fmla="val 7056" name="adj"/>
              </a:avLst>
            </a:prstGeom>
            <a:solidFill>
              <a:srgbClr val="D26278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4941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g347f72d2f69_0_426"/>
            <p:cNvSpPr/>
            <p:nvPr/>
          </p:nvSpPr>
          <p:spPr>
            <a:xfrm>
              <a:off x="6410475" y="1112450"/>
              <a:ext cx="1051500" cy="1051500"/>
            </a:xfrm>
            <a:prstGeom prst="ellipse">
              <a:avLst/>
            </a:prstGeom>
            <a:solidFill>
              <a:srgbClr val="D262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1" name="Google Shape;481;g347f72d2f69_0_426"/>
          <p:cNvSpPr txBox="1"/>
          <p:nvPr/>
        </p:nvSpPr>
        <p:spPr>
          <a:xfrm>
            <a:off x="388975" y="599750"/>
            <a:ext cx="316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Escopo do teste</a:t>
            </a:r>
            <a:endParaRPr b="1" i="0" sz="24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82" name="Google Shape;482;g347f72d2f69_0_426"/>
          <p:cNvSpPr txBox="1"/>
          <p:nvPr/>
        </p:nvSpPr>
        <p:spPr>
          <a:xfrm>
            <a:off x="7800400" y="1819575"/>
            <a:ext cx="316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Plano de execução</a:t>
            </a:r>
            <a:endParaRPr b="1" i="0" sz="18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83" name="Google Shape;483;g347f72d2f69_0_426"/>
          <p:cNvSpPr txBox="1"/>
          <p:nvPr/>
        </p:nvSpPr>
        <p:spPr>
          <a:xfrm>
            <a:off x="7801625" y="2809488"/>
            <a:ext cx="11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9EDE6"/>
                </a:solidFill>
                <a:latin typeface="SUSE"/>
                <a:ea typeface="SUSE"/>
                <a:cs typeface="SUSE"/>
                <a:sym typeface="SUSE"/>
              </a:rPr>
              <a:t>Fase única</a:t>
            </a:r>
            <a:endParaRPr b="1" i="0" sz="1400" u="none" cap="none" strike="noStrike">
              <a:solidFill>
                <a:srgbClr val="F9EDE6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84" name="Google Shape;484;g347f72d2f69_0_426"/>
          <p:cNvSpPr txBox="1"/>
          <p:nvPr/>
        </p:nvSpPr>
        <p:spPr>
          <a:xfrm>
            <a:off x="9225450" y="2590750"/>
            <a:ext cx="26076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Reciclagem de resíduos plásticos e de vidro e transformação em materiais da construção civil</a:t>
            </a:r>
            <a:endParaRPr b="1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Duração:</a:t>
            </a: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 3 meses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Principais resultados esperados:</a:t>
            </a: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 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5937"/>
              </a:buClr>
              <a:buSzPts val="1200"/>
              <a:buFont typeface="SUSE"/>
              <a:buChar char="●"/>
            </a:pP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Processamento de 3.500kg de materiais considerados inservíveis aos processos tradicionais de reciclagem (rejeitos);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5937"/>
              </a:buClr>
              <a:buSzPts val="1200"/>
              <a:buFont typeface="SUSE"/>
              <a:buChar char="●"/>
            </a:pP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Vender, pelo menos, 85% do material produzido;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5937"/>
              </a:buClr>
              <a:buSzPts val="1200"/>
              <a:buFont typeface="SUSE"/>
              <a:buChar char="●"/>
            </a:pP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Aumento de ganhos financeiros para a cooperativa;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pic>
        <p:nvPicPr>
          <p:cNvPr id="485" name="Google Shape;485;g347f72d2f69_0_4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71892" y="307619"/>
            <a:ext cx="1059852" cy="753839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g347f72d2f69_0_426"/>
          <p:cNvSpPr/>
          <p:nvPr/>
        </p:nvSpPr>
        <p:spPr>
          <a:xfrm>
            <a:off x="427075" y="4311300"/>
            <a:ext cx="3615900" cy="2371500"/>
          </a:xfrm>
          <a:prstGeom prst="roundRect">
            <a:avLst>
              <a:gd fmla="val 6427" name="adj"/>
            </a:avLst>
          </a:prstGeom>
          <a:solidFill>
            <a:srgbClr val="824D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g347f72d2f69_0_426"/>
          <p:cNvSpPr txBox="1"/>
          <p:nvPr/>
        </p:nvSpPr>
        <p:spPr>
          <a:xfrm>
            <a:off x="503275" y="4966950"/>
            <a:ext cx="34398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5EBEB"/>
                </a:solidFill>
                <a:latin typeface="SUSE"/>
                <a:ea typeface="SUSE"/>
                <a:cs typeface="SUSE"/>
                <a:sym typeface="SUSE"/>
              </a:rPr>
              <a:t>Desenvolver novas formas de reaproveitamento dos resíduos de embalagens cosméticas feitas de plásticos sem valor comercial de modo a gerar valor financeiro para as cooperativas de reciclagem envolvidas no processo e a reduzir o impacto socioambiental dos rejeitos gerados por estas embalagens.</a:t>
            </a:r>
            <a:endParaRPr b="0" i="0" sz="1200" u="none" cap="none" strike="noStrike">
              <a:solidFill>
                <a:srgbClr val="F5EBEB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88" name="Google Shape;488;g347f72d2f69_0_426"/>
          <p:cNvSpPr txBox="1"/>
          <p:nvPr/>
        </p:nvSpPr>
        <p:spPr>
          <a:xfrm>
            <a:off x="503275" y="4433625"/>
            <a:ext cx="316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5EBEB"/>
                </a:solidFill>
                <a:latin typeface="SUSE"/>
                <a:ea typeface="SUSE"/>
                <a:cs typeface="SUSE"/>
                <a:sym typeface="SUSE"/>
              </a:rPr>
              <a:t>Objetivo</a:t>
            </a:r>
            <a:endParaRPr b="1" i="0" sz="1800" u="none" cap="none" strike="noStrike">
              <a:solidFill>
                <a:srgbClr val="F5EBEB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89" name="Google Shape;489;g347f72d2f69_0_426"/>
          <p:cNvSpPr/>
          <p:nvPr/>
        </p:nvSpPr>
        <p:spPr>
          <a:xfrm>
            <a:off x="427075" y="1697250"/>
            <a:ext cx="3615900" cy="2371500"/>
          </a:xfrm>
          <a:prstGeom prst="roundRect">
            <a:avLst>
              <a:gd fmla="val 6427" name="adj"/>
            </a:avLst>
          </a:prstGeom>
          <a:solidFill>
            <a:srgbClr val="824D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g347f72d2f69_0_426"/>
          <p:cNvSpPr txBox="1"/>
          <p:nvPr/>
        </p:nvSpPr>
        <p:spPr>
          <a:xfrm>
            <a:off x="503275" y="2352900"/>
            <a:ext cx="3439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5EBEB"/>
                </a:solidFill>
                <a:latin typeface="SUSE"/>
                <a:ea typeface="SUSE"/>
                <a:cs typeface="SUSE"/>
                <a:sym typeface="SUSE"/>
              </a:rPr>
              <a:t>Como podemos destinar embalagens de cosméticos, feitas de plásticos com baixo valor comercial, para a reciclagem, de modo a gerar valor para as cooperativas de reciclagem que as coletam e reduzir a nossa contribuição de rejeitos para o mundo?</a:t>
            </a:r>
            <a:endParaRPr b="0" i="0" sz="1200" u="none" cap="none" strike="noStrike">
              <a:solidFill>
                <a:srgbClr val="F5EBEB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91" name="Google Shape;491;g347f72d2f69_0_426"/>
          <p:cNvSpPr txBox="1"/>
          <p:nvPr/>
        </p:nvSpPr>
        <p:spPr>
          <a:xfrm>
            <a:off x="503275" y="1819575"/>
            <a:ext cx="316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5EBEB"/>
                </a:solidFill>
                <a:latin typeface="SUSE"/>
                <a:ea typeface="SUSE"/>
                <a:cs typeface="SUSE"/>
                <a:sym typeface="SUSE"/>
              </a:rPr>
              <a:t>Pergunta norteadora</a:t>
            </a:r>
            <a:endParaRPr b="1" i="0" sz="1800" u="none" cap="none" strike="noStrike">
              <a:solidFill>
                <a:srgbClr val="F5EBEB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92" name="Google Shape;492;g347f72d2f69_0_426"/>
          <p:cNvSpPr/>
          <p:nvPr/>
        </p:nvSpPr>
        <p:spPr>
          <a:xfrm>
            <a:off x="4288050" y="1697250"/>
            <a:ext cx="3168600" cy="1569900"/>
          </a:xfrm>
          <a:prstGeom prst="roundRect">
            <a:avLst>
              <a:gd fmla="val 6427" name="adj"/>
            </a:avLst>
          </a:prstGeom>
          <a:solidFill>
            <a:srgbClr val="D8C5A9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g347f72d2f69_0_426"/>
          <p:cNvSpPr txBox="1"/>
          <p:nvPr/>
        </p:nvSpPr>
        <p:spPr>
          <a:xfrm>
            <a:off x="4354824" y="2352900"/>
            <a:ext cx="3014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Cooperativas de reciclagem parceiras da Natura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94" name="Google Shape;494;g347f72d2f69_0_426"/>
          <p:cNvSpPr txBox="1"/>
          <p:nvPr/>
        </p:nvSpPr>
        <p:spPr>
          <a:xfrm>
            <a:off x="4354823" y="1819575"/>
            <a:ext cx="277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Público-alvo</a:t>
            </a:r>
            <a:endParaRPr b="1" i="0" sz="18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95" name="Google Shape;495;g347f72d2f69_0_426"/>
          <p:cNvSpPr/>
          <p:nvPr/>
        </p:nvSpPr>
        <p:spPr>
          <a:xfrm>
            <a:off x="4287400" y="3386050"/>
            <a:ext cx="3168600" cy="1569900"/>
          </a:xfrm>
          <a:prstGeom prst="roundRect">
            <a:avLst>
              <a:gd fmla="val 6427" name="adj"/>
            </a:avLst>
          </a:prstGeom>
          <a:solidFill>
            <a:srgbClr val="D8C5A9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g347f72d2f69_0_426"/>
          <p:cNvSpPr txBox="1"/>
          <p:nvPr/>
        </p:nvSpPr>
        <p:spPr>
          <a:xfrm>
            <a:off x="4354173" y="3508375"/>
            <a:ext cx="277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Geografia</a:t>
            </a:r>
            <a:endParaRPr b="1" i="0" sz="18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97" name="Google Shape;497;g347f72d2f69_0_426"/>
          <p:cNvSpPr/>
          <p:nvPr/>
        </p:nvSpPr>
        <p:spPr>
          <a:xfrm>
            <a:off x="4287388" y="5074850"/>
            <a:ext cx="3168600" cy="1569900"/>
          </a:xfrm>
          <a:prstGeom prst="roundRect">
            <a:avLst>
              <a:gd fmla="val 6427" name="adj"/>
            </a:avLst>
          </a:prstGeom>
          <a:solidFill>
            <a:srgbClr val="D8C5A9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g347f72d2f69_0_426"/>
          <p:cNvSpPr txBox="1"/>
          <p:nvPr/>
        </p:nvSpPr>
        <p:spPr>
          <a:xfrm>
            <a:off x="4354161" y="5197175"/>
            <a:ext cx="277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Investimento</a:t>
            </a:r>
            <a:endParaRPr b="1" i="0" sz="18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499" name="Google Shape;499;g347f72d2f69_0_426"/>
          <p:cNvSpPr txBox="1"/>
          <p:nvPr/>
        </p:nvSpPr>
        <p:spPr>
          <a:xfrm>
            <a:off x="388975" y="1061450"/>
            <a:ext cx="1009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O escopo do teste delimita o que será especificamente avaliado na solução da startup. Ele serve para direcionar os esforços e garantir que o teste seja focado e obtenha resultados relevantes e mensuráveis para a tomada de decisão.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500" name="Google Shape;500;g347f72d2f69_0_426"/>
          <p:cNvSpPr txBox="1"/>
          <p:nvPr/>
        </p:nvSpPr>
        <p:spPr>
          <a:xfrm>
            <a:off x="4354174" y="4041700"/>
            <a:ext cx="3014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COCAVIP (Icoaraci, Pará)</a:t>
            </a:r>
            <a:endParaRPr b="0" i="0" sz="12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2EB"/>
        </a:solidFill>
      </p:bgPr>
    </p:bg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47f72d2f69_0_1204"/>
          <p:cNvSpPr txBox="1"/>
          <p:nvPr/>
        </p:nvSpPr>
        <p:spPr>
          <a:xfrm>
            <a:off x="388975" y="1268700"/>
            <a:ext cx="5104500" cy="48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4A5937"/>
                </a:solidFill>
                <a:latin typeface="Arial"/>
                <a:ea typeface="Arial"/>
                <a:cs typeface="Arial"/>
                <a:sym typeface="Arial"/>
              </a:rPr>
              <a:t>Hipóteses são suposições que queremos testar para entender se uma solução ou estratégia realmente funciona. Em uma Prova de Conceito (POC), usamos hipóteses para definir o que precisamos validar antes de escalar uma ideia.</a:t>
            </a:r>
            <a:endParaRPr b="0" i="0" sz="1600" u="none" cap="none" strike="noStrike">
              <a:solidFill>
                <a:srgbClr val="4A593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4A593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4A5937"/>
                </a:solidFill>
                <a:latin typeface="Arial"/>
                <a:ea typeface="Arial"/>
                <a:cs typeface="Arial"/>
                <a:sym typeface="Arial"/>
              </a:rPr>
              <a:t>Elas seguem a lógica "Se X acontecer, então Y será o resultado esperado", ajudando a direcionar os testes e a medir o sucesso do experimento.</a:t>
            </a:r>
            <a:endParaRPr b="0" i="0" sz="1600" u="none" cap="none" strike="noStrike">
              <a:solidFill>
                <a:srgbClr val="4A593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4A593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4A5937"/>
                </a:solidFill>
                <a:latin typeface="Arial"/>
                <a:ea typeface="Arial"/>
                <a:cs typeface="Arial"/>
                <a:sym typeface="Arial"/>
              </a:rPr>
              <a:t>A partir disso, estabelecemos métricas-chave para acompanhar se a hipótese foi validada. Com isso, reduzimos incertezas e a tomamos decisões com base em dados, não apenas em intuição.</a:t>
            </a:r>
            <a:endParaRPr b="0" i="0" sz="1600" u="none" cap="none" strike="noStrike">
              <a:solidFill>
                <a:srgbClr val="4A593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4A593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4A5937"/>
                </a:solidFill>
                <a:latin typeface="Arial"/>
                <a:ea typeface="Arial"/>
                <a:cs typeface="Arial"/>
                <a:sym typeface="Arial"/>
              </a:rPr>
              <a:t>Ao lado, estão as hipóteses a serem validadas neste teste.</a:t>
            </a:r>
            <a:endParaRPr b="0" i="0" sz="1600" u="none" cap="none" strike="noStrike">
              <a:solidFill>
                <a:srgbClr val="4A593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g347f72d2f69_0_1204"/>
          <p:cNvSpPr txBox="1"/>
          <p:nvPr/>
        </p:nvSpPr>
        <p:spPr>
          <a:xfrm>
            <a:off x="5884550" y="5867125"/>
            <a:ext cx="3723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-US" sz="800" u="none" cap="none" strike="noStrike">
                <a:solidFill>
                  <a:srgbClr val="4A5937"/>
                </a:solidFill>
                <a:latin typeface="Arial"/>
                <a:ea typeface="Arial"/>
                <a:cs typeface="Arial"/>
                <a:sym typeface="Arial"/>
              </a:rPr>
              <a:t>* Clique sobre a hipótese para ver o detalhamento das métricas e metas </a:t>
            </a:r>
            <a:endParaRPr b="0" i="0" sz="800" u="none" cap="none" strike="noStrike">
              <a:solidFill>
                <a:srgbClr val="4A593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g347f72d2f69_0_1204"/>
          <p:cNvSpPr txBox="1"/>
          <p:nvPr/>
        </p:nvSpPr>
        <p:spPr>
          <a:xfrm>
            <a:off x="388975" y="599750"/>
            <a:ext cx="316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Hipóteses do teste</a:t>
            </a:r>
            <a:endParaRPr b="1" i="0" sz="24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sp>
        <p:nvSpPr>
          <p:cNvPr id="508" name="Google Shape;508;g347f72d2f69_0_1204">
            <a:hlinkClick action="ppaction://hlinksldjump" r:id="rId3"/>
          </p:cNvPr>
          <p:cNvSpPr/>
          <p:nvPr/>
        </p:nvSpPr>
        <p:spPr>
          <a:xfrm>
            <a:off x="5884550" y="1325604"/>
            <a:ext cx="5908200" cy="1067400"/>
          </a:xfrm>
          <a:prstGeom prst="roundRect">
            <a:avLst>
              <a:gd fmla="val 16667" name="adj"/>
            </a:avLst>
          </a:prstGeom>
          <a:solidFill>
            <a:srgbClr val="557084"/>
          </a:solidFill>
          <a:ln>
            <a:noFill/>
          </a:ln>
          <a:effectLst>
            <a:outerShdw blurRad="57150" rotWithShape="0" algn="bl" dir="5400000" dist="19050">
              <a:srgbClr val="000000">
                <a:alpha val="48627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Hipótese </a:t>
            </a:r>
            <a:endParaRPr b="1" i="0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Os produtos gerados a partir da transformação de resíduos de baixa reciclabilidade são competitivos no mercado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9" name="Google Shape;509;g347f72d2f69_0_1204"/>
          <p:cNvGrpSpPr/>
          <p:nvPr/>
        </p:nvGrpSpPr>
        <p:grpSpPr>
          <a:xfrm>
            <a:off x="14287277" y="137071"/>
            <a:ext cx="14060380" cy="6999157"/>
            <a:chOff x="12827497" y="-12"/>
            <a:chExt cx="19711734" cy="11145155"/>
          </a:xfrm>
        </p:grpSpPr>
        <p:grpSp>
          <p:nvGrpSpPr>
            <p:cNvPr id="510" name="Google Shape;510;g347f72d2f69_0_1204"/>
            <p:cNvGrpSpPr/>
            <p:nvPr/>
          </p:nvGrpSpPr>
          <p:grpSpPr>
            <a:xfrm>
              <a:off x="16135072" y="-12"/>
              <a:ext cx="16404159" cy="2741801"/>
              <a:chOff x="3503872" y="194538"/>
              <a:chExt cx="16404159" cy="2741801"/>
            </a:xfrm>
          </p:grpSpPr>
          <p:sp>
            <p:nvSpPr>
              <p:cNvPr id="511" name="Google Shape;511;g347f72d2f69_0_1204"/>
              <p:cNvSpPr/>
              <p:nvPr/>
            </p:nvSpPr>
            <p:spPr>
              <a:xfrm>
                <a:off x="3503872" y="194538"/>
                <a:ext cx="3294379" cy="2705100"/>
              </a:xfrm>
              <a:custGeom>
                <a:rect b="b" l="l" r="r" t="t"/>
                <a:pathLst>
                  <a:path extrusionOk="0" h="2705100" w="3294379">
                    <a:moveTo>
                      <a:pt x="3294151" y="0"/>
                    </a:moveTo>
                    <a:lnTo>
                      <a:pt x="0" y="0"/>
                    </a:lnTo>
                    <a:lnTo>
                      <a:pt x="0" y="2704598"/>
                    </a:lnTo>
                    <a:lnTo>
                      <a:pt x="3294151" y="2704598"/>
                    </a:lnTo>
                    <a:lnTo>
                      <a:pt x="3294151" y="0"/>
                    </a:lnTo>
                    <a:close/>
                  </a:path>
                </a:pathLst>
              </a:custGeom>
              <a:solidFill>
                <a:srgbClr val="F9F1E6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" name="Google Shape;512;g347f72d2f69_0_1204"/>
              <p:cNvSpPr/>
              <p:nvPr/>
            </p:nvSpPr>
            <p:spPr>
              <a:xfrm>
                <a:off x="3503872" y="194538"/>
                <a:ext cx="3294379" cy="2705100"/>
              </a:xfrm>
              <a:custGeom>
                <a:rect b="b" l="l" r="r" t="t"/>
                <a:pathLst>
                  <a:path extrusionOk="0" h="2705100" w="3294379">
                    <a:moveTo>
                      <a:pt x="0" y="2704598"/>
                    </a:moveTo>
                    <a:lnTo>
                      <a:pt x="3294151" y="2704598"/>
                    </a:lnTo>
                    <a:lnTo>
                      <a:pt x="3294151" y="0"/>
                    </a:lnTo>
                    <a:lnTo>
                      <a:pt x="0" y="0"/>
                    </a:lnTo>
                    <a:lnTo>
                      <a:pt x="0" y="2704598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" name="Google Shape;513;g347f72d2f69_0_1204"/>
              <p:cNvSpPr/>
              <p:nvPr/>
            </p:nvSpPr>
            <p:spPr>
              <a:xfrm>
                <a:off x="6779060" y="203711"/>
                <a:ext cx="3294379" cy="2705100"/>
              </a:xfrm>
              <a:custGeom>
                <a:rect b="b" l="l" r="r" t="t"/>
                <a:pathLst>
                  <a:path extrusionOk="0" h="2705100" w="3294379">
                    <a:moveTo>
                      <a:pt x="3294151" y="0"/>
                    </a:moveTo>
                    <a:lnTo>
                      <a:pt x="0" y="0"/>
                    </a:lnTo>
                    <a:lnTo>
                      <a:pt x="0" y="2704598"/>
                    </a:lnTo>
                    <a:lnTo>
                      <a:pt x="3294151" y="2704598"/>
                    </a:lnTo>
                    <a:lnTo>
                      <a:pt x="3294151" y="0"/>
                    </a:lnTo>
                    <a:close/>
                  </a:path>
                </a:pathLst>
              </a:custGeom>
              <a:solidFill>
                <a:srgbClr val="F9EDE6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" name="Google Shape;514;g347f72d2f69_0_1204"/>
              <p:cNvSpPr/>
              <p:nvPr/>
            </p:nvSpPr>
            <p:spPr>
              <a:xfrm>
                <a:off x="6779060" y="203711"/>
                <a:ext cx="3294379" cy="2705100"/>
              </a:xfrm>
              <a:custGeom>
                <a:rect b="b" l="l" r="r" t="t"/>
                <a:pathLst>
                  <a:path extrusionOk="0" h="2705100" w="3294379">
                    <a:moveTo>
                      <a:pt x="0" y="2704598"/>
                    </a:moveTo>
                    <a:lnTo>
                      <a:pt x="3294151" y="2704598"/>
                    </a:lnTo>
                    <a:lnTo>
                      <a:pt x="3294151" y="0"/>
                    </a:lnTo>
                    <a:lnTo>
                      <a:pt x="0" y="0"/>
                    </a:lnTo>
                    <a:lnTo>
                      <a:pt x="0" y="2704598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" name="Google Shape;515;g347f72d2f69_0_1204"/>
              <p:cNvSpPr/>
              <p:nvPr/>
            </p:nvSpPr>
            <p:spPr>
              <a:xfrm>
                <a:off x="10062709" y="212894"/>
                <a:ext cx="3294380" cy="2705100"/>
              </a:xfrm>
              <a:custGeom>
                <a:rect b="b" l="l" r="r" t="t"/>
                <a:pathLst>
                  <a:path extrusionOk="0" h="2705100" w="3294380">
                    <a:moveTo>
                      <a:pt x="3294151" y="0"/>
                    </a:moveTo>
                    <a:lnTo>
                      <a:pt x="0" y="0"/>
                    </a:lnTo>
                    <a:lnTo>
                      <a:pt x="0" y="2704598"/>
                    </a:lnTo>
                    <a:lnTo>
                      <a:pt x="3294151" y="2704598"/>
                    </a:lnTo>
                    <a:lnTo>
                      <a:pt x="3294151" y="0"/>
                    </a:lnTo>
                    <a:close/>
                  </a:path>
                </a:pathLst>
              </a:custGeom>
              <a:solidFill>
                <a:srgbClr val="F5EBEB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" name="Google Shape;516;g347f72d2f69_0_1204"/>
              <p:cNvSpPr/>
              <p:nvPr/>
            </p:nvSpPr>
            <p:spPr>
              <a:xfrm>
                <a:off x="10062709" y="212894"/>
                <a:ext cx="3294380" cy="2705100"/>
              </a:xfrm>
              <a:custGeom>
                <a:rect b="b" l="l" r="r" t="t"/>
                <a:pathLst>
                  <a:path extrusionOk="0" h="2705100" w="3294380">
                    <a:moveTo>
                      <a:pt x="0" y="2704598"/>
                    </a:moveTo>
                    <a:lnTo>
                      <a:pt x="3294151" y="2704598"/>
                    </a:lnTo>
                    <a:lnTo>
                      <a:pt x="3294151" y="0"/>
                    </a:lnTo>
                    <a:lnTo>
                      <a:pt x="0" y="0"/>
                    </a:lnTo>
                    <a:lnTo>
                      <a:pt x="0" y="2704598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" name="Google Shape;517;g347f72d2f69_0_1204"/>
              <p:cNvSpPr/>
              <p:nvPr/>
            </p:nvSpPr>
            <p:spPr>
              <a:xfrm>
                <a:off x="13340306" y="231239"/>
                <a:ext cx="3273425" cy="2705100"/>
              </a:xfrm>
              <a:custGeom>
                <a:rect b="b" l="l" r="r" t="t"/>
                <a:pathLst>
                  <a:path extrusionOk="0" h="2705100" w="3273425">
                    <a:moveTo>
                      <a:pt x="0" y="2704598"/>
                    </a:moveTo>
                    <a:lnTo>
                      <a:pt x="3273345" y="2704598"/>
                    </a:lnTo>
                    <a:lnTo>
                      <a:pt x="3273345" y="0"/>
                    </a:lnTo>
                    <a:lnTo>
                      <a:pt x="0" y="0"/>
                    </a:lnTo>
                    <a:lnTo>
                      <a:pt x="0" y="2704598"/>
                    </a:lnTo>
                    <a:close/>
                  </a:path>
                </a:pathLst>
              </a:custGeom>
              <a:solidFill>
                <a:srgbClr val="EAEEEF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" name="Google Shape;518;g347f72d2f69_0_1204"/>
              <p:cNvSpPr/>
              <p:nvPr/>
            </p:nvSpPr>
            <p:spPr>
              <a:xfrm>
                <a:off x="13340306" y="231239"/>
                <a:ext cx="3294380" cy="2705100"/>
              </a:xfrm>
              <a:custGeom>
                <a:rect b="b" l="l" r="r" t="t"/>
                <a:pathLst>
                  <a:path extrusionOk="0" h="2705100" w="3294380">
                    <a:moveTo>
                      <a:pt x="0" y="2704598"/>
                    </a:moveTo>
                    <a:lnTo>
                      <a:pt x="3294151" y="2704598"/>
                    </a:lnTo>
                    <a:lnTo>
                      <a:pt x="3294151" y="0"/>
                    </a:lnTo>
                    <a:lnTo>
                      <a:pt x="0" y="0"/>
                    </a:lnTo>
                    <a:lnTo>
                      <a:pt x="0" y="2704598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Google Shape;519;g347f72d2f69_0_1204"/>
              <p:cNvSpPr/>
              <p:nvPr/>
            </p:nvSpPr>
            <p:spPr>
              <a:xfrm>
                <a:off x="16613651" y="222066"/>
                <a:ext cx="3294380" cy="2705100"/>
              </a:xfrm>
              <a:custGeom>
                <a:rect b="b" l="l" r="r" t="t"/>
                <a:pathLst>
                  <a:path extrusionOk="0" h="2705100" w="3294380">
                    <a:moveTo>
                      <a:pt x="3294151" y="0"/>
                    </a:moveTo>
                    <a:lnTo>
                      <a:pt x="0" y="0"/>
                    </a:lnTo>
                    <a:lnTo>
                      <a:pt x="0" y="2704598"/>
                    </a:lnTo>
                    <a:lnTo>
                      <a:pt x="3294151" y="2704598"/>
                    </a:lnTo>
                    <a:lnTo>
                      <a:pt x="3294151" y="0"/>
                    </a:lnTo>
                    <a:close/>
                  </a:path>
                </a:pathLst>
              </a:custGeom>
              <a:solidFill>
                <a:srgbClr val="F1F9EC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0" name="Google Shape;520;g347f72d2f69_0_1204"/>
              <p:cNvSpPr/>
              <p:nvPr/>
            </p:nvSpPr>
            <p:spPr>
              <a:xfrm>
                <a:off x="16613651" y="222066"/>
                <a:ext cx="3294380" cy="2705100"/>
              </a:xfrm>
              <a:custGeom>
                <a:rect b="b" l="l" r="r" t="t"/>
                <a:pathLst>
                  <a:path extrusionOk="0" h="2705100" w="3294380">
                    <a:moveTo>
                      <a:pt x="0" y="2704598"/>
                    </a:moveTo>
                    <a:lnTo>
                      <a:pt x="3294151" y="2704598"/>
                    </a:lnTo>
                    <a:lnTo>
                      <a:pt x="3294151" y="0"/>
                    </a:lnTo>
                    <a:lnTo>
                      <a:pt x="0" y="0"/>
                    </a:lnTo>
                    <a:lnTo>
                      <a:pt x="0" y="2704598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21" name="Google Shape;521;g347f72d2f69_0_1204"/>
            <p:cNvGrpSpPr/>
            <p:nvPr/>
          </p:nvGrpSpPr>
          <p:grpSpPr>
            <a:xfrm>
              <a:off x="25983432" y="8213905"/>
              <a:ext cx="3285490" cy="2705734"/>
              <a:chOff x="13352232" y="8408455"/>
              <a:chExt cx="3285490" cy="2705734"/>
            </a:xfrm>
          </p:grpSpPr>
          <p:sp>
            <p:nvSpPr>
              <p:cNvPr id="522" name="Google Shape;522;g347f72d2f69_0_1204"/>
              <p:cNvSpPr/>
              <p:nvPr/>
            </p:nvSpPr>
            <p:spPr>
              <a:xfrm>
                <a:off x="13352232" y="8408455"/>
                <a:ext cx="3250565" cy="2705734"/>
              </a:xfrm>
              <a:custGeom>
                <a:rect b="b" l="l" r="r" t="t"/>
                <a:pathLst>
                  <a:path extrusionOk="0" h="2705734" w="3250565">
                    <a:moveTo>
                      <a:pt x="0" y="2705561"/>
                    </a:moveTo>
                    <a:lnTo>
                      <a:pt x="3250539" y="2705561"/>
                    </a:lnTo>
                    <a:lnTo>
                      <a:pt x="3250539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solidFill>
                <a:srgbClr val="0F2B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" name="Google Shape;523;g347f72d2f69_0_1204"/>
              <p:cNvSpPr/>
              <p:nvPr/>
            </p:nvSpPr>
            <p:spPr>
              <a:xfrm>
                <a:off x="13352232" y="8408455"/>
                <a:ext cx="3285490" cy="2705734"/>
              </a:xfrm>
              <a:custGeom>
                <a:rect b="b" l="l" r="r" t="t"/>
                <a:pathLst>
                  <a:path extrusionOk="0" h="2705734" w="3285490">
                    <a:moveTo>
                      <a:pt x="0" y="2705561"/>
                    </a:moveTo>
                    <a:lnTo>
                      <a:pt x="3284905" y="2705561"/>
                    </a:lnTo>
                    <a:lnTo>
                      <a:pt x="3284905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24" name="Google Shape;524;g347f72d2f69_0_1204"/>
            <p:cNvGrpSpPr/>
            <p:nvPr/>
          </p:nvGrpSpPr>
          <p:grpSpPr>
            <a:xfrm>
              <a:off x="16130601" y="5478565"/>
              <a:ext cx="3303270" cy="5440949"/>
              <a:chOff x="3499401" y="5673115"/>
              <a:chExt cx="3303270" cy="5440949"/>
            </a:xfrm>
          </p:grpSpPr>
          <p:sp>
            <p:nvSpPr>
              <p:cNvPr id="525" name="Google Shape;525;g347f72d2f69_0_1204"/>
              <p:cNvSpPr/>
              <p:nvPr/>
            </p:nvSpPr>
            <p:spPr>
              <a:xfrm>
                <a:off x="3499401" y="5673115"/>
                <a:ext cx="3303270" cy="2705734"/>
              </a:xfrm>
              <a:custGeom>
                <a:rect b="b" l="l" r="r" t="t"/>
                <a:pathLst>
                  <a:path extrusionOk="0" h="2705734" w="3303270">
                    <a:moveTo>
                      <a:pt x="3303093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303093" y="2705561"/>
                    </a:lnTo>
                    <a:lnTo>
                      <a:pt x="3303093" y="0"/>
                    </a:lnTo>
                    <a:close/>
                  </a:path>
                </a:pathLst>
              </a:custGeom>
              <a:solidFill>
                <a:srgbClr val="C373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" name="Google Shape;526;g347f72d2f69_0_1204"/>
              <p:cNvSpPr/>
              <p:nvPr/>
            </p:nvSpPr>
            <p:spPr>
              <a:xfrm>
                <a:off x="3499401" y="5673115"/>
                <a:ext cx="3303270" cy="2705734"/>
              </a:xfrm>
              <a:custGeom>
                <a:rect b="b" l="l" r="r" t="t"/>
                <a:pathLst>
                  <a:path extrusionOk="0" h="2705734" w="3303270">
                    <a:moveTo>
                      <a:pt x="0" y="2705561"/>
                    </a:moveTo>
                    <a:lnTo>
                      <a:pt x="3303093" y="2705561"/>
                    </a:lnTo>
                    <a:lnTo>
                      <a:pt x="3303093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" name="Google Shape;527;g347f72d2f69_0_1204"/>
              <p:cNvSpPr/>
              <p:nvPr/>
            </p:nvSpPr>
            <p:spPr>
              <a:xfrm>
                <a:off x="3499401" y="8408330"/>
                <a:ext cx="3303270" cy="2705734"/>
              </a:xfrm>
              <a:custGeom>
                <a:rect b="b" l="l" r="r" t="t"/>
                <a:pathLst>
                  <a:path extrusionOk="0" h="2705734" w="3303270">
                    <a:moveTo>
                      <a:pt x="3303093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303093" y="2705561"/>
                    </a:lnTo>
                    <a:lnTo>
                      <a:pt x="3303093" y="0"/>
                    </a:lnTo>
                    <a:close/>
                  </a:path>
                </a:pathLst>
              </a:custGeom>
              <a:solidFill>
                <a:srgbClr val="824D2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" name="Google Shape;528;g347f72d2f69_0_1204"/>
              <p:cNvSpPr/>
              <p:nvPr/>
            </p:nvSpPr>
            <p:spPr>
              <a:xfrm>
                <a:off x="3499401" y="8408330"/>
                <a:ext cx="3303270" cy="2705734"/>
              </a:xfrm>
              <a:custGeom>
                <a:rect b="b" l="l" r="r" t="t"/>
                <a:pathLst>
                  <a:path extrusionOk="0" h="2705734" w="3303270">
                    <a:moveTo>
                      <a:pt x="0" y="2705561"/>
                    </a:moveTo>
                    <a:lnTo>
                      <a:pt x="3303093" y="2705561"/>
                    </a:lnTo>
                    <a:lnTo>
                      <a:pt x="3303093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29" name="Google Shape;529;g347f72d2f69_0_1204"/>
            <p:cNvGrpSpPr/>
            <p:nvPr/>
          </p:nvGrpSpPr>
          <p:grpSpPr>
            <a:xfrm>
              <a:off x="25983432" y="5478565"/>
              <a:ext cx="6555714" cy="5441075"/>
              <a:chOff x="13352232" y="5673115"/>
              <a:chExt cx="6555714" cy="5441075"/>
            </a:xfrm>
          </p:grpSpPr>
          <p:sp>
            <p:nvSpPr>
              <p:cNvPr id="530" name="Google Shape;530;g347f72d2f69_0_1204"/>
              <p:cNvSpPr/>
              <p:nvPr/>
            </p:nvSpPr>
            <p:spPr>
              <a:xfrm>
                <a:off x="13352232" y="5673115"/>
                <a:ext cx="3250565" cy="2705734"/>
              </a:xfrm>
              <a:custGeom>
                <a:rect b="b" l="l" r="r" t="t"/>
                <a:pathLst>
                  <a:path extrusionOk="0" h="2705734" w="3250565">
                    <a:moveTo>
                      <a:pt x="0" y="2705561"/>
                    </a:moveTo>
                    <a:lnTo>
                      <a:pt x="3250539" y="2705561"/>
                    </a:lnTo>
                    <a:lnTo>
                      <a:pt x="3250539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solidFill>
                <a:srgbClr val="466D85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1" name="Google Shape;531;g347f72d2f69_0_1204"/>
              <p:cNvSpPr/>
              <p:nvPr/>
            </p:nvSpPr>
            <p:spPr>
              <a:xfrm>
                <a:off x="13352232" y="5673115"/>
                <a:ext cx="3285490" cy="2705734"/>
              </a:xfrm>
              <a:custGeom>
                <a:rect b="b" l="l" r="r" t="t"/>
                <a:pathLst>
                  <a:path extrusionOk="0" h="2705734" w="3285490">
                    <a:moveTo>
                      <a:pt x="0" y="2705561"/>
                    </a:moveTo>
                    <a:lnTo>
                      <a:pt x="3284905" y="2705561"/>
                    </a:lnTo>
                    <a:lnTo>
                      <a:pt x="3284905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" name="Google Shape;532;g347f72d2f69_0_1204"/>
              <p:cNvSpPr/>
              <p:nvPr/>
            </p:nvSpPr>
            <p:spPr>
              <a:xfrm>
                <a:off x="16602771" y="8408456"/>
                <a:ext cx="3305175" cy="2705734"/>
              </a:xfrm>
              <a:custGeom>
                <a:rect b="b" l="l" r="r" t="t"/>
                <a:pathLst>
                  <a:path extrusionOk="0" h="2705734" w="3305175">
                    <a:moveTo>
                      <a:pt x="3305030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305030" y="2705561"/>
                    </a:lnTo>
                    <a:lnTo>
                      <a:pt x="3305030" y="0"/>
                    </a:lnTo>
                    <a:close/>
                  </a:path>
                </a:pathLst>
              </a:custGeom>
              <a:solidFill>
                <a:srgbClr val="333C1F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3" name="Google Shape;533;g347f72d2f69_0_1204"/>
              <p:cNvSpPr/>
              <p:nvPr/>
            </p:nvSpPr>
            <p:spPr>
              <a:xfrm>
                <a:off x="16602771" y="8408456"/>
                <a:ext cx="3305175" cy="2705734"/>
              </a:xfrm>
              <a:custGeom>
                <a:rect b="b" l="l" r="r" t="t"/>
                <a:pathLst>
                  <a:path extrusionOk="0" h="2705734" w="3305175">
                    <a:moveTo>
                      <a:pt x="0" y="2705561"/>
                    </a:moveTo>
                    <a:lnTo>
                      <a:pt x="3305030" y="2705561"/>
                    </a:lnTo>
                    <a:lnTo>
                      <a:pt x="3305030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" name="Google Shape;534;g347f72d2f69_0_1204"/>
              <p:cNvSpPr/>
              <p:nvPr/>
            </p:nvSpPr>
            <p:spPr>
              <a:xfrm>
                <a:off x="16602771" y="5673115"/>
                <a:ext cx="3305175" cy="2705734"/>
              </a:xfrm>
              <a:custGeom>
                <a:rect b="b" l="l" r="r" t="t"/>
                <a:pathLst>
                  <a:path extrusionOk="0" h="2705734" w="3305175">
                    <a:moveTo>
                      <a:pt x="3305030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305030" y="2705561"/>
                    </a:lnTo>
                    <a:lnTo>
                      <a:pt x="3305030" y="0"/>
                    </a:lnTo>
                    <a:close/>
                  </a:path>
                </a:pathLst>
              </a:custGeom>
              <a:solidFill>
                <a:srgbClr val="77975B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5" name="Google Shape;535;g347f72d2f69_0_1204"/>
              <p:cNvSpPr/>
              <p:nvPr/>
            </p:nvSpPr>
            <p:spPr>
              <a:xfrm>
                <a:off x="16602771" y="5673115"/>
                <a:ext cx="3305175" cy="2705734"/>
              </a:xfrm>
              <a:custGeom>
                <a:rect b="b" l="l" r="r" t="t"/>
                <a:pathLst>
                  <a:path extrusionOk="0" h="2705734" w="3305175">
                    <a:moveTo>
                      <a:pt x="0" y="2705561"/>
                    </a:moveTo>
                    <a:lnTo>
                      <a:pt x="3305030" y="2705561"/>
                    </a:lnTo>
                    <a:lnTo>
                      <a:pt x="3305030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36" name="Google Shape;536;g347f72d2f69_0_1204"/>
            <p:cNvGrpSpPr/>
            <p:nvPr/>
          </p:nvGrpSpPr>
          <p:grpSpPr>
            <a:xfrm>
              <a:off x="19414878" y="2743350"/>
              <a:ext cx="6569138" cy="8176290"/>
              <a:chOff x="6783678" y="2937900"/>
              <a:chExt cx="6569138" cy="8176290"/>
            </a:xfrm>
          </p:grpSpPr>
          <p:sp>
            <p:nvSpPr>
              <p:cNvPr id="537" name="Google Shape;537;g347f72d2f69_0_1204"/>
              <p:cNvSpPr/>
              <p:nvPr/>
            </p:nvSpPr>
            <p:spPr>
              <a:xfrm>
                <a:off x="6783678" y="5673052"/>
                <a:ext cx="3285490" cy="2705734"/>
              </a:xfrm>
              <a:custGeom>
                <a:rect b="b" l="l" r="r" t="t"/>
                <a:pathLst>
                  <a:path extrusionOk="0" h="2705734" w="3285490">
                    <a:moveTo>
                      <a:pt x="3284905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284905" y="2705561"/>
                    </a:lnTo>
                    <a:lnTo>
                      <a:pt x="3284905" y="0"/>
                    </a:lnTo>
                    <a:close/>
                  </a:path>
                </a:pathLst>
              </a:custGeom>
              <a:solidFill>
                <a:srgbClr val="C14A2C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8" name="Google Shape;538;g347f72d2f69_0_1204"/>
              <p:cNvSpPr/>
              <p:nvPr/>
            </p:nvSpPr>
            <p:spPr>
              <a:xfrm>
                <a:off x="6783678" y="5673052"/>
                <a:ext cx="3285490" cy="2705734"/>
              </a:xfrm>
              <a:custGeom>
                <a:rect b="b" l="l" r="r" t="t"/>
                <a:pathLst>
                  <a:path extrusionOk="0" h="2705734" w="3285490">
                    <a:moveTo>
                      <a:pt x="0" y="2705561"/>
                    </a:moveTo>
                    <a:lnTo>
                      <a:pt x="3284905" y="2705561"/>
                    </a:lnTo>
                    <a:lnTo>
                      <a:pt x="3284905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9" name="Google Shape;539;g347f72d2f69_0_1204"/>
              <p:cNvSpPr/>
              <p:nvPr/>
            </p:nvSpPr>
            <p:spPr>
              <a:xfrm>
                <a:off x="10067326" y="2937900"/>
                <a:ext cx="3285490" cy="2705735"/>
              </a:xfrm>
              <a:custGeom>
                <a:rect b="b" l="l" r="r" t="t"/>
                <a:pathLst>
                  <a:path extrusionOk="0" h="2705735" w="3285490">
                    <a:moveTo>
                      <a:pt x="3284905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284905" y="2705561"/>
                    </a:lnTo>
                    <a:lnTo>
                      <a:pt x="3284905" y="0"/>
                    </a:lnTo>
                    <a:close/>
                  </a:path>
                </a:pathLst>
              </a:custGeom>
              <a:solidFill>
                <a:srgbClr val="FF6FF9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0" name="Google Shape;540;g347f72d2f69_0_1204"/>
              <p:cNvSpPr/>
              <p:nvPr/>
            </p:nvSpPr>
            <p:spPr>
              <a:xfrm>
                <a:off x="10067326" y="2937900"/>
                <a:ext cx="3285490" cy="2705735"/>
              </a:xfrm>
              <a:custGeom>
                <a:rect b="b" l="l" r="r" t="t"/>
                <a:pathLst>
                  <a:path extrusionOk="0" h="2705735" w="3285490">
                    <a:moveTo>
                      <a:pt x="0" y="2705561"/>
                    </a:moveTo>
                    <a:lnTo>
                      <a:pt x="3284905" y="2705561"/>
                    </a:lnTo>
                    <a:lnTo>
                      <a:pt x="3284905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1" name="Google Shape;541;g347f72d2f69_0_1204"/>
              <p:cNvSpPr/>
              <p:nvPr/>
            </p:nvSpPr>
            <p:spPr>
              <a:xfrm>
                <a:off x="10067326" y="5673115"/>
                <a:ext cx="3285490" cy="2705734"/>
              </a:xfrm>
              <a:custGeom>
                <a:rect b="b" l="l" r="r" t="t"/>
                <a:pathLst>
                  <a:path extrusionOk="0" h="2705734" w="3285490">
                    <a:moveTo>
                      <a:pt x="3284905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284905" y="2705561"/>
                    </a:lnTo>
                    <a:lnTo>
                      <a:pt x="3284905" y="0"/>
                    </a:lnTo>
                    <a:close/>
                  </a:path>
                </a:pathLst>
              </a:custGeom>
              <a:solidFill>
                <a:srgbClr val="D2627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2" name="Google Shape;542;g347f72d2f69_0_1204"/>
              <p:cNvSpPr/>
              <p:nvPr/>
            </p:nvSpPr>
            <p:spPr>
              <a:xfrm>
                <a:off x="10067326" y="5673115"/>
                <a:ext cx="3285490" cy="2705734"/>
              </a:xfrm>
              <a:custGeom>
                <a:rect b="b" l="l" r="r" t="t"/>
                <a:pathLst>
                  <a:path extrusionOk="0" h="2705734" w="3285490">
                    <a:moveTo>
                      <a:pt x="0" y="2705561"/>
                    </a:moveTo>
                    <a:lnTo>
                      <a:pt x="3284905" y="2705561"/>
                    </a:lnTo>
                    <a:lnTo>
                      <a:pt x="3284905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" name="Google Shape;543;g347f72d2f69_0_1204"/>
              <p:cNvSpPr/>
              <p:nvPr/>
            </p:nvSpPr>
            <p:spPr>
              <a:xfrm>
                <a:off x="10067326" y="8408456"/>
                <a:ext cx="3285490" cy="2705734"/>
              </a:xfrm>
              <a:custGeom>
                <a:rect b="b" l="l" r="r" t="t"/>
                <a:pathLst>
                  <a:path extrusionOk="0" h="2705734" w="3285490">
                    <a:moveTo>
                      <a:pt x="3284905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284905" y="2705561"/>
                    </a:lnTo>
                    <a:lnTo>
                      <a:pt x="3284905" y="0"/>
                    </a:lnTo>
                    <a:close/>
                  </a:path>
                </a:pathLst>
              </a:custGeom>
              <a:solidFill>
                <a:srgbClr val="691B3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4" name="Google Shape;544;g347f72d2f69_0_1204"/>
              <p:cNvSpPr/>
              <p:nvPr/>
            </p:nvSpPr>
            <p:spPr>
              <a:xfrm>
                <a:off x="10067326" y="8408456"/>
                <a:ext cx="3285490" cy="2705734"/>
              </a:xfrm>
              <a:custGeom>
                <a:rect b="b" l="l" r="r" t="t"/>
                <a:pathLst>
                  <a:path extrusionOk="0" h="2705734" w="3285490">
                    <a:moveTo>
                      <a:pt x="0" y="2705561"/>
                    </a:moveTo>
                    <a:lnTo>
                      <a:pt x="3284905" y="2705561"/>
                    </a:lnTo>
                    <a:lnTo>
                      <a:pt x="3284905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" name="Google Shape;545;g347f72d2f69_0_1204"/>
              <p:cNvSpPr/>
              <p:nvPr/>
            </p:nvSpPr>
            <p:spPr>
              <a:xfrm>
                <a:off x="6783678" y="8408456"/>
                <a:ext cx="3284220" cy="2705734"/>
              </a:xfrm>
              <a:custGeom>
                <a:rect b="b" l="l" r="r" t="t"/>
                <a:pathLst>
                  <a:path extrusionOk="0" h="2705734" w="3284220">
                    <a:moveTo>
                      <a:pt x="3283648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283648" y="2705561"/>
                    </a:lnTo>
                    <a:lnTo>
                      <a:pt x="3283648" y="0"/>
                    </a:lnTo>
                    <a:close/>
                  </a:path>
                </a:pathLst>
              </a:custGeom>
              <a:solidFill>
                <a:srgbClr val="5C2112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6" name="Google Shape;546;g347f72d2f69_0_1204"/>
              <p:cNvSpPr/>
              <p:nvPr/>
            </p:nvSpPr>
            <p:spPr>
              <a:xfrm>
                <a:off x="6783678" y="8408456"/>
                <a:ext cx="3284220" cy="2705734"/>
              </a:xfrm>
              <a:custGeom>
                <a:rect b="b" l="l" r="r" t="t"/>
                <a:pathLst>
                  <a:path extrusionOk="0" h="2705734" w="3284220">
                    <a:moveTo>
                      <a:pt x="0" y="2705561"/>
                    </a:moveTo>
                    <a:lnTo>
                      <a:pt x="3283648" y="2705561"/>
                    </a:lnTo>
                    <a:lnTo>
                      <a:pt x="3283648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47" name="Google Shape;547;g347f72d2f69_0_1204"/>
            <p:cNvGrpSpPr/>
            <p:nvPr/>
          </p:nvGrpSpPr>
          <p:grpSpPr>
            <a:xfrm>
              <a:off x="29233971" y="2743350"/>
              <a:ext cx="3305175" cy="2705735"/>
              <a:chOff x="16602771" y="2937900"/>
              <a:chExt cx="3305175" cy="2705735"/>
            </a:xfrm>
          </p:grpSpPr>
          <p:sp>
            <p:nvSpPr>
              <p:cNvPr id="548" name="Google Shape;548;g347f72d2f69_0_1204"/>
              <p:cNvSpPr/>
              <p:nvPr/>
            </p:nvSpPr>
            <p:spPr>
              <a:xfrm>
                <a:off x="16602771" y="2937900"/>
                <a:ext cx="3305175" cy="2705735"/>
              </a:xfrm>
              <a:custGeom>
                <a:rect b="b" l="l" r="r" t="t"/>
                <a:pathLst>
                  <a:path extrusionOk="0" h="2705735" w="3305175">
                    <a:moveTo>
                      <a:pt x="3305030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305030" y="2705561"/>
                    </a:lnTo>
                    <a:lnTo>
                      <a:pt x="3305030" y="0"/>
                    </a:lnTo>
                    <a:close/>
                  </a:path>
                </a:pathLst>
              </a:custGeom>
              <a:solidFill>
                <a:srgbClr val="00F0AD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9" name="Google Shape;549;g347f72d2f69_0_1204"/>
              <p:cNvSpPr/>
              <p:nvPr/>
            </p:nvSpPr>
            <p:spPr>
              <a:xfrm>
                <a:off x="16602771" y="2937900"/>
                <a:ext cx="3305175" cy="2705735"/>
              </a:xfrm>
              <a:custGeom>
                <a:rect b="b" l="l" r="r" t="t"/>
                <a:pathLst>
                  <a:path extrusionOk="0" h="2705735" w="3305175">
                    <a:moveTo>
                      <a:pt x="0" y="2705561"/>
                    </a:moveTo>
                    <a:lnTo>
                      <a:pt x="3305030" y="2705561"/>
                    </a:lnTo>
                    <a:lnTo>
                      <a:pt x="3305030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50" name="Google Shape;550;g347f72d2f69_0_1204"/>
            <p:cNvGrpSpPr/>
            <p:nvPr/>
          </p:nvGrpSpPr>
          <p:grpSpPr>
            <a:xfrm>
              <a:off x="16130601" y="2743350"/>
              <a:ext cx="3297554" cy="2705735"/>
              <a:chOff x="3499401" y="2937900"/>
              <a:chExt cx="3297554" cy="2705735"/>
            </a:xfrm>
          </p:grpSpPr>
          <p:sp>
            <p:nvSpPr>
              <p:cNvPr id="551" name="Google Shape;551;g347f72d2f69_0_1204"/>
              <p:cNvSpPr/>
              <p:nvPr/>
            </p:nvSpPr>
            <p:spPr>
              <a:xfrm>
                <a:off x="3499401" y="2937900"/>
                <a:ext cx="3297554" cy="2705735"/>
              </a:xfrm>
              <a:custGeom>
                <a:rect b="b" l="l" r="r" t="t"/>
                <a:pathLst>
                  <a:path extrusionOk="0" h="2705735" w="3297554">
                    <a:moveTo>
                      <a:pt x="3297271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297271" y="2705561"/>
                    </a:lnTo>
                    <a:lnTo>
                      <a:pt x="3297271" y="0"/>
                    </a:lnTo>
                    <a:close/>
                  </a:path>
                </a:pathLst>
              </a:custGeom>
              <a:solidFill>
                <a:srgbClr val="FFB3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2" name="Google Shape;552;g347f72d2f69_0_1204"/>
              <p:cNvSpPr/>
              <p:nvPr/>
            </p:nvSpPr>
            <p:spPr>
              <a:xfrm>
                <a:off x="3499401" y="2937900"/>
                <a:ext cx="3297554" cy="2705735"/>
              </a:xfrm>
              <a:custGeom>
                <a:rect b="b" l="l" r="r" t="t"/>
                <a:pathLst>
                  <a:path extrusionOk="0" h="2705735" w="3297554">
                    <a:moveTo>
                      <a:pt x="0" y="2705561"/>
                    </a:moveTo>
                    <a:lnTo>
                      <a:pt x="3297271" y="2705561"/>
                    </a:lnTo>
                    <a:lnTo>
                      <a:pt x="3297271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53" name="Google Shape;553;g347f72d2f69_0_1204"/>
            <p:cNvGrpSpPr/>
            <p:nvPr/>
          </p:nvGrpSpPr>
          <p:grpSpPr>
            <a:xfrm>
              <a:off x="25983432" y="2743350"/>
              <a:ext cx="3250565" cy="2705735"/>
              <a:chOff x="13352232" y="2937900"/>
              <a:chExt cx="3250565" cy="2705735"/>
            </a:xfrm>
          </p:grpSpPr>
          <p:sp>
            <p:nvSpPr>
              <p:cNvPr id="554" name="Google Shape;554;g347f72d2f69_0_1204"/>
              <p:cNvSpPr/>
              <p:nvPr/>
            </p:nvSpPr>
            <p:spPr>
              <a:xfrm>
                <a:off x="13352232" y="2937900"/>
                <a:ext cx="3250565" cy="2705735"/>
              </a:xfrm>
              <a:custGeom>
                <a:rect b="b" l="l" r="r" t="t"/>
                <a:pathLst>
                  <a:path extrusionOk="0" h="2705735" w="3250565">
                    <a:moveTo>
                      <a:pt x="3250539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250539" y="2705561"/>
                    </a:lnTo>
                    <a:lnTo>
                      <a:pt x="3250539" y="0"/>
                    </a:lnTo>
                    <a:close/>
                  </a:path>
                </a:pathLst>
              </a:custGeom>
              <a:solidFill>
                <a:srgbClr val="00F6FF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5" name="Google Shape;555;g347f72d2f69_0_1204"/>
              <p:cNvSpPr/>
              <p:nvPr/>
            </p:nvSpPr>
            <p:spPr>
              <a:xfrm>
                <a:off x="13352232" y="2937900"/>
                <a:ext cx="3250565" cy="2705735"/>
              </a:xfrm>
              <a:custGeom>
                <a:rect b="b" l="l" r="r" t="t"/>
                <a:pathLst>
                  <a:path extrusionOk="0" h="2705735" w="3250565">
                    <a:moveTo>
                      <a:pt x="0" y="2705561"/>
                    </a:moveTo>
                    <a:lnTo>
                      <a:pt x="3250539" y="2705561"/>
                    </a:lnTo>
                    <a:lnTo>
                      <a:pt x="3250539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56" name="Google Shape;556;g347f72d2f69_0_1204"/>
            <p:cNvGrpSpPr/>
            <p:nvPr/>
          </p:nvGrpSpPr>
          <p:grpSpPr>
            <a:xfrm>
              <a:off x="19413621" y="2743350"/>
              <a:ext cx="3285490" cy="2705735"/>
              <a:chOff x="6782421" y="2937900"/>
              <a:chExt cx="3285490" cy="2705735"/>
            </a:xfrm>
          </p:grpSpPr>
          <p:sp>
            <p:nvSpPr>
              <p:cNvPr id="557" name="Google Shape;557;g347f72d2f69_0_1204"/>
              <p:cNvSpPr/>
              <p:nvPr/>
            </p:nvSpPr>
            <p:spPr>
              <a:xfrm>
                <a:off x="6782421" y="2937900"/>
                <a:ext cx="3285490" cy="2705735"/>
              </a:xfrm>
              <a:custGeom>
                <a:rect b="b" l="l" r="r" t="t"/>
                <a:pathLst>
                  <a:path extrusionOk="0" h="2705735" w="3285490">
                    <a:moveTo>
                      <a:pt x="3284905" y="0"/>
                    </a:moveTo>
                    <a:lnTo>
                      <a:pt x="0" y="0"/>
                    </a:lnTo>
                    <a:lnTo>
                      <a:pt x="0" y="2705561"/>
                    </a:lnTo>
                    <a:lnTo>
                      <a:pt x="3284905" y="2705561"/>
                    </a:lnTo>
                    <a:lnTo>
                      <a:pt x="3284905" y="0"/>
                    </a:lnTo>
                    <a:close/>
                  </a:path>
                </a:pathLst>
              </a:custGeom>
              <a:solidFill>
                <a:srgbClr val="FF6C0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8" name="Google Shape;558;g347f72d2f69_0_1204"/>
              <p:cNvSpPr/>
              <p:nvPr/>
            </p:nvSpPr>
            <p:spPr>
              <a:xfrm>
                <a:off x="6782421" y="2937900"/>
                <a:ext cx="3285490" cy="2705735"/>
              </a:xfrm>
              <a:custGeom>
                <a:rect b="b" l="l" r="r" t="t"/>
                <a:pathLst>
                  <a:path extrusionOk="0" h="2705735" w="3285490">
                    <a:moveTo>
                      <a:pt x="0" y="2705561"/>
                    </a:moveTo>
                    <a:lnTo>
                      <a:pt x="3284905" y="2705561"/>
                    </a:lnTo>
                    <a:lnTo>
                      <a:pt x="3284905" y="0"/>
                    </a:lnTo>
                    <a:lnTo>
                      <a:pt x="0" y="0"/>
                    </a:lnTo>
                    <a:lnTo>
                      <a:pt x="0" y="2705561"/>
                    </a:lnTo>
                    <a:close/>
                  </a:path>
                </a:pathLst>
              </a:custGeom>
              <a:noFill/>
              <a:ln cap="flat" cmpd="sng" w="1093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9" name="Google Shape;559;g347f72d2f69_0_1204"/>
            <p:cNvSpPr txBox="1"/>
            <p:nvPr/>
          </p:nvSpPr>
          <p:spPr>
            <a:xfrm>
              <a:off x="19557066" y="8465976"/>
              <a:ext cx="13590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LARANJA NOITE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60" name="Google Shape;560;g347f72d2f69_0_1204"/>
            <p:cNvSpPr txBox="1"/>
            <p:nvPr/>
          </p:nvSpPr>
          <p:spPr>
            <a:xfrm>
              <a:off x="19557066" y="5666943"/>
              <a:ext cx="13728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LARANJA TARDE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61" name="Google Shape;561;g347f72d2f69_0_1204"/>
            <p:cNvSpPr txBox="1"/>
            <p:nvPr/>
          </p:nvSpPr>
          <p:spPr>
            <a:xfrm>
              <a:off x="19557066" y="2924147"/>
              <a:ext cx="11271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LARANJA DIA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62" name="Google Shape;562;g347f72d2f69_0_1204"/>
            <p:cNvSpPr txBox="1"/>
            <p:nvPr/>
          </p:nvSpPr>
          <p:spPr>
            <a:xfrm>
              <a:off x="19557066" y="273919"/>
              <a:ext cx="14541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LARANJA BRUMA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63" name="Google Shape;563;g347f72d2f69_0_1204"/>
            <p:cNvSpPr txBox="1"/>
            <p:nvPr/>
          </p:nvSpPr>
          <p:spPr>
            <a:xfrm>
              <a:off x="16257749" y="8465836"/>
              <a:ext cx="14301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AMARELO NOITE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64" name="Google Shape;564;g347f72d2f69_0_1204"/>
            <p:cNvSpPr txBox="1"/>
            <p:nvPr/>
          </p:nvSpPr>
          <p:spPr>
            <a:xfrm>
              <a:off x="16257749" y="5666804"/>
              <a:ext cx="14439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AMARELO TARDE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65" name="Google Shape;565;g347f72d2f69_0_1204"/>
            <p:cNvSpPr txBox="1"/>
            <p:nvPr/>
          </p:nvSpPr>
          <p:spPr>
            <a:xfrm>
              <a:off x="16257749" y="6119343"/>
              <a:ext cx="627900" cy="82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C 37338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66" name="Google Shape;566;g347f72d2f69_0_1204"/>
            <p:cNvSpPr txBox="1"/>
            <p:nvPr/>
          </p:nvSpPr>
          <p:spPr>
            <a:xfrm>
              <a:off x="19557066" y="6119343"/>
              <a:ext cx="6573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C14B2C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67" name="Google Shape;567;g347f72d2f69_0_1204"/>
            <p:cNvSpPr txBox="1"/>
            <p:nvPr/>
          </p:nvSpPr>
          <p:spPr>
            <a:xfrm>
              <a:off x="22856384" y="6119343"/>
              <a:ext cx="6228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D26378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68" name="Google Shape;568;g347f72d2f69_0_1204"/>
            <p:cNvSpPr txBox="1"/>
            <p:nvPr/>
          </p:nvSpPr>
          <p:spPr>
            <a:xfrm>
              <a:off x="26155701" y="6119343"/>
              <a:ext cx="6357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466E85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69" name="Google Shape;569;g347f72d2f69_0_1204"/>
            <p:cNvSpPr txBox="1"/>
            <p:nvPr/>
          </p:nvSpPr>
          <p:spPr>
            <a:xfrm>
              <a:off x="29384304" y="6119343"/>
              <a:ext cx="6402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77985B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70" name="Google Shape;570;g347f72d2f69_0_1204"/>
            <p:cNvSpPr txBox="1"/>
            <p:nvPr/>
          </p:nvSpPr>
          <p:spPr>
            <a:xfrm>
              <a:off x="16257749" y="8865201"/>
              <a:ext cx="6243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824D21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71" name="Google Shape;571;g347f72d2f69_0_1204"/>
            <p:cNvSpPr txBox="1"/>
            <p:nvPr/>
          </p:nvSpPr>
          <p:spPr>
            <a:xfrm>
              <a:off x="19557066" y="8865201"/>
              <a:ext cx="6222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5C2212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72" name="Google Shape;572;g347f72d2f69_0_1204"/>
            <p:cNvSpPr txBox="1"/>
            <p:nvPr/>
          </p:nvSpPr>
          <p:spPr>
            <a:xfrm>
              <a:off x="22856384" y="8865201"/>
              <a:ext cx="6228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691B34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73" name="Google Shape;573;g347f72d2f69_0_1204"/>
            <p:cNvSpPr txBox="1"/>
            <p:nvPr/>
          </p:nvSpPr>
          <p:spPr>
            <a:xfrm>
              <a:off x="26155701" y="8865201"/>
              <a:ext cx="6426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0F2B38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74" name="Google Shape;574;g347f72d2f69_0_1204"/>
            <p:cNvSpPr txBox="1"/>
            <p:nvPr/>
          </p:nvSpPr>
          <p:spPr>
            <a:xfrm>
              <a:off x="29384304" y="8865201"/>
              <a:ext cx="6330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333 D20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75" name="Google Shape;575;g347f72d2f69_0_1204"/>
            <p:cNvSpPr txBox="1"/>
            <p:nvPr/>
          </p:nvSpPr>
          <p:spPr>
            <a:xfrm>
              <a:off x="16257749" y="3390467"/>
              <a:ext cx="6294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FFB338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76" name="Google Shape;576;g347f72d2f69_0_1204"/>
            <p:cNvSpPr txBox="1"/>
            <p:nvPr/>
          </p:nvSpPr>
          <p:spPr>
            <a:xfrm>
              <a:off x="19557066" y="3390467"/>
              <a:ext cx="6585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FF6D00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77" name="Google Shape;577;g347f72d2f69_0_1204"/>
            <p:cNvSpPr txBox="1"/>
            <p:nvPr/>
          </p:nvSpPr>
          <p:spPr>
            <a:xfrm>
              <a:off x="22856384" y="3390467"/>
              <a:ext cx="5994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FF70FA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78" name="Google Shape;578;g347f72d2f69_0_1204"/>
            <p:cNvSpPr txBox="1"/>
            <p:nvPr/>
          </p:nvSpPr>
          <p:spPr>
            <a:xfrm>
              <a:off x="26155701" y="3390467"/>
              <a:ext cx="6294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00F6FF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79" name="Google Shape;579;g347f72d2f69_0_1204"/>
            <p:cNvSpPr txBox="1"/>
            <p:nvPr/>
          </p:nvSpPr>
          <p:spPr>
            <a:xfrm>
              <a:off x="29384304" y="3390467"/>
              <a:ext cx="6237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00F1AE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80" name="Google Shape;580;g347f72d2f69_0_1204"/>
            <p:cNvSpPr txBox="1"/>
            <p:nvPr/>
          </p:nvSpPr>
          <p:spPr>
            <a:xfrm>
              <a:off x="16257749" y="621780"/>
              <a:ext cx="6300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FAF2E6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81" name="Google Shape;581;g347f72d2f69_0_1204"/>
            <p:cNvSpPr txBox="1"/>
            <p:nvPr/>
          </p:nvSpPr>
          <p:spPr>
            <a:xfrm>
              <a:off x="19557066" y="621780"/>
              <a:ext cx="6402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FAEEE6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82" name="Google Shape;582;g347f72d2f69_0_1204"/>
            <p:cNvSpPr txBox="1"/>
            <p:nvPr/>
          </p:nvSpPr>
          <p:spPr>
            <a:xfrm>
              <a:off x="22856384" y="621780"/>
              <a:ext cx="6630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F5EBEC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83" name="Google Shape;583;g347f72d2f69_0_1204"/>
            <p:cNvSpPr txBox="1"/>
            <p:nvPr/>
          </p:nvSpPr>
          <p:spPr>
            <a:xfrm>
              <a:off x="26155701" y="621780"/>
              <a:ext cx="6426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EAEFF0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84" name="Google Shape;584;g347f72d2f69_0_1204"/>
            <p:cNvSpPr txBox="1"/>
            <p:nvPr/>
          </p:nvSpPr>
          <p:spPr>
            <a:xfrm>
              <a:off x="29384304" y="621780"/>
              <a:ext cx="6471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F2FAED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85" name="Google Shape;585;g347f72d2f69_0_1204"/>
            <p:cNvSpPr txBox="1"/>
            <p:nvPr/>
          </p:nvSpPr>
          <p:spPr>
            <a:xfrm>
              <a:off x="16257749" y="2924008"/>
              <a:ext cx="11988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AMARELO DIA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86" name="Google Shape;586;g347f72d2f69_0_1204"/>
            <p:cNvSpPr txBox="1"/>
            <p:nvPr/>
          </p:nvSpPr>
          <p:spPr>
            <a:xfrm>
              <a:off x="13050582" y="273780"/>
              <a:ext cx="7557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BRANCO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grpSp>
          <p:nvGrpSpPr>
            <p:cNvPr id="587" name="Google Shape;587;g347f72d2f69_0_1204"/>
            <p:cNvGrpSpPr/>
            <p:nvPr/>
          </p:nvGrpSpPr>
          <p:grpSpPr>
            <a:xfrm>
              <a:off x="12827497" y="5459728"/>
              <a:ext cx="3303270" cy="5459730"/>
              <a:chOff x="196297" y="5654278"/>
              <a:chExt cx="3303270" cy="5459730"/>
            </a:xfrm>
          </p:grpSpPr>
          <p:sp>
            <p:nvSpPr>
              <p:cNvPr id="588" name="Google Shape;588;g347f72d2f69_0_1204"/>
              <p:cNvSpPr/>
              <p:nvPr/>
            </p:nvSpPr>
            <p:spPr>
              <a:xfrm>
                <a:off x="196297" y="5654278"/>
                <a:ext cx="3303270" cy="5459730"/>
              </a:xfrm>
              <a:custGeom>
                <a:rect b="b" l="l" r="r" t="t"/>
                <a:pathLst>
                  <a:path extrusionOk="0" h="5459730" w="3303270">
                    <a:moveTo>
                      <a:pt x="3303093" y="0"/>
                    </a:moveTo>
                    <a:lnTo>
                      <a:pt x="0" y="0"/>
                    </a:lnTo>
                    <a:lnTo>
                      <a:pt x="0" y="5459613"/>
                    </a:lnTo>
                    <a:lnTo>
                      <a:pt x="3303093" y="5459613"/>
                    </a:lnTo>
                    <a:lnTo>
                      <a:pt x="33030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9" name="Google Shape;589;g347f72d2f69_0_1204"/>
              <p:cNvSpPr/>
              <p:nvPr/>
            </p:nvSpPr>
            <p:spPr>
              <a:xfrm>
                <a:off x="196297" y="5654278"/>
                <a:ext cx="3303270" cy="5459730"/>
              </a:xfrm>
              <a:custGeom>
                <a:rect b="b" l="l" r="r" t="t"/>
                <a:pathLst>
                  <a:path extrusionOk="0" h="5459730" w="3303270">
                    <a:moveTo>
                      <a:pt x="0" y="5459613"/>
                    </a:moveTo>
                    <a:lnTo>
                      <a:pt x="3303093" y="5459613"/>
                    </a:lnTo>
                    <a:lnTo>
                      <a:pt x="3303093" y="0"/>
                    </a:lnTo>
                    <a:lnTo>
                      <a:pt x="0" y="0"/>
                    </a:lnTo>
                    <a:lnTo>
                      <a:pt x="0" y="5459613"/>
                    </a:lnTo>
                    <a:close/>
                  </a:path>
                </a:pathLst>
              </a:custGeom>
              <a:noFill/>
              <a:ln cap="flat" cmpd="sng" w="10997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0" name="Google Shape;590;g347f72d2f69_0_1204"/>
              <p:cNvSpPr/>
              <p:nvPr/>
            </p:nvSpPr>
            <p:spPr>
              <a:xfrm>
                <a:off x="389768" y="10722807"/>
                <a:ext cx="1036955" cy="203200"/>
              </a:xfrm>
              <a:custGeom>
                <a:rect b="b" l="l" r="r" t="t"/>
                <a:pathLst>
                  <a:path extrusionOk="0" h="203200" w="1036955">
                    <a:moveTo>
                      <a:pt x="948180" y="34114"/>
                    </a:moveTo>
                    <a:lnTo>
                      <a:pt x="914490" y="39849"/>
                    </a:lnTo>
                    <a:lnTo>
                      <a:pt x="885976" y="56608"/>
                    </a:lnTo>
                    <a:lnTo>
                      <a:pt x="866233" y="83721"/>
                    </a:lnTo>
                    <a:lnTo>
                      <a:pt x="858853" y="120519"/>
                    </a:lnTo>
                    <a:lnTo>
                      <a:pt x="865044" y="155146"/>
                    </a:lnTo>
                    <a:lnTo>
                      <a:pt x="882321" y="180973"/>
                    </a:lnTo>
                    <a:lnTo>
                      <a:pt x="908734" y="197117"/>
                    </a:lnTo>
                    <a:lnTo>
                      <a:pt x="942337" y="202695"/>
                    </a:lnTo>
                    <a:lnTo>
                      <a:pt x="960656" y="200788"/>
                    </a:lnTo>
                    <a:lnTo>
                      <a:pt x="976115" y="195227"/>
                    </a:lnTo>
                    <a:lnTo>
                      <a:pt x="988651" y="186253"/>
                    </a:lnTo>
                    <a:lnTo>
                      <a:pt x="989514" y="185156"/>
                    </a:lnTo>
                    <a:lnTo>
                      <a:pt x="948180" y="185156"/>
                    </a:lnTo>
                    <a:lnTo>
                      <a:pt x="925600" y="180904"/>
                    </a:lnTo>
                    <a:lnTo>
                      <a:pt x="909808" y="168430"/>
                    </a:lnTo>
                    <a:lnTo>
                      <a:pt x="900532" y="148160"/>
                    </a:lnTo>
                    <a:lnTo>
                      <a:pt x="897501" y="120519"/>
                    </a:lnTo>
                    <a:lnTo>
                      <a:pt x="900532" y="93587"/>
                    </a:lnTo>
                    <a:lnTo>
                      <a:pt x="909808" y="71711"/>
                    </a:lnTo>
                    <a:lnTo>
                      <a:pt x="925600" y="57022"/>
                    </a:lnTo>
                    <a:lnTo>
                      <a:pt x="948180" y="51652"/>
                    </a:lnTo>
                    <a:lnTo>
                      <a:pt x="1003279" y="51652"/>
                    </a:lnTo>
                    <a:lnTo>
                      <a:pt x="986241" y="40468"/>
                    </a:lnTo>
                    <a:lnTo>
                      <a:pt x="948180" y="34114"/>
                    </a:lnTo>
                    <a:close/>
                  </a:path>
                  <a:path extrusionOk="0" h="203200" w="1036955">
                    <a:moveTo>
                      <a:pt x="1036533" y="174109"/>
                    </a:moveTo>
                    <a:lnTo>
                      <a:pt x="998199" y="174109"/>
                    </a:lnTo>
                    <a:lnTo>
                      <a:pt x="998199" y="197501"/>
                    </a:lnTo>
                    <a:lnTo>
                      <a:pt x="1036533" y="197501"/>
                    </a:lnTo>
                    <a:lnTo>
                      <a:pt x="1036533" y="174109"/>
                    </a:lnTo>
                    <a:close/>
                  </a:path>
                  <a:path extrusionOk="0" h="203200" w="1036955">
                    <a:moveTo>
                      <a:pt x="1003279" y="51652"/>
                    </a:moveTo>
                    <a:lnTo>
                      <a:pt x="948180" y="51652"/>
                    </a:lnTo>
                    <a:lnTo>
                      <a:pt x="970286" y="57022"/>
                    </a:lnTo>
                    <a:lnTo>
                      <a:pt x="985658" y="71711"/>
                    </a:lnTo>
                    <a:lnTo>
                      <a:pt x="994633" y="93587"/>
                    </a:lnTo>
                    <a:lnTo>
                      <a:pt x="997550" y="120519"/>
                    </a:lnTo>
                    <a:lnTo>
                      <a:pt x="993902" y="147202"/>
                    </a:lnTo>
                    <a:lnTo>
                      <a:pt x="983706" y="167578"/>
                    </a:lnTo>
                    <a:lnTo>
                      <a:pt x="968091" y="180584"/>
                    </a:lnTo>
                    <a:lnTo>
                      <a:pt x="948180" y="185156"/>
                    </a:lnTo>
                    <a:lnTo>
                      <a:pt x="989514" y="185156"/>
                    </a:lnTo>
                    <a:lnTo>
                      <a:pt x="998199" y="174109"/>
                    </a:lnTo>
                    <a:lnTo>
                      <a:pt x="1036533" y="174109"/>
                    </a:lnTo>
                    <a:lnTo>
                      <a:pt x="1036533" y="125064"/>
                    </a:lnTo>
                    <a:lnTo>
                      <a:pt x="1030813" y="87282"/>
                    </a:lnTo>
                    <a:lnTo>
                      <a:pt x="1013918" y="58636"/>
                    </a:lnTo>
                    <a:lnTo>
                      <a:pt x="1003279" y="51652"/>
                    </a:lnTo>
                    <a:close/>
                  </a:path>
                  <a:path extrusionOk="0" h="203200" w="1036955">
                    <a:moveTo>
                      <a:pt x="824090" y="34114"/>
                    </a:moveTo>
                    <a:lnTo>
                      <a:pt x="798370" y="38275"/>
                    </a:lnTo>
                    <a:lnTo>
                      <a:pt x="777887" y="51328"/>
                    </a:lnTo>
                    <a:lnTo>
                      <a:pt x="764346" y="74126"/>
                    </a:lnTo>
                    <a:lnTo>
                      <a:pt x="759453" y="107525"/>
                    </a:lnTo>
                    <a:lnTo>
                      <a:pt x="759453" y="197501"/>
                    </a:lnTo>
                    <a:lnTo>
                      <a:pt x="798436" y="197501"/>
                    </a:lnTo>
                    <a:lnTo>
                      <a:pt x="798436" y="102656"/>
                    </a:lnTo>
                    <a:lnTo>
                      <a:pt x="799988" y="81903"/>
                    </a:lnTo>
                    <a:lnTo>
                      <a:pt x="805742" y="66025"/>
                    </a:lnTo>
                    <a:lnTo>
                      <a:pt x="817342" y="55874"/>
                    </a:lnTo>
                    <a:lnTo>
                      <a:pt x="836435" y="52302"/>
                    </a:lnTo>
                    <a:lnTo>
                      <a:pt x="849429" y="52302"/>
                    </a:lnTo>
                    <a:lnTo>
                      <a:pt x="849429" y="37035"/>
                    </a:lnTo>
                    <a:lnTo>
                      <a:pt x="843276" y="35757"/>
                    </a:lnTo>
                    <a:lnTo>
                      <a:pt x="837003" y="34844"/>
                    </a:lnTo>
                    <a:lnTo>
                      <a:pt x="830608" y="34296"/>
                    </a:lnTo>
                    <a:lnTo>
                      <a:pt x="824090" y="34114"/>
                    </a:lnTo>
                    <a:close/>
                  </a:path>
                  <a:path extrusionOk="0" h="203200" w="1036955">
                    <a:moveTo>
                      <a:pt x="849429" y="52302"/>
                    </a:moveTo>
                    <a:lnTo>
                      <a:pt x="844885" y="52302"/>
                    </a:lnTo>
                    <a:lnTo>
                      <a:pt x="849429" y="53275"/>
                    </a:lnTo>
                    <a:lnTo>
                      <a:pt x="849429" y="52302"/>
                    </a:lnTo>
                    <a:close/>
                  </a:path>
                  <a:path extrusionOk="0" h="203200" w="1036955">
                    <a:moveTo>
                      <a:pt x="586641" y="39307"/>
                    </a:moveTo>
                    <a:lnTo>
                      <a:pt x="547334" y="39307"/>
                    </a:lnTo>
                    <a:lnTo>
                      <a:pt x="547334" y="112719"/>
                    </a:lnTo>
                    <a:lnTo>
                      <a:pt x="552795" y="150349"/>
                    </a:lnTo>
                    <a:lnTo>
                      <a:pt x="569097" y="178659"/>
                    </a:lnTo>
                    <a:lnTo>
                      <a:pt x="596119" y="196493"/>
                    </a:lnTo>
                    <a:lnTo>
                      <a:pt x="633739" y="202695"/>
                    </a:lnTo>
                    <a:lnTo>
                      <a:pt x="670507" y="196493"/>
                    </a:lnTo>
                    <a:lnTo>
                      <a:pt x="687298" y="185156"/>
                    </a:lnTo>
                    <a:lnTo>
                      <a:pt x="633739" y="185156"/>
                    </a:lnTo>
                    <a:lnTo>
                      <a:pt x="612541" y="180518"/>
                    </a:lnTo>
                    <a:lnTo>
                      <a:pt x="597888" y="167051"/>
                    </a:lnTo>
                    <a:lnTo>
                      <a:pt x="589387" y="145422"/>
                    </a:lnTo>
                    <a:lnTo>
                      <a:pt x="586641" y="116300"/>
                    </a:lnTo>
                    <a:lnTo>
                      <a:pt x="586641" y="39307"/>
                    </a:lnTo>
                    <a:close/>
                  </a:path>
                  <a:path extrusionOk="0" h="203200" w="1036955">
                    <a:moveTo>
                      <a:pt x="718198" y="39307"/>
                    </a:moveTo>
                    <a:lnTo>
                      <a:pt x="679539" y="39307"/>
                    </a:lnTo>
                    <a:lnTo>
                      <a:pt x="679539" y="116300"/>
                    </a:lnTo>
                    <a:lnTo>
                      <a:pt x="676768" y="145422"/>
                    </a:lnTo>
                    <a:lnTo>
                      <a:pt x="668333" y="167051"/>
                    </a:lnTo>
                    <a:lnTo>
                      <a:pt x="654051" y="180518"/>
                    </a:lnTo>
                    <a:lnTo>
                      <a:pt x="633739" y="185156"/>
                    </a:lnTo>
                    <a:lnTo>
                      <a:pt x="687298" y="185156"/>
                    </a:lnTo>
                    <a:lnTo>
                      <a:pt x="696921" y="178659"/>
                    </a:lnTo>
                    <a:lnTo>
                      <a:pt x="712858" y="150349"/>
                    </a:lnTo>
                    <a:lnTo>
                      <a:pt x="718198" y="112719"/>
                    </a:lnTo>
                    <a:lnTo>
                      <a:pt x="718198" y="39307"/>
                    </a:lnTo>
                    <a:close/>
                  </a:path>
                  <a:path extrusionOk="0" h="203200" w="1036955">
                    <a:moveTo>
                      <a:pt x="467430" y="0"/>
                    </a:moveTo>
                    <a:lnTo>
                      <a:pt x="428447" y="0"/>
                    </a:lnTo>
                    <a:lnTo>
                      <a:pt x="428447" y="128634"/>
                    </a:lnTo>
                    <a:lnTo>
                      <a:pt x="433736" y="164051"/>
                    </a:lnTo>
                    <a:lnTo>
                      <a:pt x="447855" y="186860"/>
                    </a:lnTo>
                    <a:lnTo>
                      <a:pt x="468186" y="199071"/>
                    </a:lnTo>
                    <a:lnTo>
                      <a:pt x="492110" y="202695"/>
                    </a:lnTo>
                    <a:lnTo>
                      <a:pt x="503762" y="201863"/>
                    </a:lnTo>
                    <a:lnTo>
                      <a:pt x="514649" y="199448"/>
                    </a:lnTo>
                    <a:lnTo>
                      <a:pt x="524499" y="195570"/>
                    </a:lnTo>
                    <a:lnTo>
                      <a:pt x="533041" y="190350"/>
                    </a:lnTo>
                    <a:lnTo>
                      <a:pt x="530119" y="187428"/>
                    </a:lnTo>
                    <a:lnTo>
                      <a:pt x="527928" y="184507"/>
                    </a:lnTo>
                    <a:lnTo>
                      <a:pt x="497963" y="184507"/>
                    </a:lnTo>
                    <a:lnTo>
                      <a:pt x="485246" y="182000"/>
                    </a:lnTo>
                    <a:lnTo>
                      <a:pt x="475633" y="173706"/>
                    </a:lnTo>
                    <a:lnTo>
                      <a:pt x="469552" y="158471"/>
                    </a:lnTo>
                    <a:lnTo>
                      <a:pt x="467430" y="135137"/>
                    </a:lnTo>
                    <a:lnTo>
                      <a:pt x="467430" y="57506"/>
                    </a:lnTo>
                    <a:lnTo>
                      <a:pt x="516801" y="57506"/>
                    </a:lnTo>
                    <a:lnTo>
                      <a:pt x="516801" y="39307"/>
                    </a:lnTo>
                    <a:lnTo>
                      <a:pt x="467430" y="39307"/>
                    </a:lnTo>
                    <a:lnTo>
                      <a:pt x="467430" y="0"/>
                    </a:lnTo>
                    <a:close/>
                  </a:path>
                  <a:path extrusionOk="0" h="203200" w="1036955">
                    <a:moveTo>
                      <a:pt x="524926" y="177355"/>
                    </a:moveTo>
                    <a:lnTo>
                      <a:pt x="518791" y="180531"/>
                    </a:lnTo>
                    <a:lnTo>
                      <a:pt x="512415" y="182761"/>
                    </a:lnTo>
                    <a:lnTo>
                      <a:pt x="505553" y="184076"/>
                    </a:lnTo>
                    <a:lnTo>
                      <a:pt x="497963" y="184507"/>
                    </a:lnTo>
                    <a:lnTo>
                      <a:pt x="527928" y="184507"/>
                    </a:lnTo>
                    <a:lnTo>
                      <a:pt x="526224" y="182235"/>
                    </a:lnTo>
                    <a:lnTo>
                      <a:pt x="524926" y="177355"/>
                    </a:lnTo>
                    <a:close/>
                  </a:path>
                  <a:path extrusionOk="0" h="203200" w="1036955">
                    <a:moveTo>
                      <a:pt x="298189" y="34114"/>
                    </a:moveTo>
                    <a:lnTo>
                      <a:pt x="264636" y="39849"/>
                    </a:lnTo>
                    <a:lnTo>
                      <a:pt x="236107" y="56608"/>
                    </a:lnTo>
                    <a:lnTo>
                      <a:pt x="216288" y="83721"/>
                    </a:lnTo>
                    <a:lnTo>
                      <a:pt x="208862" y="120519"/>
                    </a:lnTo>
                    <a:lnTo>
                      <a:pt x="215105" y="155146"/>
                    </a:lnTo>
                    <a:lnTo>
                      <a:pt x="232492" y="180973"/>
                    </a:lnTo>
                    <a:lnTo>
                      <a:pt x="259017" y="197117"/>
                    </a:lnTo>
                    <a:lnTo>
                      <a:pt x="292671" y="202695"/>
                    </a:lnTo>
                    <a:lnTo>
                      <a:pt x="310812" y="200788"/>
                    </a:lnTo>
                    <a:lnTo>
                      <a:pt x="326209" y="195227"/>
                    </a:lnTo>
                    <a:lnTo>
                      <a:pt x="338804" y="186253"/>
                    </a:lnTo>
                    <a:lnTo>
                      <a:pt x="339683" y="185156"/>
                    </a:lnTo>
                    <a:lnTo>
                      <a:pt x="298189" y="185156"/>
                    </a:lnTo>
                    <a:lnTo>
                      <a:pt x="275748" y="180904"/>
                    </a:lnTo>
                    <a:lnTo>
                      <a:pt x="259944" y="168430"/>
                    </a:lnTo>
                    <a:lnTo>
                      <a:pt x="250596" y="148160"/>
                    </a:lnTo>
                    <a:lnTo>
                      <a:pt x="247521" y="120519"/>
                    </a:lnTo>
                    <a:lnTo>
                      <a:pt x="250596" y="93587"/>
                    </a:lnTo>
                    <a:lnTo>
                      <a:pt x="259944" y="71711"/>
                    </a:lnTo>
                    <a:lnTo>
                      <a:pt x="275748" y="57022"/>
                    </a:lnTo>
                    <a:lnTo>
                      <a:pt x="298189" y="51652"/>
                    </a:lnTo>
                    <a:lnTo>
                      <a:pt x="353663" y="51652"/>
                    </a:lnTo>
                    <a:lnTo>
                      <a:pt x="336575" y="40468"/>
                    </a:lnTo>
                    <a:lnTo>
                      <a:pt x="298189" y="34114"/>
                    </a:lnTo>
                    <a:close/>
                  </a:path>
                  <a:path extrusionOk="0" h="203200" w="1036955">
                    <a:moveTo>
                      <a:pt x="386867" y="174109"/>
                    </a:moveTo>
                    <a:lnTo>
                      <a:pt x="348533" y="174109"/>
                    </a:lnTo>
                    <a:lnTo>
                      <a:pt x="348533" y="197501"/>
                    </a:lnTo>
                    <a:lnTo>
                      <a:pt x="386867" y="197501"/>
                    </a:lnTo>
                    <a:lnTo>
                      <a:pt x="386867" y="174109"/>
                    </a:lnTo>
                    <a:close/>
                  </a:path>
                  <a:path extrusionOk="0" h="203200" w="1036955">
                    <a:moveTo>
                      <a:pt x="353663" y="51652"/>
                    </a:moveTo>
                    <a:lnTo>
                      <a:pt x="298189" y="51652"/>
                    </a:lnTo>
                    <a:lnTo>
                      <a:pt x="320485" y="57022"/>
                    </a:lnTo>
                    <a:lnTo>
                      <a:pt x="335957" y="71711"/>
                    </a:lnTo>
                    <a:lnTo>
                      <a:pt x="344971" y="93587"/>
                    </a:lnTo>
                    <a:lnTo>
                      <a:pt x="347895" y="120519"/>
                    </a:lnTo>
                    <a:lnTo>
                      <a:pt x="344239" y="147202"/>
                    </a:lnTo>
                    <a:lnTo>
                      <a:pt x="334005" y="167578"/>
                    </a:lnTo>
                    <a:lnTo>
                      <a:pt x="318289" y="180584"/>
                    </a:lnTo>
                    <a:lnTo>
                      <a:pt x="298189" y="185156"/>
                    </a:lnTo>
                    <a:lnTo>
                      <a:pt x="339683" y="185156"/>
                    </a:lnTo>
                    <a:lnTo>
                      <a:pt x="348533" y="174109"/>
                    </a:lnTo>
                    <a:lnTo>
                      <a:pt x="386867" y="174109"/>
                    </a:lnTo>
                    <a:lnTo>
                      <a:pt x="386867" y="125064"/>
                    </a:lnTo>
                    <a:lnTo>
                      <a:pt x="381188" y="87282"/>
                    </a:lnTo>
                    <a:lnTo>
                      <a:pt x="364333" y="58636"/>
                    </a:lnTo>
                    <a:lnTo>
                      <a:pt x="353663" y="51652"/>
                    </a:lnTo>
                    <a:close/>
                  </a:path>
                  <a:path extrusionOk="0" h="203200" w="1036955">
                    <a:moveTo>
                      <a:pt x="89327" y="34114"/>
                    </a:moveTo>
                    <a:lnTo>
                      <a:pt x="50561" y="40361"/>
                    </a:lnTo>
                    <a:lnTo>
                      <a:pt x="22611" y="58271"/>
                    </a:lnTo>
                    <a:lnTo>
                      <a:pt x="5687" y="86597"/>
                    </a:lnTo>
                    <a:lnTo>
                      <a:pt x="0" y="124090"/>
                    </a:lnTo>
                    <a:lnTo>
                      <a:pt x="0" y="197501"/>
                    </a:lnTo>
                    <a:lnTo>
                      <a:pt x="38972" y="197501"/>
                    </a:lnTo>
                    <a:lnTo>
                      <a:pt x="38972" y="120519"/>
                    </a:lnTo>
                    <a:lnTo>
                      <a:pt x="41906" y="91670"/>
                    </a:lnTo>
                    <a:lnTo>
                      <a:pt x="50991" y="70007"/>
                    </a:lnTo>
                    <a:lnTo>
                      <a:pt x="66656" y="56383"/>
                    </a:lnTo>
                    <a:lnTo>
                      <a:pt x="89327" y="51652"/>
                    </a:lnTo>
                    <a:lnTo>
                      <a:pt x="143966" y="51652"/>
                    </a:lnTo>
                    <a:lnTo>
                      <a:pt x="126770" y="40361"/>
                    </a:lnTo>
                    <a:lnTo>
                      <a:pt x="89327" y="34114"/>
                    </a:lnTo>
                    <a:close/>
                  </a:path>
                  <a:path extrusionOk="0" h="203200" w="1036955">
                    <a:moveTo>
                      <a:pt x="143966" y="51652"/>
                    </a:moveTo>
                    <a:lnTo>
                      <a:pt x="89327" y="51652"/>
                    </a:lnTo>
                    <a:lnTo>
                      <a:pt x="110490" y="56383"/>
                    </a:lnTo>
                    <a:lnTo>
                      <a:pt x="125380" y="70007"/>
                    </a:lnTo>
                    <a:lnTo>
                      <a:pt x="134181" y="91670"/>
                    </a:lnTo>
                    <a:lnTo>
                      <a:pt x="137074" y="120519"/>
                    </a:lnTo>
                    <a:lnTo>
                      <a:pt x="137074" y="197501"/>
                    </a:lnTo>
                    <a:lnTo>
                      <a:pt x="176382" y="197501"/>
                    </a:lnTo>
                    <a:lnTo>
                      <a:pt x="176382" y="124090"/>
                    </a:lnTo>
                    <a:lnTo>
                      <a:pt x="170726" y="86597"/>
                    </a:lnTo>
                    <a:lnTo>
                      <a:pt x="154046" y="58271"/>
                    </a:lnTo>
                    <a:lnTo>
                      <a:pt x="143966" y="516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91" name="Google Shape;591;g347f72d2f69_0_1204"/>
            <p:cNvSpPr txBox="1"/>
            <p:nvPr/>
          </p:nvSpPr>
          <p:spPr>
            <a:xfrm>
              <a:off x="13050505" y="5711918"/>
              <a:ext cx="5682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PRETO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92" name="Google Shape;592;g347f72d2f69_0_1204"/>
            <p:cNvSpPr txBox="1"/>
            <p:nvPr/>
          </p:nvSpPr>
          <p:spPr>
            <a:xfrm>
              <a:off x="30444246" y="10623443"/>
              <a:ext cx="19788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4425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0" i="0" lang="en-US" sz="105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Pocket Book Marca Corporativa</a:t>
              </a:r>
              <a:endParaRPr b="0" i="0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g347f72d2f69_0_1204"/>
            <p:cNvSpPr txBox="1"/>
            <p:nvPr/>
          </p:nvSpPr>
          <p:spPr>
            <a:xfrm>
              <a:off x="16257672" y="273933"/>
              <a:ext cx="15252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AMARELO BRUMA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94" name="Google Shape;594;g347f72d2f69_0_1204"/>
            <p:cNvSpPr txBox="1"/>
            <p:nvPr/>
          </p:nvSpPr>
          <p:spPr>
            <a:xfrm>
              <a:off x="22856306" y="8465850"/>
              <a:ext cx="10536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ROSA NOITE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95" name="Google Shape;595;g347f72d2f69_0_1204"/>
            <p:cNvSpPr txBox="1"/>
            <p:nvPr/>
          </p:nvSpPr>
          <p:spPr>
            <a:xfrm>
              <a:off x="22856306" y="5666817"/>
              <a:ext cx="10674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ROSA TARDE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96" name="Google Shape;596;g347f72d2f69_0_1204"/>
            <p:cNvSpPr txBox="1"/>
            <p:nvPr/>
          </p:nvSpPr>
          <p:spPr>
            <a:xfrm>
              <a:off x="22856306" y="2924021"/>
              <a:ext cx="8217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ROSA DIA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97" name="Google Shape;597;g347f72d2f69_0_1204"/>
            <p:cNvSpPr txBox="1"/>
            <p:nvPr/>
          </p:nvSpPr>
          <p:spPr>
            <a:xfrm>
              <a:off x="22856306" y="273794"/>
              <a:ext cx="11481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ROSA BRUMA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98" name="Google Shape;598;g347f72d2f69_0_1204"/>
            <p:cNvSpPr txBox="1"/>
            <p:nvPr/>
          </p:nvSpPr>
          <p:spPr>
            <a:xfrm>
              <a:off x="26139338" y="8465711"/>
              <a:ext cx="10479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AZUL NOITE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99" name="Google Shape;599;g347f72d2f69_0_1204"/>
            <p:cNvSpPr txBox="1"/>
            <p:nvPr/>
          </p:nvSpPr>
          <p:spPr>
            <a:xfrm>
              <a:off x="26139338" y="5666678"/>
              <a:ext cx="10623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AZUL TARDE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600" name="Google Shape;600;g347f72d2f69_0_1204"/>
            <p:cNvSpPr txBox="1"/>
            <p:nvPr/>
          </p:nvSpPr>
          <p:spPr>
            <a:xfrm>
              <a:off x="26139338" y="2923882"/>
              <a:ext cx="8166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AZUL DIA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601" name="Google Shape;601;g347f72d2f69_0_1204"/>
            <p:cNvSpPr txBox="1"/>
            <p:nvPr/>
          </p:nvSpPr>
          <p:spPr>
            <a:xfrm>
              <a:off x="26139338" y="273654"/>
              <a:ext cx="11430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AZUL BRUMA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602" name="Google Shape;602;g347f72d2f69_0_1204"/>
            <p:cNvSpPr txBox="1"/>
            <p:nvPr/>
          </p:nvSpPr>
          <p:spPr>
            <a:xfrm>
              <a:off x="29384089" y="8465571"/>
              <a:ext cx="11583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VERDE NOITE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603" name="Google Shape;603;g347f72d2f69_0_1204"/>
            <p:cNvSpPr txBox="1"/>
            <p:nvPr/>
          </p:nvSpPr>
          <p:spPr>
            <a:xfrm>
              <a:off x="29384089" y="5666539"/>
              <a:ext cx="11721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VERDE TARDE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604" name="Google Shape;604;g347f72d2f69_0_1204"/>
            <p:cNvSpPr txBox="1"/>
            <p:nvPr/>
          </p:nvSpPr>
          <p:spPr>
            <a:xfrm>
              <a:off x="29384089" y="2923743"/>
              <a:ext cx="9264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VERDE DIA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605" name="Google Shape;605;g347f72d2f69_0_1204"/>
            <p:cNvSpPr txBox="1"/>
            <p:nvPr/>
          </p:nvSpPr>
          <p:spPr>
            <a:xfrm>
              <a:off x="29384089" y="273515"/>
              <a:ext cx="1253400" cy="55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205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VERDE BRUMA </a:t>
              </a:r>
              <a:endParaRPr b="0" i="0" sz="11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2EB"/>
        </a:solidFill>
      </p:bgPr>
    </p:bg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347f72d2f69_0_1460"/>
          <p:cNvSpPr/>
          <p:nvPr/>
        </p:nvSpPr>
        <p:spPr>
          <a:xfrm>
            <a:off x="408525" y="1333325"/>
            <a:ext cx="11231700" cy="1067400"/>
          </a:xfrm>
          <a:prstGeom prst="roundRect">
            <a:avLst>
              <a:gd fmla="val 16667" name="adj"/>
            </a:avLst>
          </a:prstGeom>
          <a:solidFill>
            <a:srgbClr val="557084"/>
          </a:solidFill>
          <a:ln>
            <a:noFill/>
          </a:ln>
          <a:effectLst>
            <a:outerShdw blurRad="57150" rotWithShape="0" algn="bl" dir="5400000" dist="19050">
              <a:srgbClr val="000000">
                <a:alpha val="48627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500" u="none" cap="none" strike="noStrike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Hipótese </a:t>
            </a:r>
            <a:endParaRPr b="1" i="0" sz="1500" u="none" cap="none" strike="noStrike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Os produtos gerados a partir da transformação de resíduos de baixa reciclabilidade são competitivos no mercado</a:t>
            </a:r>
            <a:endParaRPr b="0" i="0" sz="1200" u="none" cap="none" strike="noStrike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611" name="Google Shape;611;g347f72d2f69_0_1460"/>
          <p:cNvSpPr txBox="1"/>
          <p:nvPr/>
        </p:nvSpPr>
        <p:spPr>
          <a:xfrm>
            <a:off x="388975" y="599750"/>
            <a:ext cx="316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4A5937"/>
                </a:solidFill>
                <a:latin typeface="SUSE"/>
                <a:ea typeface="SUSE"/>
                <a:cs typeface="SUSE"/>
                <a:sym typeface="SUSE"/>
              </a:rPr>
              <a:t>Hipóteses do teste</a:t>
            </a:r>
            <a:endParaRPr b="1" i="0" sz="2400" u="none" cap="none" strike="noStrike">
              <a:solidFill>
                <a:srgbClr val="4A5937"/>
              </a:solidFill>
              <a:latin typeface="SUSE"/>
              <a:ea typeface="SUSE"/>
              <a:cs typeface="SUSE"/>
              <a:sym typeface="SUSE"/>
            </a:endParaRPr>
          </a:p>
        </p:txBody>
      </p:sp>
      <p:pic>
        <p:nvPicPr>
          <p:cNvPr id="612" name="Google Shape;612;g347f72d2f69_0_14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71892" y="307619"/>
            <a:ext cx="1059852" cy="753839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g347f72d2f69_0_1460"/>
          <p:cNvSpPr/>
          <p:nvPr/>
        </p:nvSpPr>
        <p:spPr>
          <a:xfrm>
            <a:off x="6227925" y="2548913"/>
            <a:ext cx="5412300" cy="927000"/>
          </a:xfrm>
          <a:prstGeom prst="roundRect">
            <a:avLst>
              <a:gd fmla="val 16667" name="adj"/>
            </a:avLst>
          </a:prstGeom>
          <a:solidFill>
            <a:srgbClr val="E8E8E8"/>
          </a:solidFill>
          <a:ln cap="flat" cmpd="sng" w="9525">
            <a:solidFill>
              <a:srgbClr val="4A5937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19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3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Meta 1</a:t>
            </a:r>
            <a:endParaRPr b="1" i="0" sz="13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Venda de, no mínimo, 70% dos produtos gerados</a:t>
            </a:r>
            <a:endParaRPr b="0" i="0" sz="1300" u="none" cap="none" strike="noStrike">
              <a:solidFill>
                <a:srgbClr val="000000"/>
              </a:solidFill>
              <a:highlight>
                <a:srgbClr val="FF0000"/>
              </a:highlight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614" name="Google Shape;614;g347f72d2f69_0_1460"/>
          <p:cNvSpPr/>
          <p:nvPr/>
        </p:nvSpPr>
        <p:spPr>
          <a:xfrm>
            <a:off x="408525" y="2548925"/>
            <a:ext cx="5412300" cy="927000"/>
          </a:xfrm>
          <a:prstGeom prst="roundRect">
            <a:avLst>
              <a:gd fmla="val 16667" name="adj"/>
            </a:avLst>
          </a:prstGeom>
          <a:solidFill>
            <a:srgbClr val="E8E8E8"/>
          </a:solidFill>
          <a:ln cap="flat" cmpd="sng" w="9525">
            <a:solidFill>
              <a:srgbClr val="4A5937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19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3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Métrica 1</a:t>
            </a:r>
            <a:endParaRPr b="1" i="0" sz="13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Volume de vendas</a:t>
            </a:r>
            <a:endParaRPr b="0" i="0" sz="13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615" name="Google Shape;615;g347f72d2f69_0_1460"/>
          <p:cNvSpPr/>
          <p:nvPr/>
        </p:nvSpPr>
        <p:spPr>
          <a:xfrm>
            <a:off x="408525" y="3624142"/>
            <a:ext cx="5412300" cy="927000"/>
          </a:xfrm>
          <a:prstGeom prst="roundRect">
            <a:avLst>
              <a:gd fmla="val 16667" name="adj"/>
            </a:avLst>
          </a:prstGeom>
          <a:solidFill>
            <a:srgbClr val="E8E8E8"/>
          </a:solidFill>
          <a:ln cap="flat" cmpd="sng" w="9525">
            <a:solidFill>
              <a:srgbClr val="4A5937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19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3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Métrica 2</a:t>
            </a:r>
            <a:endParaRPr b="1" i="0" sz="13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Produtos competitivos</a:t>
            </a:r>
            <a:endParaRPr b="0" i="0" sz="13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616" name="Google Shape;616;g347f72d2f69_0_1460"/>
          <p:cNvSpPr/>
          <p:nvPr/>
        </p:nvSpPr>
        <p:spPr>
          <a:xfrm>
            <a:off x="6227925" y="3624130"/>
            <a:ext cx="5412300" cy="927000"/>
          </a:xfrm>
          <a:prstGeom prst="roundRect">
            <a:avLst>
              <a:gd fmla="val 16667" name="adj"/>
            </a:avLst>
          </a:prstGeom>
          <a:solidFill>
            <a:srgbClr val="E8E8E8"/>
          </a:solidFill>
          <a:ln cap="flat" cmpd="sng" w="9525">
            <a:solidFill>
              <a:srgbClr val="4A5937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19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3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Meta 2</a:t>
            </a:r>
            <a:endParaRPr b="1" i="0" sz="13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Preço dos produtos vendidos </a:t>
            </a:r>
            <a:r>
              <a:rPr b="0" i="0" lang="en-US" sz="15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≤ </a:t>
            </a:r>
            <a:r>
              <a:rPr b="0" i="0" lang="en-US" sz="13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Preço médio do produto similar vendido no mercado local</a:t>
            </a:r>
            <a:endParaRPr b="0" i="0" sz="13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617" name="Google Shape;617;g347f72d2f69_0_1460"/>
          <p:cNvSpPr/>
          <p:nvPr/>
        </p:nvSpPr>
        <p:spPr>
          <a:xfrm>
            <a:off x="408525" y="4723725"/>
            <a:ext cx="5412300" cy="927000"/>
          </a:xfrm>
          <a:prstGeom prst="roundRect">
            <a:avLst>
              <a:gd fmla="val 16667" name="adj"/>
            </a:avLst>
          </a:prstGeom>
          <a:solidFill>
            <a:srgbClr val="E8E8E8"/>
          </a:solidFill>
          <a:ln cap="flat" cmpd="sng" w="9525">
            <a:solidFill>
              <a:srgbClr val="4A5937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19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3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Métrica 3</a:t>
            </a:r>
            <a:endParaRPr b="1" i="0" sz="13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Qualidade técnica dos produtos gerados</a:t>
            </a:r>
            <a:endParaRPr b="0" i="0" sz="13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618" name="Google Shape;618;g347f72d2f69_0_1460"/>
          <p:cNvSpPr/>
          <p:nvPr/>
        </p:nvSpPr>
        <p:spPr>
          <a:xfrm>
            <a:off x="6227925" y="4723713"/>
            <a:ext cx="5412300" cy="927000"/>
          </a:xfrm>
          <a:prstGeom prst="roundRect">
            <a:avLst>
              <a:gd fmla="val 16667" name="adj"/>
            </a:avLst>
          </a:prstGeom>
          <a:solidFill>
            <a:srgbClr val="E8E8E8"/>
          </a:solidFill>
          <a:ln cap="flat" cmpd="sng" w="9525">
            <a:solidFill>
              <a:srgbClr val="4A5937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19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3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Meta 3</a:t>
            </a:r>
            <a:endParaRPr b="1" i="0" sz="13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MpA mínimo = 20 (NBR 6118)</a:t>
            </a:r>
            <a:endParaRPr b="0" i="0" sz="13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2024-06-17T20:48:44Z</dcterms:created>
  <dc:creator>Luiza Vaz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0x0101008F1C327E2786D844BF79004DC4D20DB2</vt:lpwstr>
  </property>
</Properties>
</file>