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5" r:id="rId12"/>
    <p:sldId id="266" r:id="rId13"/>
  </p:sldIdLst>
  <p:sldSz cx="9144000" cy="5143500" type="screen16x9"/>
  <p:notesSz cx="6858000" cy="9144000"/>
  <p:embeddedFontLst>
    <p:embeddedFont>
      <p:font typeface="Kanit" panose="020B0604020202020204" charset="-34"/>
      <p:regular r:id="rId15"/>
      <p:bold r:id="rId16"/>
      <p:italic r:id="rId17"/>
      <p:boldItalic r:id="rId18"/>
    </p:embeddedFont>
    <p:embeddedFont>
      <p:font typeface="Kanit Light" panose="020B0604020202020204" charset="-34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DB4E1-876D-44AC-8A5B-D48AF7EBB6F1}" v="16" dt="2025-07-21T21:19:35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440" y="2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6910B46E-939F-908C-6ECD-0D47D634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B366168D-C6DA-9DCF-6CE6-9B6B22E469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214DB0BF-6F61-166F-3EA4-27F33DF3B8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352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E7469A3B-ADCF-F6EB-FC8A-CE711DE0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9456505B-4CC2-AA62-9CE6-BE857FBEFE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C59BE9D4-E19A-DA15-9798-F836DD9478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8634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648800"/>
            <a:ext cx="791429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Sandbox CAIXA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TRANSFORMANDO IDEIAS EM VALOR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637977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Lucas Zaccaro Dias Santana; Fernando Rodrigues Cividanes, Eduardo Augusto Correa Martinho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888403" y="4087224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Caixa Econômica Federal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Matchit</a:t>
            </a:r>
            <a:endParaRPr lang="pt-BR" sz="1800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/ Contexto y </a:t>
            </a:r>
            <a:r>
              <a:rPr lang="pt-BR" dirty="0" err="1"/>
              <a:t>Desafío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A CAIXA enfrentava dificuldades para testar e implementar soluções inovadoras de forma segura e ágil. A ausência de um ambiente institucionalizado limitava a validação de hipóteses e o desenvolvimento de </a:t>
            </a:r>
            <a:r>
              <a:rPr lang="pt-BR" dirty="0" err="1"/>
              <a:t>MVPs</a:t>
            </a:r>
            <a:r>
              <a:rPr lang="pt-BR" dirty="0"/>
              <a:t>. A burocracia e rigidez normativa dificultavam a inovação, gerando riscos e retrabalho.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i="1" dirty="0"/>
              <a:t>CAIXA enfrentaba dificultades para probar e implementar soluciones innovadoras de manera segura y ágil. La ausencia de un entorno institucionalizado limitaba la validación de hipótesis y el desarrollo de </a:t>
            </a:r>
            <a:r>
              <a:rPr lang="es-ES" i="1" dirty="0" err="1"/>
              <a:t>MVPs</a:t>
            </a:r>
            <a:r>
              <a:rPr lang="es-ES" i="1" dirty="0"/>
              <a:t>. La burocracia y la rigidez normativa dificultaban la innovación, generando riesgos y retrabajo.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 / Objetivo de la Iniciativa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Criar um ambiente controlado e seguro para experimentação de ideias inovadoras, com governança clara e foco em aprendizado. </a:t>
            </a:r>
          </a:p>
          <a:p>
            <a:endParaRPr lang="pt-BR" dirty="0"/>
          </a:p>
          <a:p>
            <a:r>
              <a:rPr lang="pt-BR" dirty="0"/>
              <a:t>A iniciativa é relevante para a comunidade de Open </a:t>
            </a:r>
            <a:r>
              <a:rPr lang="pt-BR" dirty="0" err="1"/>
              <a:t>Innovation</a:t>
            </a:r>
            <a:r>
              <a:rPr lang="pt-BR" dirty="0"/>
              <a:t> por estruturar um modelo replicável de inovação com suporte metodológico e jurídico.</a:t>
            </a:r>
          </a:p>
          <a:p>
            <a:pPr marL="139700" indent="0">
              <a:buNone/>
            </a:pPr>
            <a:endParaRPr lang="pt-BR" dirty="0"/>
          </a:p>
          <a:p>
            <a:r>
              <a:rPr lang="es-ES" dirty="0"/>
              <a:t>Crear un entorno controlado y seguro para la experimentación de ideas innovadoras, con una gobernanza clara y un enfoque en el aprendizaje.</a:t>
            </a:r>
          </a:p>
          <a:p>
            <a:pPr marL="139700" indent="0">
              <a:buNone/>
            </a:pPr>
            <a:endParaRPr lang="es-ES" dirty="0"/>
          </a:p>
          <a:p>
            <a:r>
              <a:rPr lang="es-ES" dirty="0"/>
              <a:t>La iniciativa es relevante para la comunidad de Open </a:t>
            </a:r>
            <a:r>
              <a:rPr lang="es-ES" dirty="0" err="1"/>
              <a:t>Innovation</a:t>
            </a:r>
            <a:r>
              <a:rPr lang="es-ES" dirty="0"/>
              <a:t> porque estructura un modelo replicable de innovación con apoyo metodológico y jurídico.</a:t>
            </a:r>
          </a:p>
          <a:p>
            <a:endParaRPr lang="pt-BR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r>
              <a:rPr lang="pt-BR"/>
              <a:t>Tipo de Caso y Descripción de la Práctica</a:t>
            </a: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623400" y="1100010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>
              <a:defRPr sz="1800"/>
            </a:pPr>
            <a:r>
              <a:rPr lang="pt-BR" dirty="0"/>
              <a:t>Tipo de caso: Desenvolvimento conjunto de soluções, processos ou produtos.</a:t>
            </a:r>
          </a:p>
          <a:p>
            <a:pPr>
              <a:defRPr sz="1800"/>
            </a:pPr>
            <a:r>
              <a:rPr lang="pt-BR" dirty="0"/>
              <a:t>Descrição: Criação do Sandbox CAIXA, ambiente seguro e controlado para experimentação de ideias inovadoras com governança robusta e fases estruturadas: Discovery, Delivery e </a:t>
            </a:r>
            <a:r>
              <a:rPr lang="pt-BR" dirty="0" err="1"/>
              <a:t>Scale</a:t>
            </a:r>
            <a:r>
              <a:rPr lang="pt-BR" dirty="0"/>
              <a:t>.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>
              <a:defRPr sz="1800"/>
            </a:pPr>
            <a:r>
              <a:rPr lang="es-ES" sz="1800" dirty="0"/>
              <a:t>Tipo de caso: Desarrollo conjunto de soluciones, procesos o productos.</a:t>
            </a:r>
          </a:p>
          <a:p>
            <a:pPr>
              <a:defRPr sz="1800"/>
            </a:pPr>
            <a:r>
              <a:rPr lang="es-ES" sz="1800" dirty="0"/>
              <a:t>Descripción: Creación del Sandbox CAIXA, un entorno seguro y controlado para la experimentación de ideas innovadoras con una gobernanza robusta y fases estructuradas: Discovery, </a:t>
            </a:r>
            <a:r>
              <a:rPr lang="es-ES" sz="1800" dirty="0" err="1"/>
              <a:t>Delivery</a:t>
            </a:r>
            <a:r>
              <a:rPr lang="es-ES" sz="1800" dirty="0"/>
              <a:t> y </a:t>
            </a:r>
            <a:r>
              <a:rPr lang="es-ES" sz="1800" dirty="0" err="1"/>
              <a:t>Scale</a:t>
            </a:r>
            <a:r>
              <a:rPr lang="es-ES" sz="1800" dirty="0"/>
              <a:t>.</a:t>
            </a: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 / Originalidad e Innovación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Originalidade: Governança disciplinada com diretrizes normativas claras e tolerância ao erro, além de flexibilização de normas, fatos inéditos dentro da CAIXA.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Inovação: Flexibilização de normas internas e integração com plataformas como </a:t>
            </a:r>
            <a:r>
              <a:rPr lang="pt-BR" dirty="0" err="1"/>
              <a:t>Matchias</a:t>
            </a:r>
            <a:r>
              <a:rPr lang="pt-BR" dirty="0"/>
              <a:t> para planejamento com IA.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lvl="0"/>
            <a:r>
              <a:rPr lang="es-ES" dirty="0"/>
              <a:t>Originalidad: Gobernanza disciplinada con directrices normativas claras y tolerancia al error, además de la flexibilización de normas, hechos inéditos dentro de CAIXA. </a:t>
            </a:r>
          </a:p>
          <a:p>
            <a:pPr lvl="0"/>
            <a:r>
              <a:rPr lang="es-ES" dirty="0"/>
              <a:t>Innovación: Flexibilización de normas internas e integración con plataformas como </a:t>
            </a:r>
            <a:r>
              <a:rPr lang="es-ES" dirty="0" err="1"/>
              <a:t>Matchias</a:t>
            </a:r>
            <a:r>
              <a:rPr lang="es-ES" dirty="0"/>
              <a:t> para la planificación con IA.</a:t>
            </a: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/ Colaboración y Compromiso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Colaboração com áreas técnicas, jurídicas e de compliance da CAIXA, parceria com a Startup </a:t>
            </a:r>
            <a:r>
              <a:rPr lang="pt-BR" dirty="0" err="1"/>
              <a:t>Matchit</a:t>
            </a:r>
            <a:r>
              <a:rPr lang="pt-BR" dirty="0"/>
              <a:t>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Engajamento por meio de editais, capacitação e suporte institucional e técnico aos intraempreendedores, relatórios de acompanhamento e aprendizados do Sandbox CAIXA.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lvl="0"/>
            <a:r>
              <a:rPr lang="es-ES" dirty="0"/>
              <a:t>Colaboración con áreas técnicas, jurídicas y de cumplimiento de CAIXA, asociación con la Startup </a:t>
            </a:r>
            <a:r>
              <a:rPr lang="es-ES" dirty="0" err="1"/>
              <a:t>Matchit</a:t>
            </a:r>
            <a:r>
              <a:rPr lang="es-ES" dirty="0"/>
              <a:t>. </a:t>
            </a:r>
          </a:p>
          <a:p>
            <a:pPr lvl="0"/>
            <a:r>
              <a:rPr lang="es-ES" dirty="0"/>
              <a:t>Compromiso a través de convocatorias, capacitación y apoyo institucional y técnico a los intraemprendedores, informes de seguimiento y aprendizajes del Sandbox CAIXA.</a:t>
            </a: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 / Demostración de Resultados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72 propostas submetidas, 16 selecionadas, 10 finalizadas.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Destaque: experimento de avaliação de risco para cartão de crédito resultou em mais de 3.500 cartões emitidos e R$ 18 milhões em crédito.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Evidências qualitativas: protagonismo dos experimentadores e fortalecimento da cultura de inovação.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72 propuestas sometidas, 16 seleccionadas, 10 finalizadas. Destacado: el experimento de evaluación de riesgo para tarjeta de crédito resultó en más de 3.500 tarjetas emitidas y R$ 18 millones en crédito.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Evidencias cualitativas: protagonismo de los experimentadores y fortalecimiento de la cultura de innovación.</a:t>
            </a: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 / Escalabilidad y Replicabilidad</a:t>
            </a: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i="1" dirty="0"/>
              <a:t>Modelo replicável com suporte institucional e governança clara.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i="1" dirty="0"/>
              <a:t>Pode ser adaptado por outras instituições com ajustes normativos e metodológicos.</a:t>
            </a:r>
          </a:p>
          <a:p>
            <a:pPr lvl="0">
              <a:spcBef>
                <a:spcPts val="600"/>
              </a:spcBef>
            </a:pPr>
            <a:r>
              <a:rPr lang="es-ES" dirty="0"/>
              <a:t>Modelo replicable con apoyo institucional y gobernanza clara.</a:t>
            </a:r>
          </a:p>
          <a:p>
            <a:pPr lvl="0">
              <a:spcBef>
                <a:spcPts val="600"/>
              </a:spcBef>
            </a:pPr>
            <a:r>
              <a:rPr lang="es-ES" dirty="0"/>
              <a:t>Puede ser adaptado por otras instituciones con ajustes normativos y metodológicos.</a:t>
            </a:r>
            <a:endParaRPr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F5A93628-F5A7-BEFA-7A84-62D35051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EC0E548A-4816-AA5A-4EEE-31472C88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/ Lecciones Aprendidas y Recomendaciones Prácticas</a:t>
            </a:r>
            <a:endParaRPr/>
          </a:p>
        </p:txBody>
      </p:sp>
      <p:sp>
        <p:nvSpPr>
          <p:cNvPr id="133" name="Google Shape;133;p21">
            <a:extLst>
              <a:ext uri="{FF2B5EF4-FFF2-40B4-BE49-F238E27FC236}">
                <a16:creationId xmlns:a16="http://schemas.microsoft.com/office/drawing/2014/main" id="{48250903-3A90-DDCB-62C2-428CEDB6A6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774189"/>
            <a:ext cx="9116079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Obstáculos</a:t>
            </a:r>
            <a:r>
              <a:rPr lang="pt-BR" i="1" dirty="0"/>
              <a:t>: 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Rigidez normativa e ausência de ambiente de testes institucionalizado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Resistência à mudança de cultura organizacional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Infraestrutura limitada para experimentação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Baixa priorização das iniciativas inovadoras nas agendas das áreas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Como foram superados: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Criação de uma governança estruturada com diretrizes claras e fluxos definidos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Flexibilização de normas internas para permitir testes com segurança jurídica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Integração de plataformas tecnológicas (como </a:t>
            </a:r>
            <a:r>
              <a:rPr lang="pt-BR" i="1" dirty="0" err="1"/>
              <a:t>Matchias</a:t>
            </a:r>
            <a:r>
              <a:rPr lang="pt-BR" i="1" dirty="0"/>
              <a:t>) e suporte metodológico aos experimentadores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Engajamento das lideranças e articulação com áreas técnicas, jurídicas e de compliance desde o início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Recomendações</a:t>
            </a:r>
            <a:r>
              <a:rPr lang="pt-BR" i="1" dirty="0"/>
              <a:t>: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Envolver as áreas técnicas, jurídicas e de compliance desde a concepção dos experimentos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Garantir suporte institucional contínuo e capacitação dos envolvidos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Estabelecer mecanismos de priorização e infraestrutura dedicada à experimentação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i="1" dirty="0"/>
              <a:t>Promover uma cultura de tolerância ao erro e aprendizado contínuo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60719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DE13144F-436F-A023-0108-F8BA3106F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C6788F3F-B752-68A2-BAB6-8D66CADBFC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 / Lecciones Aprendidas y Recomendaciones Prácticas</a:t>
            </a:r>
            <a:endParaRPr/>
          </a:p>
        </p:txBody>
      </p:sp>
      <p:sp>
        <p:nvSpPr>
          <p:cNvPr id="133" name="Google Shape;133;p21">
            <a:extLst>
              <a:ext uri="{FF2B5EF4-FFF2-40B4-BE49-F238E27FC236}">
                <a16:creationId xmlns:a16="http://schemas.microsoft.com/office/drawing/2014/main" id="{94BFCA34-C83B-ED17-E25F-F38C353B00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774189"/>
            <a:ext cx="9116079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Obstáculos</a:t>
            </a:r>
            <a:r>
              <a:rPr lang="pt-BR" i="1" dirty="0"/>
              <a:t>: 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Rigidez normativa y ausencia de un entorno de pruebas institucionalizado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Resistencia al cambio de cultura organizacional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Infraestructura limitada para la experimentación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Baja priorización de las iniciativas innovadoras en las agendas de las áreas</a:t>
            </a: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 err="1"/>
              <a:t>Cómo</a:t>
            </a:r>
            <a:r>
              <a:rPr lang="pt-BR" b="1" i="1" dirty="0"/>
              <a:t> </a:t>
            </a:r>
            <a:r>
              <a:rPr lang="pt-BR" b="1" i="1" dirty="0" err="1"/>
              <a:t>fueron</a:t>
            </a:r>
            <a:r>
              <a:rPr lang="pt-BR" b="1" i="1" dirty="0"/>
              <a:t> superados: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Creación de una gobernanza estructurada con directrices claras y flujos definidos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Flexibilización de normas internas para permitir pruebas con seguridad jurídica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Integración de plataformas tecnológicas (como </a:t>
            </a:r>
            <a:r>
              <a:rPr lang="es-ES" i="1" dirty="0" err="1"/>
              <a:t>Matchias</a:t>
            </a:r>
            <a:r>
              <a:rPr lang="es-ES" i="1" dirty="0"/>
              <a:t>) y apoyo metodológico a los experimentadores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Compromiso de los líderes y articulación con áreas técnicas, jurídicas y de cumplimiento desde el inicio</a:t>
            </a: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 err="1"/>
              <a:t>Recomendaciones</a:t>
            </a:r>
            <a:r>
              <a:rPr lang="pt-BR" i="1" dirty="0"/>
              <a:t>: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Involucrar a las áreas técnicas, jurídicas y de cumplimiento desde la concepción de los experimentos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Garantizar apoyo institucional continuo y capacitación de los involucrados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Establecer mecanismos de priorización e infraestructura dedicada a la experimentación</a:t>
            </a:r>
          </a:p>
          <a:p>
            <a:pPr marL="792000"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i="1" dirty="0"/>
              <a:t>Promover una cultura de tolerancia al error y aprendizaje continuo</a:t>
            </a: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409046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Valor entregue: fortalecimento da cultura de inovação, redução de riscos e aceleração da entrega de valor.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Próximos passos: ampliação do modelo, novas chamadas de experimentação e disseminação das práticas.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es-ES" i="1" dirty="0"/>
              <a:t>Valor entregado: fortalecimiento de la cultura de innovación, reducción de riesgos y aceleración de la entrega de valor. 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es-ES" i="1" dirty="0"/>
              <a:t>Próximos pasos: ampliación del modelo, nuevas convocatorias de experimentación y difusión de las prácticas.</a:t>
            </a:r>
            <a:endParaRPr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1042</Words>
  <Application>Microsoft Office PowerPoint</Application>
  <PresentationFormat>Apresentação na tela (16:9)</PresentationFormat>
  <Paragraphs>86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Kanit</vt:lpstr>
      <vt:lpstr>Courier New</vt:lpstr>
      <vt:lpstr>Arial</vt:lpstr>
      <vt:lpstr>Kanit Light</vt:lpstr>
      <vt:lpstr>Simple Light</vt:lpstr>
      <vt:lpstr>Apresentação do PowerPoint</vt:lpstr>
      <vt:lpstr>Contexto &amp; Desafio / Contexto y Desafío</vt:lpstr>
      <vt:lpstr>Objetivo da Iniciativa / Objetivo de la Iniciativa</vt:lpstr>
      <vt:lpstr>Tipo de Caso &amp; Descrição da Prática Tipo de Caso y Descripción de la Práctica</vt:lpstr>
      <vt:lpstr>Originalidade &amp; Inovação / Originalidad e Innovación</vt:lpstr>
      <vt:lpstr>Colaboração &amp; Engajamento / Colaboración y Compromiso</vt:lpstr>
      <vt:lpstr>Demonstração de Resultados / Demostración de Resultados</vt:lpstr>
      <vt:lpstr>Escalabilidade &amp; Replicabilidade / Escalabilidad y Replicabilidad</vt:lpstr>
      <vt:lpstr>Lições Aprendidas &amp; Recomendações Práticas / Lecciones Aprendidas y Recomendaciones Prácticas</vt:lpstr>
      <vt:lpstr>Lições Aprendidas &amp; Recomendações Práticas / Lecciones Aprendidas y Recomendaciones Prácticas</vt:lpstr>
      <vt:lpstr>Encerramento &amp; Contato / 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Lucas Zaccaro Dias Santana</cp:lastModifiedBy>
  <cp:revision>1</cp:revision>
  <dcterms:modified xsi:type="dcterms:W3CDTF">2025-07-21T21:20:08Z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de7aacd-7cc4-4c31-9e6f-7ef306428f09_Enabled">
    <vt:lpwstr>true</vt:lpwstr>
  </property>
  <property fmtid="{D5CDD505-2E9C-101B-9397-08002B2CF9AE}" pid="3" name="MSIP_Label_fde7aacd-7cc4-4c31-9e6f-7ef306428f09_SetDate">
    <vt:lpwstr>2025-07-21T20:54:09Z</vt:lpwstr>
  </property>
  <property fmtid="{D5CDD505-2E9C-101B-9397-08002B2CF9AE}" pid="4" name="MSIP_Label_fde7aacd-7cc4-4c31-9e6f-7ef306428f09_Method">
    <vt:lpwstr>Privileged</vt:lpwstr>
  </property>
  <property fmtid="{D5CDD505-2E9C-101B-9397-08002B2CF9AE}" pid="5" name="MSIP_Label_fde7aacd-7cc4-4c31-9e6f-7ef306428f09_Name">
    <vt:lpwstr>_PUBLICO</vt:lpwstr>
  </property>
  <property fmtid="{D5CDD505-2E9C-101B-9397-08002B2CF9AE}" pid="6" name="MSIP_Label_fde7aacd-7cc4-4c31-9e6f-7ef306428f09_SiteId">
    <vt:lpwstr>ab9bba98-684a-43fb-add8-9c2bebede229</vt:lpwstr>
  </property>
  <property fmtid="{D5CDD505-2E9C-101B-9397-08002B2CF9AE}" pid="7" name="MSIP_Label_fde7aacd-7cc4-4c31-9e6f-7ef306428f09_ActionId">
    <vt:lpwstr>fa586bd0-af6f-4568-9e48-076864cea131</vt:lpwstr>
  </property>
  <property fmtid="{D5CDD505-2E9C-101B-9397-08002B2CF9AE}" pid="8" name="MSIP_Label_fde7aacd-7cc4-4c31-9e6f-7ef306428f09_ContentBits">
    <vt:lpwstr>1</vt:lpwstr>
  </property>
  <property fmtid="{D5CDD505-2E9C-101B-9397-08002B2CF9AE}" pid="9" name="MSIP_Label_fde7aacd-7cc4-4c31-9e6f-7ef306428f09_Tag">
    <vt:lpwstr>10, 0, 1, 1</vt:lpwstr>
  </property>
</Properties>
</file>