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62" r:id="rId10"/>
    <p:sldId id="270" r:id="rId11"/>
    <p:sldId id="263" r:id="rId12"/>
    <p:sldId id="264" r:id="rId13"/>
    <p:sldId id="265" r:id="rId14"/>
    <p:sldId id="266" r:id="rId15"/>
  </p:sldIdLst>
  <p:sldSz cx="9144000" cy="5143500" type="screen16x9"/>
  <p:notesSz cx="6858000" cy="9144000"/>
  <p:embeddedFontLst>
    <p:embeddedFont>
      <p:font typeface="Kanit" panose="020B0604020202020204" charset="-34"/>
      <p:regular r:id="rId17"/>
      <p:bold r:id="rId18"/>
      <p:italic r:id="rId19"/>
      <p:boldItalic r:id="rId20"/>
    </p:embeddedFont>
    <p:embeddedFont>
      <p:font typeface="Kanit Light" panose="020B0604020202020204" charset="-34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762" y="3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826993" y="1252112"/>
            <a:ext cx="5325035" cy="218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s-ES" sz="25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Alfajor saludable fortificado: Innovación Abierta para un alimento tradicional con impacto nutricional.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68189" y="2943585"/>
            <a:ext cx="58302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Alessio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Lax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A. (1),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Maggi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M.L. (1),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Carrere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A. (1);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Nogues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Peralta, M. (1);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Cometto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M. (1); Del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Bo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C. (1); Paz Zorrilla P. (1);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Vieyra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E. (2);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Livetti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L. (2);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Markoja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S. (2);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Marinsalda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L. (3); </a:t>
            </a:r>
            <a:r>
              <a:rPr lang="es-ES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Beladelli</a:t>
            </a:r>
            <a:r>
              <a:rPr lang="es-ES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L.M.(1)</a:t>
            </a:r>
          </a:p>
        </p:txBody>
      </p:sp>
      <p:sp>
        <p:nvSpPr>
          <p:cNvPr id="85" name="Google Shape;85;p13"/>
          <p:cNvSpPr txBox="1"/>
          <p:nvPr/>
        </p:nvSpPr>
        <p:spPr>
          <a:xfrm>
            <a:off x="921124" y="4165044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CEPROCOR (1) – LA QUINTA (2) – LA TROJA (3) </a:t>
            </a:r>
            <a:endParaRPr sz="1800" i="1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y </a:t>
            </a:r>
            <a:r>
              <a:rPr lang="pt-BR" dirty="0" err="1"/>
              <a:t>Desafío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318423" y="795281"/>
            <a:ext cx="8280971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s-ES" dirty="0"/>
              <a:t>Argentina tiene una de las tasas más altas de sobrepeso infantil en la región.</a:t>
            </a:r>
          </a:p>
          <a:p>
            <a:pPr>
              <a:spcBef>
                <a:spcPts val="600"/>
              </a:spcBef>
            </a:pPr>
            <a:r>
              <a:rPr lang="es-ES" dirty="0"/>
              <a:t>La golosina mayormente elegida por la población es el alfajor (900 millones de unidades producidas y vendidas por año) representando, ésta, una</a:t>
            </a:r>
            <a:r>
              <a:rPr lang="es-ES" b="1" dirty="0"/>
              <a:t> oportunidad para intervenir con alimentos funcionales</a:t>
            </a:r>
            <a:r>
              <a:rPr lang="es-ES" dirty="0"/>
              <a:t>.</a:t>
            </a:r>
          </a:p>
          <a:p>
            <a:pPr>
              <a:spcBef>
                <a:spcPts val="600"/>
              </a:spcBef>
            </a:pPr>
            <a:r>
              <a:rPr lang="es-ES" dirty="0"/>
              <a:t>No existen opciones de esta golosina que sean saludables, fortificadas y producidas a escala industrial.</a:t>
            </a:r>
          </a:p>
          <a:p>
            <a:pPr>
              <a:spcBef>
                <a:spcPts val="600"/>
              </a:spcBef>
            </a:pPr>
            <a:r>
              <a:rPr lang="es-ES" dirty="0"/>
              <a:t>El desafío principal: </a:t>
            </a:r>
            <a:r>
              <a:rPr lang="es-ES" b="1" dirty="0"/>
              <a:t>Diseñar una nueva golosina que se convierta en una herramienta saludable, </a:t>
            </a:r>
            <a:r>
              <a:rPr lang="es-ES" dirty="0"/>
              <a:t>utilizando fundamentos de productos </a:t>
            </a:r>
            <a:r>
              <a:rPr lang="es-ES" dirty="0" err="1"/>
              <a:t>plant-based</a:t>
            </a:r>
            <a:r>
              <a:rPr lang="es-ES" dirty="0"/>
              <a:t>, para atender condiciones de riesgo para la salud, tales como el sobrepeso y la obesidad.</a:t>
            </a:r>
          </a:p>
          <a:p>
            <a:pPr>
              <a:spcBef>
                <a:spcPts val="600"/>
              </a:spcBef>
            </a:pPr>
            <a:r>
              <a:rPr lang="es-ES" dirty="0"/>
              <a:t>Enfoque de </a:t>
            </a:r>
            <a:r>
              <a:rPr lang="es-ES" b="1" dirty="0"/>
              <a:t>innovación abierta</a:t>
            </a:r>
            <a:r>
              <a:rPr lang="es-ES" dirty="0"/>
              <a:t> para articular ciencia, industria y sistemas productivos regionales.</a:t>
            </a:r>
          </a:p>
          <a:p>
            <a:pPr>
              <a:spcBef>
                <a:spcPts val="600"/>
              </a:spcBef>
            </a:pPr>
            <a:r>
              <a:rPr lang="es-ES" b="1" dirty="0"/>
              <a:t>Alfajores La Quinta</a:t>
            </a:r>
            <a:r>
              <a:rPr lang="es-ES" dirty="0"/>
              <a:t>, con 50 años de trayectoria en productos regionales y turismo, </a:t>
            </a:r>
            <a:r>
              <a:rPr lang="es-ES" b="1" dirty="0"/>
              <a:t>CEPROCOR</a:t>
            </a:r>
            <a:r>
              <a:rPr lang="es-ES" dirty="0"/>
              <a:t>, con más de 30 años transfiriendo conocimiento aplicado a alimentos, salud y ambiente, y </a:t>
            </a:r>
            <a:r>
              <a:rPr lang="es-ES" b="1" dirty="0"/>
              <a:t>La Troja</a:t>
            </a:r>
            <a:r>
              <a:rPr lang="es-ES" dirty="0"/>
              <a:t>, con 20 años en harinas y procesados de granos, se unieron a partir de una propuesta de CEPROCOR para dar respuesta conjunta a un problema real.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de </a:t>
            </a:r>
            <a:r>
              <a:rPr lang="pt-BR" dirty="0" err="1"/>
              <a:t>la</a:t>
            </a:r>
            <a:r>
              <a:rPr lang="pt-BR" dirty="0"/>
              <a:t> Iniciativa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855791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>
              <a:spcBef>
                <a:spcPts val="600"/>
              </a:spcBef>
            </a:pPr>
            <a:r>
              <a:rPr lang="pt-BR" sz="1600" b="1" i="1" dirty="0"/>
              <a:t>Objetivo principal</a:t>
            </a:r>
          </a:p>
          <a:p>
            <a:pPr lvl="0" indent="-6350">
              <a:spcBef>
                <a:spcPts val="600"/>
              </a:spcBef>
              <a:buNone/>
            </a:pPr>
            <a:r>
              <a:rPr lang="es-AR" dirty="0"/>
              <a:t>Desarrollar un alfajor con perfil nutricional saludable, como alternativa a una golosina tradicional, incorporando harinas de legumbres y mezcla de cereales aplicando los procesos tecnológicos adecuados para obtener un alimento fortificado, disponible para atender las necesidades y/o preferencias de distintos segmentos de la población. </a:t>
            </a:r>
          </a:p>
          <a:p>
            <a:pPr lvl="0" indent="-6350">
              <a:buNone/>
            </a:pPr>
            <a:endParaRPr lang="es-AR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sz="1600" b="1" i="1" dirty="0" err="1"/>
              <a:t>Relevancia</a:t>
            </a:r>
            <a:r>
              <a:rPr lang="pt-BR" sz="1600" b="1" i="1" dirty="0"/>
              <a:t> para </a:t>
            </a:r>
            <a:r>
              <a:rPr lang="pt-BR" sz="1600" b="1" i="1" dirty="0" err="1"/>
              <a:t>la</a:t>
            </a:r>
            <a:r>
              <a:rPr lang="pt-BR" sz="1600" b="1" i="1" dirty="0"/>
              <a:t> </a:t>
            </a:r>
            <a:r>
              <a:rPr lang="pt-BR" sz="1600" b="1" i="1" dirty="0" err="1"/>
              <a:t>comunidad</a:t>
            </a:r>
            <a:r>
              <a:rPr lang="pt-BR" sz="1600" b="1" i="1" dirty="0"/>
              <a:t> de Open </a:t>
            </a:r>
            <a:r>
              <a:rPr lang="pt-BR" sz="1600" b="1" i="1" dirty="0" err="1"/>
              <a:t>Innovation</a:t>
            </a:r>
            <a:endParaRPr lang="pt-BR" sz="1600" b="1" i="1" dirty="0"/>
          </a:p>
          <a:p>
            <a:pPr marL="719138" indent="-268288">
              <a:spcBef>
                <a:spcPts val="600"/>
              </a:spcBef>
              <a:buFont typeface="Courier New" pitchFamily="49" charset="0"/>
              <a:buChar char="o"/>
            </a:pPr>
            <a:r>
              <a:rPr lang="es-ES" b="1" dirty="0"/>
              <a:t>Triple asociación</a:t>
            </a:r>
            <a:r>
              <a:rPr lang="es-ES" dirty="0"/>
              <a:t> entre ciencia (CEPROCOR), industria regional (La Quinta) y producción local (La Troja).</a:t>
            </a:r>
          </a:p>
          <a:p>
            <a:pPr marL="719138" indent="-268288">
              <a:spcBef>
                <a:spcPts val="600"/>
              </a:spcBef>
              <a:buFont typeface="Courier New" pitchFamily="49" charset="0"/>
              <a:buChar char="o"/>
            </a:pPr>
            <a:r>
              <a:rPr lang="es-ES" b="1" dirty="0"/>
              <a:t>Co-creación de un alimento innovador</a:t>
            </a:r>
            <a:r>
              <a:rPr lang="es-ES" dirty="0"/>
              <a:t>, saludable y escalable.</a:t>
            </a:r>
          </a:p>
          <a:p>
            <a:pPr marL="719138" indent="-268288">
              <a:spcBef>
                <a:spcPts val="600"/>
              </a:spcBef>
              <a:buFont typeface="Courier New" pitchFamily="49" charset="0"/>
              <a:buChar char="o"/>
            </a:pPr>
            <a:r>
              <a:rPr lang="es-ES" b="1" dirty="0"/>
              <a:t>Articulación público-privada </a:t>
            </a:r>
            <a:r>
              <a:rPr lang="es-ES" dirty="0"/>
              <a:t>basada en confianza, conocimiento compartido y objetivos comunes.</a:t>
            </a:r>
          </a:p>
          <a:p>
            <a:pPr marL="719138" indent="-268288">
              <a:spcBef>
                <a:spcPts val="600"/>
              </a:spcBef>
              <a:buFont typeface="Courier New" pitchFamily="49" charset="0"/>
              <a:buChar char="o"/>
            </a:pPr>
            <a:r>
              <a:rPr lang="es-ES" dirty="0"/>
              <a:t>Caso testigo de cómo un centro científico-tecnológico puede </a:t>
            </a:r>
            <a:r>
              <a:rPr lang="es-ES" b="1" dirty="0"/>
              <a:t>activar innovación abierta con impacto social.</a:t>
            </a:r>
          </a:p>
          <a:p>
            <a:pPr marL="719138" indent="-268288">
              <a:spcBef>
                <a:spcPts val="600"/>
              </a:spcBef>
              <a:buFont typeface="Courier New" pitchFamily="49" charset="0"/>
              <a:buChar char="o"/>
            </a:pPr>
            <a:r>
              <a:rPr lang="es-ES" b="1" dirty="0"/>
              <a:t>Modelo replicable para resolver desafíos complejos</a:t>
            </a:r>
            <a:r>
              <a:rPr lang="es-ES" dirty="0"/>
              <a:t> desde el territorio.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endParaRPr b="1" i="1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y </a:t>
            </a:r>
            <a:r>
              <a:rPr lang="pt-BR" dirty="0" err="1"/>
              <a:t>Descripción</a:t>
            </a:r>
            <a:r>
              <a:rPr lang="pt-BR" dirty="0"/>
              <a:t> de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Práctica</a:t>
            </a:r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822171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Tipo de Caso</a:t>
            </a:r>
            <a:endParaRPr lang="pt-BR" b="1" i="1" dirty="0"/>
          </a:p>
          <a:p>
            <a:pPr lvl="1"/>
            <a:r>
              <a:rPr lang="pt-BR" i="1" dirty="0" err="1"/>
              <a:t>Desarrollo</a:t>
            </a:r>
            <a:r>
              <a:rPr lang="pt-BR" i="1" dirty="0"/>
              <a:t> conjunto de soluciones, </a:t>
            </a:r>
            <a:r>
              <a:rPr lang="pt-BR" i="1" dirty="0" err="1"/>
              <a:t>procesos</a:t>
            </a:r>
            <a:r>
              <a:rPr lang="pt-BR" i="1" dirty="0"/>
              <a:t> o </a:t>
            </a:r>
            <a:r>
              <a:rPr lang="pt-BR" i="1" dirty="0" err="1"/>
              <a:t>productos</a:t>
            </a:r>
            <a:r>
              <a:rPr lang="pt-BR" i="1" dirty="0"/>
              <a:t> 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 err="1"/>
              <a:t>Descripción</a:t>
            </a:r>
            <a:r>
              <a:rPr lang="pt-BR" b="1" dirty="0"/>
              <a:t> de </a:t>
            </a:r>
            <a:r>
              <a:rPr lang="pt-BR" b="1" dirty="0" err="1"/>
              <a:t>la</a:t>
            </a:r>
            <a:r>
              <a:rPr lang="pt-BR" b="1" dirty="0"/>
              <a:t> </a:t>
            </a:r>
            <a:r>
              <a:rPr lang="pt-BR" b="1" dirty="0" err="1"/>
              <a:t>práctica</a:t>
            </a:r>
            <a:endParaRPr lang="pt-BR" b="1" dirty="0"/>
          </a:p>
          <a:p>
            <a:pPr marL="180975" lvl="0" indent="0">
              <a:spcBef>
                <a:spcPts val="600"/>
              </a:spcBef>
              <a:buNone/>
            </a:pPr>
            <a:r>
              <a:rPr lang="es-AR" dirty="0"/>
              <a:t>A partir de una articulación estratégica, estas organizaciones unieron capacidades científicas, tecnológicas e industriales para </a:t>
            </a:r>
            <a:r>
              <a:rPr lang="es-AR" dirty="0" err="1"/>
              <a:t>co</a:t>
            </a:r>
            <a:r>
              <a:rPr lang="es-AR" dirty="0"/>
              <a:t>-crear un producto innovador. Para ello se avanzo en:</a:t>
            </a:r>
            <a:endParaRPr b="1" dirty="0"/>
          </a:p>
          <a:p>
            <a:pPr marL="893763" lvl="0" indent="-268288">
              <a:spcBef>
                <a:spcPts val="600"/>
              </a:spcBef>
              <a:buFont typeface="Courier New" pitchFamily="49" charset="0"/>
              <a:buChar char="o"/>
              <a:tabLst>
                <a:tab pos="893763" algn="l"/>
              </a:tabLst>
            </a:pPr>
            <a:r>
              <a:rPr lang="es-ES" dirty="0"/>
              <a:t>Desarrollo conjunto de formulaciones y </a:t>
            </a:r>
            <a:r>
              <a:rPr lang="es-ES" dirty="0" err="1"/>
              <a:t>blends</a:t>
            </a:r>
            <a:r>
              <a:rPr lang="es-ES" dirty="0"/>
              <a:t> de harinas de legumbres y cereales.</a:t>
            </a:r>
          </a:p>
          <a:p>
            <a:pPr marL="893763" lvl="0" indent="-268288">
              <a:spcBef>
                <a:spcPts val="600"/>
              </a:spcBef>
              <a:buFont typeface="Courier New" pitchFamily="49" charset="0"/>
              <a:buChar char="o"/>
              <a:tabLst>
                <a:tab pos="893763" algn="l"/>
              </a:tabLst>
            </a:pPr>
            <a:r>
              <a:rPr lang="es-ES" dirty="0"/>
              <a:t>Ensayos controlados en laboratorio para evaluar las variables críticas del producto: sabor, textura, color, contenido nutricional, comportamiento de prototipos durante el proceso productivo y selección del método adecuado para la fortificación con Fe y </a:t>
            </a:r>
            <a:r>
              <a:rPr lang="es-ES" dirty="0" err="1"/>
              <a:t>Zn.</a:t>
            </a:r>
            <a:endParaRPr lang="es-ES" dirty="0"/>
          </a:p>
          <a:p>
            <a:pPr marL="893763" lvl="0" indent="-268288">
              <a:spcBef>
                <a:spcPts val="600"/>
              </a:spcBef>
              <a:buFont typeface="Courier New" pitchFamily="49" charset="0"/>
              <a:buChar char="o"/>
              <a:tabLst>
                <a:tab pos="893763" algn="l"/>
              </a:tabLst>
            </a:pPr>
            <a:r>
              <a:rPr lang="es-ES" dirty="0"/>
              <a:t>Evaluación de los atributos físico-químicos, organolépticos y microbiológicos con el fin de garantizar un producto seguro y sensorialmente aceptable.</a:t>
            </a:r>
          </a:p>
          <a:p>
            <a:pPr marL="893763" lvl="0" indent="-268288">
              <a:spcBef>
                <a:spcPts val="600"/>
              </a:spcBef>
              <a:buFont typeface="Courier New" pitchFamily="49" charset="0"/>
              <a:buChar char="o"/>
              <a:tabLst>
                <a:tab pos="893763" algn="l"/>
              </a:tabLst>
            </a:pPr>
            <a:r>
              <a:rPr lang="es-ES" dirty="0"/>
              <a:t>Validación sensorial con paneles y consumidores potenciales para seleccionar las versiones más prometedoras.</a:t>
            </a:r>
          </a:p>
          <a:p>
            <a:pPr marL="893763" lvl="0" indent="-268288">
              <a:spcBef>
                <a:spcPts val="600"/>
              </a:spcBef>
              <a:buFont typeface="Courier New" pitchFamily="49" charset="0"/>
              <a:buChar char="o"/>
              <a:tabLst>
                <a:tab pos="893763" algn="l"/>
              </a:tabLst>
            </a:pPr>
            <a:r>
              <a:rPr lang="es-ES" dirty="0"/>
              <a:t>Control de variables clave para el éxito del escalado: conservación de los valores nutricionales y sensoriales, comportamiento en líneas de producción, condiciones de mezclado, horneado y envasado.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 e Innovación</a:t>
            </a:r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842343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b="1" i="1" dirty="0"/>
              <a:t>Elementos que </a:t>
            </a:r>
            <a:r>
              <a:rPr lang="pt-BR" b="1" i="1" dirty="0" err="1"/>
              <a:t>hacen</a:t>
            </a:r>
            <a:r>
              <a:rPr lang="pt-BR" b="1" i="1" dirty="0"/>
              <a:t> única esta </a:t>
            </a:r>
            <a:r>
              <a:rPr lang="pt-BR" b="1" i="1" dirty="0" err="1"/>
              <a:t>práctica</a:t>
            </a:r>
            <a:endParaRPr lang="pt-BR" b="1" i="1" dirty="0"/>
          </a:p>
          <a:p>
            <a:pPr marL="989013" indent="-269875">
              <a:spcBef>
                <a:spcPts val="600"/>
              </a:spcBef>
              <a:buFont typeface="Courier New" pitchFamily="49" charset="0"/>
              <a:buChar char="o"/>
            </a:pPr>
            <a:r>
              <a:rPr lang="es-ES" b="1" dirty="0"/>
              <a:t>Producto innovador en el mercado: </a:t>
            </a:r>
            <a:r>
              <a:rPr lang="es-ES" dirty="0"/>
              <a:t>Se propone un alfajor con perfil nutricional saludable, integrando ingredientes como harinas de legumbres y cereales, y fortificación con hierro y zinc. Inédito en este tipo de golosinas. </a:t>
            </a:r>
          </a:p>
          <a:p>
            <a:pPr marL="989013" indent="-269875">
              <a:spcBef>
                <a:spcPts val="600"/>
              </a:spcBef>
              <a:buFont typeface="Courier New" pitchFamily="49" charset="0"/>
              <a:buChar char="o"/>
            </a:pPr>
            <a:r>
              <a:rPr lang="es-ES" b="1" dirty="0"/>
              <a:t>Innovación abierta y </a:t>
            </a:r>
            <a:r>
              <a:rPr lang="es-ES" b="1" dirty="0" err="1"/>
              <a:t>co</a:t>
            </a:r>
            <a:r>
              <a:rPr lang="es-ES" b="1" dirty="0"/>
              <a:t>-creación: </a:t>
            </a:r>
            <a:r>
              <a:rPr lang="es-ES" dirty="0"/>
              <a:t>Desarrollo basado en un modelo de articulación interinstitucional que permitió integrar capacidades tecnológicas, científicas y productivas entre el Centro Científico, Una empresa Pyme de producción de alfajores regionales y empresa que produce y provee las harinas.</a:t>
            </a:r>
          </a:p>
          <a:p>
            <a:endParaRPr lang="es-ES" i="1" dirty="0"/>
          </a:p>
          <a:p>
            <a:pPr>
              <a:spcBef>
                <a:spcPts val="600"/>
              </a:spcBef>
            </a:pPr>
            <a:r>
              <a:rPr lang="pt-BR" b="1" i="1" dirty="0"/>
              <a:t>Diferencias </a:t>
            </a:r>
            <a:r>
              <a:rPr lang="pt-BR" b="1" i="1" dirty="0" err="1"/>
              <a:t>con</a:t>
            </a:r>
            <a:r>
              <a:rPr lang="pt-BR" b="1" i="1" dirty="0"/>
              <a:t> </a:t>
            </a:r>
            <a:r>
              <a:rPr lang="pt-BR" b="1" i="1" dirty="0" err="1"/>
              <a:t>respecto</a:t>
            </a:r>
            <a:r>
              <a:rPr lang="pt-BR" b="1" i="1" dirty="0"/>
              <a:t> a </a:t>
            </a:r>
            <a:r>
              <a:rPr lang="pt-BR" b="1" i="1" dirty="0" err="1"/>
              <a:t>los</a:t>
            </a:r>
            <a:r>
              <a:rPr lang="pt-BR" b="1" i="1" dirty="0"/>
              <a:t> enfoques </a:t>
            </a:r>
            <a:r>
              <a:rPr lang="pt-BR" b="1" i="1" dirty="0" err="1"/>
              <a:t>tradicionales</a:t>
            </a:r>
            <a:r>
              <a:rPr lang="pt-BR" b="1" i="1" dirty="0"/>
              <a:t> </a:t>
            </a:r>
            <a:r>
              <a:rPr lang="pt-BR" b="1" i="1" dirty="0" err="1"/>
              <a:t>del</a:t>
            </a:r>
            <a:r>
              <a:rPr lang="pt-BR" b="1" i="1" dirty="0"/>
              <a:t> mercado o de I+D</a:t>
            </a:r>
          </a:p>
          <a:p>
            <a:pPr marL="989013" indent="-269875">
              <a:spcBef>
                <a:spcPts val="600"/>
              </a:spcBef>
              <a:buFont typeface="Courier New" pitchFamily="49" charset="0"/>
              <a:buChar char="o"/>
            </a:pPr>
            <a:r>
              <a:rPr lang="es-ES" b="1" dirty="0"/>
              <a:t>Tecnología alimentaria aplicada al desarrollo local: </a:t>
            </a:r>
            <a:r>
              <a:rPr lang="es-ES" dirty="0"/>
              <a:t>Se utilizaron procesos científicos para formular, evaluar y escalar el producto, considerando no solo atributos nutricionales sino también sensoriales y productivos.</a:t>
            </a:r>
          </a:p>
          <a:p>
            <a:pPr marL="989013" indent="-269875">
              <a:spcBef>
                <a:spcPts val="600"/>
              </a:spcBef>
              <a:buFont typeface="Courier New" pitchFamily="49" charset="0"/>
              <a:buChar char="o"/>
            </a:pPr>
            <a:r>
              <a:rPr lang="es-ES" b="1" dirty="0"/>
              <a:t>Perspectiva de sostenibilidad e impacto social: </a:t>
            </a:r>
            <a:r>
              <a:rPr lang="es-ES" dirty="0"/>
              <a:t>Se incorpora una estrategia de transformación cultural orientada al consumo responsable y la alimentación saludable, con enfoque territorial.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endParaRPr i="1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Colaboración</a:t>
            </a:r>
            <a:r>
              <a:rPr lang="pt-BR" dirty="0"/>
              <a:t> y </a:t>
            </a:r>
            <a:r>
              <a:rPr lang="pt-BR" dirty="0" err="1"/>
              <a:t>Compromiso</a:t>
            </a:r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181535" y="633908"/>
            <a:ext cx="8801100" cy="4072552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i="1" dirty="0" err="1"/>
              <a:t>Socios</a:t>
            </a:r>
            <a:r>
              <a:rPr lang="pt-BR" b="1" i="1" dirty="0"/>
              <a:t> internos y externos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S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S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S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S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S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S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/>
              <a:t>Mecanismos de </a:t>
            </a:r>
            <a:r>
              <a:rPr lang="pt-BR" b="1" i="1" dirty="0" err="1"/>
              <a:t>co-creación</a:t>
            </a:r>
            <a:r>
              <a:rPr lang="pt-BR" b="1" i="1" dirty="0"/>
              <a:t>, </a:t>
            </a:r>
            <a:r>
              <a:rPr lang="pt-BR" b="1" i="1" dirty="0" err="1"/>
              <a:t>gobernanza</a:t>
            </a:r>
            <a:r>
              <a:rPr lang="pt-BR" b="1" i="1" dirty="0"/>
              <a:t> conjunta y reparto de valor</a:t>
            </a:r>
          </a:p>
          <a:p>
            <a:pPr marL="806450" indent="-355600">
              <a:buFont typeface="Courier New" pitchFamily="49" charset="0"/>
              <a:buChar char="o"/>
            </a:pPr>
            <a:r>
              <a:rPr lang="es-ES" sz="1200" b="1" dirty="0"/>
              <a:t>Trabajo colaborativo entre Ciencia y Empresa:  </a:t>
            </a:r>
            <a:r>
              <a:rPr lang="es-ES" sz="1200" dirty="0"/>
              <a:t>Transferencia efectiva del conocimiento científico y la escalabilidad industrial del producto.</a:t>
            </a:r>
          </a:p>
          <a:p>
            <a:pPr marL="806450" indent="-355600">
              <a:buFont typeface="Courier New" pitchFamily="49" charset="0"/>
              <a:buChar char="o"/>
            </a:pPr>
            <a:r>
              <a:rPr lang="es-ES" sz="1200" b="1" dirty="0"/>
              <a:t>Selección estratégica de ingredientes: </a:t>
            </a:r>
            <a:r>
              <a:rPr lang="es-ES" sz="1200" dirty="0"/>
              <a:t>Insumos de calidad con alto valor nutricional, cuidando la accesibilidad económica del producto final.</a:t>
            </a:r>
          </a:p>
          <a:p>
            <a:pPr marL="806450" indent="-355600">
              <a:buFont typeface="Courier New" pitchFamily="49" charset="0"/>
              <a:buChar char="o"/>
            </a:pPr>
            <a:r>
              <a:rPr lang="es-ES" sz="1200" b="1" dirty="0"/>
              <a:t>Marketing con enfoque en consumo saludable: </a:t>
            </a:r>
            <a:r>
              <a:rPr lang="es-ES" sz="1200" dirty="0"/>
              <a:t>Se prevé una estrategia de comunicación orientada a sensibilizar sobre la alimentación saludable.</a:t>
            </a:r>
          </a:p>
          <a:p>
            <a:pPr marL="806450" indent="-355600">
              <a:buFont typeface="Courier New" pitchFamily="49" charset="0"/>
              <a:buChar char="o"/>
            </a:pPr>
            <a:r>
              <a:rPr lang="es-ES" sz="1200" b="1" dirty="0"/>
              <a:t>Alianzas comerciales con reparto de valor: </a:t>
            </a:r>
            <a:r>
              <a:rPr lang="es-ES" sz="1200" dirty="0"/>
              <a:t>Contratos de regalías asegurando beneficios para todos los actores involucrados. </a:t>
            </a:r>
            <a:r>
              <a:rPr lang="es-AR" sz="1200" dirty="0"/>
              <a:t>Inteligencia estratégica basada en vigilancia tecnológica, comercial y regulatoria.</a:t>
            </a:r>
          </a:p>
          <a:p>
            <a:pPr marL="806450" indent="-355600">
              <a:buFont typeface="Courier New" pitchFamily="49" charset="0"/>
              <a:buChar char="o"/>
            </a:pPr>
            <a:r>
              <a:rPr lang="es-ES" sz="1200" b="1" dirty="0"/>
              <a:t>Propiedad Intelectual: </a:t>
            </a:r>
            <a:r>
              <a:rPr lang="es-ES" sz="1200" dirty="0"/>
              <a:t>como es habitual en la industria alimentaria, para este tipo de desarrollos, la protección se basa en </a:t>
            </a:r>
            <a:r>
              <a:rPr lang="es-ES" sz="1200" dirty="0" err="1"/>
              <a:t>know</a:t>
            </a:r>
            <a:r>
              <a:rPr lang="es-ES" sz="1200" dirty="0"/>
              <a:t> </a:t>
            </a:r>
            <a:r>
              <a:rPr lang="es-ES" sz="1200" dirty="0" err="1"/>
              <a:t>how</a:t>
            </a:r>
            <a:r>
              <a:rPr lang="es-ES" sz="1200" dirty="0"/>
              <a:t> transferido a la empresa. CEPROCOR retiene el derecho de utilizar las técnicas empleadas en el desarrollo para otros productos que no compitan directamente.</a:t>
            </a:r>
          </a:p>
          <a:p>
            <a:pPr marL="806450" indent="-355600">
              <a:buFont typeface="Courier New" pitchFamily="49" charset="0"/>
              <a:buChar char="o"/>
            </a:pPr>
            <a:r>
              <a:rPr lang="es-ES" sz="1200" b="1" dirty="0"/>
              <a:t>Presentación del caso y aprendizaje:  </a:t>
            </a:r>
            <a:r>
              <a:rPr lang="es-ES" sz="1200" dirty="0"/>
              <a:t>Difusión de la experiencia  fomentando la </a:t>
            </a:r>
            <a:r>
              <a:rPr lang="es-ES" sz="1200" dirty="0" err="1"/>
              <a:t>replicabilidad</a:t>
            </a:r>
            <a:r>
              <a:rPr lang="es-ES" sz="1200" dirty="0"/>
              <a:t> del modelo. Aprendizaje sobre procesos colaborativos, escalado industrial y gestión de innovación abierta.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endParaRPr i="1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20596" y="943134"/>
          <a:ext cx="6033248" cy="1248708"/>
        </p:xfrm>
        <a:graphic>
          <a:graphicData uri="http://schemas.openxmlformats.org/drawingml/2006/table">
            <a:tbl>
              <a:tblPr firstRow="1" bandRow="1">
                <a:solidFill>
                  <a:srgbClr val="9966FF"/>
                </a:solidFill>
                <a:tableStyleId>{5C22544A-7EE6-4342-B048-85BDC9FD1C3A}</a:tableStyleId>
              </a:tblPr>
              <a:tblGrid>
                <a:gridCol w="3016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6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21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Kanit" charset="-34"/>
                          <a:ea typeface="Times New Roman"/>
                          <a:cs typeface="Kanit" charset="-34"/>
                        </a:rPr>
                        <a:t>NOMBRE DEL ACTOR</a:t>
                      </a:r>
                      <a:endParaRPr lang="es-ES" sz="1200" dirty="0">
                        <a:latin typeface="Kanit" charset="-34"/>
                        <a:ea typeface="Times New Roman"/>
                        <a:cs typeface="Kanit" charset="-34"/>
                      </a:endParaRPr>
                    </a:p>
                  </a:txBody>
                  <a:tcPr marL="68580" marR="6858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Kanit" charset="-34"/>
                          <a:ea typeface="Times New Roman"/>
                          <a:cs typeface="Kanit" charset="-34"/>
                        </a:rPr>
                        <a:t>PAPEL EN EL ECOSISTEMA</a:t>
                      </a:r>
                      <a:endParaRPr lang="es-ES" sz="1200" dirty="0">
                        <a:latin typeface="Kanit" charset="-34"/>
                        <a:ea typeface="Times New Roman"/>
                        <a:cs typeface="Kanit" charset="-34"/>
                      </a:endParaRPr>
                    </a:p>
                  </a:txBody>
                  <a:tcPr marL="68580" marR="68580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1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Kanit" charset="-34"/>
                          <a:ea typeface="Times New Roman"/>
                          <a:cs typeface="Kanit" charset="-34"/>
                        </a:rPr>
                        <a:t>CEPROCOR</a:t>
                      </a:r>
                      <a:endParaRPr lang="es-ES" sz="1200" b="1" dirty="0">
                        <a:latin typeface="Kanit" charset="-34"/>
                        <a:ea typeface="Times New Roman"/>
                        <a:cs typeface="Kanit" charset="-34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Kanit" charset="-34"/>
                          <a:ea typeface="Times New Roman"/>
                          <a:cs typeface="Kanit" charset="-34"/>
                        </a:rPr>
                        <a:t>Centro Científico y Tecnológico</a:t>
                      </a:r>
                      <a:endParaRPr lang="es-ES" sz="1200" dirty="0">
                        <a:latin typeface="Kanit" charset="-34"/>
                        <a:ea typeface="Times New Roman"/>
                        <a:cs typeface="Kanit" charset="-34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1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Kanit" charset="-34"/>
                          <a:ea typeface="Times New Roman"/>
                          <a:cs typeface="Kanit" charset="-34"/>
                        </a:rPr>
                        <a:t>ALAJU S.R.L – “Alfajores La Quinta”</a:t>
                      </a:r>
                      <a:endParaRPr lang="es-ES" sz="1200" b="1" dirty="0">
                        <a:latin typeface="Kanit" charset="-34"/>
                        <a:ea typeface="Times New Roman"/>
                        <a:cs typeface="Kanit" charset="-34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Kanit" charset="-34"/>
                          <a:ea typeface="Times New Roman"/>
                          <a:cs typeface="Kanit" charset="-34"/>
                        </a:rPr>
                        <a:t>Empresa productora de alimentos</a:t>
                      </a:r>
                      <a:endParaRPr lang="es-ES" sz="1200" dirty="0">
                        <a:latin typeface="Kanit" charset="-34"/>
                        <a:ea typeface="Times New Roman"/>
                        <a:cs typeface="Kanit" charset="-34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1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Kanit" charset="-34"/>
                          <a:ea typeface="Times New Roman"/>
                          <a:cs typeface="Kanit" charset="-34"/>
                        </a:rPr>
                        <a:t>LA TROJA S.R.L</a:t>
                      </a:r>
                      <a:endParaRPr lang="es-ES" sz="1200" b="1" dirty="0">
                        <a:latin typeface="Kanit" charset="-34"/>
                        <a:ea typeface="Times New Roman"/>
                        <a:cs typeface="Kanit" charset="-34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Kanit" charset="-34"/>
                          <a:ea typeface="Times New Roman"/>
                          <a:cs typeface="Kanit" charset="-34"/>
                        </a:rPr>
                        <a:t>Empresa productora de ingredientes</a:t>
                      </a:r>
                      <a:endParaRPr lang="es-ES" sz="1200" dirty="0">
                        <a:latin typeface="Kanit" charset="-34"/>
                        <a:ea typeface="Times New Roman"/>
                        <a:cs typeface="Kanit" charset="-34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08430" y="976772"/>
          <a:ext cx="8740588" cy="3534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0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7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5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798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Kanit" charset="-34"/>
                          <a:cs typeface="Kanit" charset="-34"/>
                        </a:rPr>
                        <a:t>Tipo de indicador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Kanit" charset="-34"/>
                          <a:cs typeface="Kanit" charset="-34"/>
                        </a:rPr>
                        <a:t>Indicador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Kanit" charset="-34"/>
                          <a:cs typeface="Kanit" charset="-34"/>
                        </a:rPr>
                        <a:t>Meta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Kanit" charset="-34"/>
                          <a:cs typeface="Kanit" charset="-34"/>
                        </a:rPr>
                        <a:t>Responsable/s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18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1" i="1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De resultado: </a:t>
                      </a:r>
                      <a:r>
                        <a:rPr lang="es-ES" sz="900" b="1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Desarrollo del Prototipo</a:t>
                      </a:r>
                    </a:p>
                    <a:p>
                      <a:endParaRPr lang="es-ES" sz="900" dirty="0">
                        <a:solidFill>
                          <a:schemeClr val="tx1"/>
                        </a:solidFill>
                        <a:latin typeface="Kanit" charset="-34"/>
                        <a:cs typeface="Kanit" charset="-34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% de cumplimiento del prototipo con características nutricionales, fisicoquímicas y sensoriales deseadas.</a:t>
                      </a:r>
                      <a:endParaRPr lang="es-ES" sz="900" i="1" dirty="0">
                        <a:solidFill>
                          <a:schemeClr val="tx1"/>
                        </a:solidFill>
                        <a:latin typeface="Kanit" charset="-34"/>
                        <a:cs typeface="Kanit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100% -</a:t>
                      </a:r>
                      <a:r>
                        <a:rPr lang="es-ES" sz="900" baseline="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 </a:t>
                      </a:r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año 2024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CEPROCOR – LA TROJA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94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% de avance en validación de prototipo para producción a escala.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100% - año 2025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5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% de cumplimiento del perfil nutricional y validación microbiológica del prototipo.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100% - año 2025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801">
                <a:tc rowSpan="2">
                  <a:txBody>
                    <a:bodyPr/>
                    <a:lstStyle/>
                    <a:p>
                      <a:r>
                        <a:rPr lang="es-ES" sz="900" b="1" i="1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De resultado: </a:t>
                      </a:r>
                      <a:r>
                        <a:rPr lang="es-ES" sz="900" b="1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Evaluación Sensorial y Aceptabilidad</a:t>
                      </a:r>
                      <a:endParaRPr lang="es-ES" sz="900" dirty="0">
                        <a:solidFill>
                          <a:schemeClr val="tx1"/>
                        </a:solidFill>
                        <a:latin typeface="Kanit" charset="-34"/>
                        <a:cs typeface="Kanit" charset="-34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Prueba de atributos sensoriales (sabor, color, aroma, textura): </a:t>
                      </a: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% Sistema implementado de evaluación organoléptica.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100% - año 2024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6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Nivel de aceptabilidad en pruebas de actitud de consumo.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≥80% con</a:t>
                      </a:r>
                      <a:r>
                        <a:rPr lang="es-ES" sz="900" b="0" i="0" u="none" strike="noStrike" cap="none" baseline="0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valoración </a:t>
                      </a:r>
                      <a:r>
                        <a:rPr lang="es-ES" sz="900" dirty="0">
                          <a:latin typeface="Kanit" charset="-34"/>
                          <a:cs typeface="Kanit" charset="-34"/>
                        </a:rPr>
                        <a:t>≥3 en escala</a:t>
                      </a:r>
                      <a:r>
                        <a:rPr lang="es-ES" sz="900" baseline="0" dirty="0">
                          <a:latin typeface="Kanit" charset="-34"/>
                          <a:cs typeface="Kanit" charset="-34"/>
                        </a:rPr>
                        <a:t> </a:t>
                      </a:r>
                      <a:r>
                        <a:rPr lang="es-ES" sz="900" dirty="0">
                          <a:latin typeface="Kanit" charset="-34"/>
                          <a:cs typeface="Kanit" charset="-34"/>
                        </a:rPr>
                        <a:t>(1-5) </a:t>
                      </a:r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- año 2026</a:t>
                      </a:r>
                      <a:endParaRPr lang="es-ES" sz="900" b="0" i="0" u="none" strike="noStrike" cap="none" dirty="0">
                        <a:solidFill>
                          <a:schemeClr val="tx1"/>
                        </a:solidFill>
                        <a:latin typeface="Kanit" charset="-34"/>
                        <a:ea typeface="+mn-ea"/>
                        <a:cs typeface="Kanit" charset="-34"/>
                        <a:sym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764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1" i="1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De resultado: </a:t>
                      </a:r>
                      <a:r>
                        <a:rPr lang="es-ES" sz="900" b="1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Producción y Transferencia</a:t>
                      </a:r>
                    </a:p>
                    <a:p>
                      <a:endParaRPr lang="es-ES" sz="900" dirty="0">
                        <a:solidFill>
                          <a:schemeClr val="tx1"/>
                        </a:solidFill>
                        <a:latin typeface="Kanit" charset="-34"/>
                        <a:cs typeface="Kanit" charset="-34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Documentación del proceso de elaboración: Manuales técnicos y descripción de procesos clave desarrollados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100% - año 2024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</a:t>
                      </a:r>
                      <a:endParaRPr kumimoji="0" lang="es-E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Kanit" charset="-34"/>
                        <a:ea typeface="+mn-ea"/>
                        <a:cs typeface="Kanit" charset="-34"/>
                        <a:sym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8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Diseño de </a:t>
                      </a:r>
                      <a:r>
                        <a:rPr lang="es-ES" sz="900" b="0" i="0" u="none" strike="noStrike" cap="none" dirty="0" err="1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layout</a:t>
                      </a: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de producción: </a:t>
                      </a:r>
                      <a:r>
                        <a:rPr lang="es-ES" sz="900" b="0" i="0" u="none" strike="noStrike" cap="none" dirty="0" err="1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Layout</a:t>
                      </a: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diseñado y aprobado para producción eficiente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100% - año 2025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</a:t>
                      </a:r>
                      <a:endParaRPr kumimoji="0" lang="es-E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Kanit" charset="-34"/>
                        <a:ea typeface="+mn-ea"/>
                        <a:cs typeface="Kanit" charset="-34"/>
                        <a:sym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2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Validación de procesos y ajustes de producción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100% - año</a:t>
                      </a:r>
                      <a:r>
                        <a:rPr lang="es-ES" sz="900" baseline="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 2025</a:t>
                      </a:r>
                      <a:endParaRPr lang="es-ES" sz="900" dirty="0">
                        <a:solidFill>
                          <a:schemeClr val="tx1"/>
                        </a:solidFill>
                        <a:latin typeface="Kanit" charset="-34"/>
                        <a:cs typeface="Kanit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</a:t>
                      </a:r>
                      <a:endParaRPr kumimoji="0" lang="es-E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Kanit" charset="-34"/>
                        <a:ea typeface="+mn-ea"/>
                        <a:cs typeface="Kanit" charset="-34"/>
                        <a:sym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2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Inicio de producción a escala industrial pequeña: Proceso de elaboración implementado a escala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tx1"/>
                          </a:solidFill>
                          <a:latin typeface="Kanit" charset="-34"/>
                          <a:cs typeface="Kanit" charset="-34"/>
                        </a:rPr>
                        <a:t>100% - año 2026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Demostración</a:t>
            </a:r>
            <a:r>
              <a:rPr lang="pt-BR" dirty="0"/>
              <a:t> de Resultados</a:t>
            </a:r>
            <a:endParaRPr/>
          </a:p>
        </p:txBody>
      </p:sp>
      <p:sp>
        <p:nvSpPr>
          <p:cNvPr id="6" name="5 Rectángulo"/>
          <p:cNvSpPr/>
          <p:nvPr/>
        </p:nvSpPr>
        <p:spPr>
          <a:xfrm>
            <a:off x="240757" y="642846"/>
            <a:ext cx="33361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tx1"/>
                </a:solidFill>
                <a:latin typeface="Kanit" charset="-34"/>
                <a:cs typeface="Kanit" charset="-34"/>
              </a:rPr>
              <a:t>Indicadores Clave del Proyecto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81534" y="916256"/>
          <a:ext cx="8740588" cy="3576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0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7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5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0198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Kanit" charset="-34"/>
                          <a:cs typeface="Kanit" charset="-34"/>
                        </a:rPr>
                        <a:t>Tipo de indicador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Kanit" charset="-34"/>
                          <a:cs typeface="Kanit" charset="-34"/>
                        </a:rPr>
                        <a:t>Indicador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Kanit" charset="-34"/>
                          <a:cs typeface="Kanit" charset="-34"/>
                        </a:rPr>
                        <a:t>Meta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Kanit" charset="-34"/>
                          <a:cs typeface="Kanit" charset="-34"/>
                        </a:rPr>
                        <a:t>Responsable/s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66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1" i="1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De Impacto: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1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Consumo saludable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Tasa de aceptabilidad sensorial del producto: Porcentaje de consumidores que califican como “aceptable” al alfajor en estudios de aceptabilidad.</a:t>
                      </a:r>
                      <a:b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</a:br>
                      <a:endParaRPr lang="es-ES" sz="900" b="0" i="0" u="none" strike="noStrike" cap="none" dirty="0">
                        <a:solidFill>
                          <a:schemeClr val="tx1"/>
                        </a:solidFill>
                        <a:latin typeface="Kanit" charset="-34"/>
                        <a:ea typeface="+mn-ea"/>
                        <a:cs typeface="Kanit" charset="-34"/>
                        <a:sym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Al menos el 70% de los encuestados lo consideran sabroso y repetirían su compra.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 – LA</a:t>
                      </a:r>
                      <a:r>
                        <a:rPr lang="es-ES" sz="900" b="0" i="0" u="none" strike="noStrike" cap="none" baseline="0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TROJA</a:t>
                      </a:r>
                    </a:p>
                    <a:p>
                      <a:endParaRPr lang="es-ES" sz="900" dirty="0">
                        <a:solidFill>
                          <a:schemeClr val="tx1"/>
                        </a:solidFill>
                        <a:latin typeface="Kanit" charset="-34"/>
                        <a:cs typeface="Kanit" charset="-34"/>
                      </a:endParaRPr>
                    </a:p>
                    <a:p>
                      <a:endParaRPr lang="es-ES" sz="900" dirty="0">
                        <a:solidFill>
                          <a:schemeClr val="tx1"/>
                        </a:solidFill>
                        <a:latin typeface="Kanit" charset="-34"/>
                        <a:cs typeface="Kanit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6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Introducción del producto en </a:t>
                      </a:r>
                      <a:r>
                        <a:rPr lang="es-ES" sz="900" b="0" i="0" u="none" strike="noStrike" cap="none" baseline="0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programas alimentarios para niños y adultos mayores</a:t>
                      </a:r>
                      <a:endParaRPr lang="es-ES" sz="900" b="0" i="0" u="none" strike="noStrike" cap="none" dirty="0">
                        <a:solidFill>
                          <a:schemeClr val="tx1"/>
                        </a:solidFill>
                        <a:latin typeface="Kanit" charset="-34"/>
                        <a:ea typeface="+mn-ea"/>
                        <a:cs typeface="Kanit" charset="-34"/>
                        <a:sym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Al</a:t>
                      </a:r>
                      <a:r>
                        <a:rPr lang="es-ES" sz="900" b="0" i="0" u="none" strike="noStrike" cap="none" baseline="0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menos el 60% de programas alimentarios introducen el producto en los próximos 3 años</a:t>
                      </a:r>
                      <a:endParaRPr lang="es-ES" sz="900" b="0" i="0" u="none" strike="noStrike" cap="none" dirty="0">
                        <a:solidFill>
                          <a:schemeClr val="tx1"/>
                        </a:solidFill>
                        <a:latin typeface="Kanit" charset="-34"/>
                        <a:ea typeface="+mn-ea"/>
                        <a:cs typeface="Kanit" charset="-34"/>
                        <a:sym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 </a:t>
                      </a:r>
                      <a:endParaRPr lang="es-ES" sz="900" dirty="0">
                        <a:solidFill>
                          <a:schemeClr val="tx1"/>
                        </a:solidFill>
                        <a:latin typeface="Kanit" charset="-34"/>
                        <a:cs typeface="Kanit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231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1" i="1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De Impacto: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1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Alianzas para la innovación – Open</a:t>
                      </a:r>
                      <a:r>
                        <a:rPr lang="es-ES" sz="900" b="1" i="0" u="none" strike="noStrike" cap="none" baseline="0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</a:t>
                      </a:r>
                      <a:r>
                        <a:rPr lang="es-ES" sz="900" b="1" i="0" u="none" strike="noStrike" cap="none" baseline="0" dirty="0" err="1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innovation</a:t>
                      </a:r>
                      <a:endParaRPr lang="es-ES" sz="900" b="1" i="0" u="none" strike="noStrike" cap="none" dirty="0">
                        <a:solidFill>
                          <a:schemeClr val="tx1"/>
                        </a:solidFill>
                        <a:latin typeface="Kanit" charset="-34"/>
                        <a:ea typeface="+mn-ea"/>
                        <a:cs typeface="Kanit" charset="-34"/>
                        <a:sym typeface="Aria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ES" sz="900" b="1" i="0" u="none" strike="noStrike" cap="none" dirty="0">
                        <a:solidFill>
                          <a:schemeClr val="tx1"/>
                        </a:solidFill>
                        <a:latin typeface="Kanit" charset="-34"/>
                        <a:ea typeface="+mn-ea"/>
                        <a:cs typeface="Kanit" charset="-34"/>
                        <a:sym typeface="Arial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Grado de satisfacción de los actores con la experiencia de trabajo colaborativo: Promedio de calificación otorgada por las partes involucradas respecto a la experiencia de innovación abierta.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Nivel de conformidad con la dinámica colaborativa ≥ 4 en escala (1-5) - año 2027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 – LA</a:t>
                      </a:r>
                      <a:r>
                        <a:rPr lang="es-ES" sz="900" b="0" i="0" u="none" strike="noStrike" cap="none" baseline="0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TROJA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6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Nivel de continuidad de los vínculos interinstitucionales: Porcentaje de actores que manifiestan intención o acciones concretas para mantener o ampliar la colaboración.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Todos los involucrados manifiesten interés en continuar colaborando – año 2027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 – LA</a:t>
                      </a:r>
                      <a:r>
                        <a:rPr lang="es-ES" sz="900" b="0" i="0" u="none" strike="noStrike" cap="none" baseline="0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TROJA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70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Cantidad de nuevos proyectos colaborativos surgidos entre los actores participantes: Número de iniciativas o proyectos que nacen como resultado directo del trabajo conjunto en el marco del desarrollo del alfajor saludable.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Al menos 2 nuevos proyectos interinstitucionales post desarrollo del prototipo en los próximos 5 años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CEPROCOR – LA QUINTA – LA</a:t>
                      </a:r>
                      <a:r>
                        <a:rPr lang="es-ES" sz="900" b="0" i="0" u="none" strike="noStrike" cap="none" baseline="0" dirty="0">
                          <a:solidFill>
                            <a:schemeClr val="tx1"/>
                          </a:solidFill>
                          <a:latin typeface="Kanit" charset="-34"/>
                          <a:ea typeface="+mn-ea"/>
                          <a:cs typeface="Kanit" charset="-34"/>
                          <a:sym typeface="Arial"/>
                        </a:rPr>
                        <a:t> TROJA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Demostración</a:t>
            </a:r>
            <a:r>
              <a:rPr lang="pt-BR" dirty="0"/>
              <a:t> de Resultados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Demostración</a:t>
            </a:r>
            <a:r>
              <a:rPr lang="pt-BR" dirty="0"/>
              <a:t> de Resultados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284805" y="701147"/>
            <a:ext cx="8504193" cy="3790161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>
                <a:solidFill>
                  <a:schemeClr val="tx1"/>
                </a:solidFill>
              </a:rPr>
              <a:t>Evidencias </a:t>
            </a:r>
            <a:r>
              <a:rPr lang="pt-BR" b="1" i="1" dirty="0" err="1">
                <a:solidFill>
                  <a:schemeClr val="tx1"/>
                </a:solidFill>
              </a:rPr>
              <a:t>cualitativas</a:t>
            </a:r>
            <a:endParaRPr lang="pt-BR" b="1" i="1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ES" b="1" dirty="0">
                <a:solidFill>
                  <a:schemeClr val="tx1"/>
                </a:solidFill>
              </a:rPr>
              <a:t>Testimonios</a:t>
            </a:r>
          </a:p>
          <a:p>
            <a:pPr>
              <a:buNone/>
            </a:pPr>
            <a:endParaRPr lang="es-ES" sz="1200" b="1" dirty="0">
              <a:solidFill>
                <a:schemeClr val="tx1"/>
              </a:solidFill>
            </a:endParaRPr>
          </a:p>
          <a:p>
            <a:pPr marL="80645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s-ES" sz="1200" b="1" i="1" dirty="0">
                <a:solidFill>
                  <a:schemeClr val="tx1"/>
                </a:solidFill>
              </a:rPr>
              <a:t>“La incorporación de legumbres en este formato nos abre un nuevo nicho de mercado y nos permite diferenciarnos con un producto innovador y saludable.” </a:t>
            </a:r>
            <a:r>
              <a:rPr lang="es-ES" sz="1200" dirty="0">
                <a:solidFill>
                  <a:schemeClr val="tx1"/>
                </a:solidFill>
              </a:rPr>
              <a:t>— </a:t>
            </a:r>
            <a:r>
              <a:rPr lang="es-ES" sz="1200" i="1" dirty="0">
                <a:solidFill>
                  <a:schemeClr val="tx1"/>
                </a:solidFill>
              </a:rPr>
              <a:t>Director Técnico de Alfajores La Quinta.</a:t>
            </a:r>
            <a:endParaRPr lang="es-ES" sz="1200" dirty="0">
              <a:solidFill>
                <a:schemeClr val="tx1"/>
              </a:solidFill>
            </a:endParaRPr>
          </a:p>
          <a:p>
            <a:pPr marL="80645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s-ES" sz="1200" b="1" i="1" dirty="0">
                <a:solidFill>
                  <a:schemeClr val="tx1"/>
                </a:solidFill>
              </a:rPr>
              <a:t>“Este proyecto nos permitió trabajar en red con el sistema científico y resolver desafíos tecnológicos reales en nuestra línea de producción.” </a:t>
            </a:r>
            <a:r>
              <a:rPr lang="es-ES" sz="1200" dirty="0">
                <a:solidFill>
                  <a:schemeClr val="tx1"/>
                </a:solidFill>
              </a:rPr>
              <a:t>— </a:t>
            </a:r>
            <a:r>
              <a:rPr lang="es-ES" sz="1200" i="1" dirty="0">
                <a:solidFill>
                  <a:schemeClr val="tx1"/>
                </a:solidFill>
              </a:rPr>
              <a:t>Gerente de La Quinta.</a:t>
            </a:r>
          </a:p>
          <a:p>
            <a:pPr marL="80645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s-ES" sz="1200" b="1" i="1" dirty="0">
                <a:solidFill>
                  <a:schemeClr val="tx1"/>
                </a:solidFill>
              </a:rPr>
              <a:t>“Pudimos aplicar nuestro conocimiento en un entorno real de una empresa productora de alimentos”</a:t>
            </a:r>
            <a:r>
              <a:rPr lang="es-ES" sz="1200" i="1" dirty="0">
                <a:solidFill>
                  <a:schemeClr val="tx1"/>
                </a:solidFill>
              </a:rPr>
              <a:t>. </a:t>
            </a:r>
            <a:r>
              <a:rPr lang="es-ES" sz="1200" dirty="0">
                <a:solidFill>
                  <a:schemeClr val="tx1"/>
                </a:solidFill>
              </a:rPr>
              <a:t>— </a:t>
            </a:r>
            <a:r>
              <a:rPr lang="es-ES" sz="1200" i="1" dirty="0">
                <a:solidFill>
                  <a:schemeClr val="tx1"/>
                </a:solidFill>
              </a:rPr>
              <a:t>Directora Técnica del Proyecto – CEPROCOR.</a:t>
            </a:r>
          </a:p>
          <a:p>
            <a:pPr marL="80645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s-ES" sz="1200" b="1" i="1" dirty="0">
                <a:solidFill>
                  <a:schemeClr val="tx1"/>
                </a:solidFill>
              </a:rPr>
              <a:t>“Queremos seguir trabajando con estas empresas y otras con las que podamos agregar valor a partir del conocimiento que genera nuestro Centro y crear impacto en la sociedad.” </a:t>
            </a:r>
            <a:r>
              <a:rPr lang="es-ES" sz="1200" dirty="0">
                <a:solidFill>
                  <a:schemeClr val="tx1"/>
                </a:solidFill>
              </a:rPr>
              <a:t>—  Presidente de CEPROCOR.</a:t>
            </a:r>
          </a:p>
          <a:p>
            <a:pPr marL="80645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s-ES" sz="1200" b="1" i="1" dirty="0">
                <a:solidFill>
                  <a:schemeClr val="tx1"/>
                </a:solidFill>
              </a:rPr>
              <a:t>“Participar de este proyecto nos permitió trabajar en </a:t>
            </a:r>
            <a:r>
              <a:rPr lang="es-ES" sz="1200" b="1" i="1" dirty="0" err="1">
                <a:solidFill>
                  <a:schemeClr val="tx1"/>
                </a:solidFill>
              </a:rPr>
              <a:t>blends</a:t>
            </a:r>
            <a:r>
              <a:rPr lang="es-ES" sz="1200" b="1" i="1" dirty="0">
                <a:solidFill>
                  <a:schemeClr val="tx1"/>
                </a:solidFill>
              </a:rPr>
              <a:t> de harinas para un prototipo de un producto nutritivo” </a:t>
            </a:r>
            <a:r>
              <a:rPr lang="es-ES" sz="1200" dirty="0">
                <a:solidFill>
                  <a:schemeClr val="tx1"/>
                </a:solidFill>
              </a:rPr>
              <a:t>— </a:t>
            </a:r>
            <a:r>
              <a:rPr lang="es-ES" sz="1200" i="1" dirty="0">
                <a:solidFill>
                  <a:schemeClr val="tx1"/>
                </a:solidFill>
              </a:rPr>
              <a:t>Gerente de La Troja.</a:t>
            </a:r>
          </a:p>
          <a:p>
            <a:pPr marL="806450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s-ES" sz="1200" b="1" i="1" dirty="0">
                <a:solidFill>
                  <a:schemeClr val="tx1"/>
                </a:solidFill>
              </a:rPr>
              <a:t>“Esta articulación nos abre la puerta a un nuevo nicho de mercado que nunca valoramos” </a:t>
            </a:r>
            <a:r>
              <a:rPr lang="es-ES" sz="1200" dirty="0">
                <a:solidFill>
                  <a:schemeClr val="tx1"/>
                </a:solidFill>
              </a:rPr>
              <a:t>— </a:t>
            </a:r>
            <a:r>
              <a:rPr lang="es-ES" sz="1200" i="1" dirty="0">
                <a:solidFill>
                  <a:schemeClr val="tx1"/>
                </a:solidFill>
              </a:rPr>
              <a:t>Responsable Comercial de La Quinta.</a:t>
            </a:r>
            <a:endParaRPr lang="es-ES" sz="1200" dirty="0">
              <a:solidFill>
                <a:schemeClr val="tx1"/>
              </a:solidFill>
            </a:endParaRPr>
          </a:p>
          <a:p>
            <a:endParaRPr lang="es-ES" sz="1200" i="1" dirty="0">
              <a:solidFill>
                <a:schemeClr val="tx1"/>
              </a:solidFill>
            </a:endParaRP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endParaRPr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Demostración</a:t>
            </a:r>
            <a:r>
              <a:rPr lang="pt-BR" dirty="0"/>
              <a:t> de Resultados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284805" y="701147"/>
            <a:ext cx="8520600" cy="3790161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>
                <a:solidFill>
                  <a:schemeClr val="tx1"/>
                </a:solidFill>
              </a:rPr>
              <a:t>Evidencias </a:t>
            </a:r>
            <a:r>
              <a:rPr lang="pt-BR" b="1" i="1" dirty="0" err="1">
                <a:solidFill>
                  <a:schemeClr val="tx1"/>
                </a:solidFill>
              </a:rPr>
              <a:t>cualitativas</a:t>
            </a:r>
            <a:endParaRPr lang="pt-BR" b="1" i="1" dirty="0">
              <a:solidFill>
                <a:schemeClr val="tx1"/>
              </a:solidFill>
            </a:endParaRPr>
          </a:p>
          <a:p>
            <a:pPr>
              <a:buNone/>
            </a:pPr>
            <a:endParaRPr lang="es-ES" sz="1200" i="1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None/>
            </a:pPr>
            <a:r>
              <a:rPr lang="es-ES" b="1" dirty="0">
                <a:solidFill>
                  <a:schemeClr val="tx1"/>
                </a:solidFill>
              </a:rPr>
              <a:t>Estudios de caso internos</a:t>
            </a:r>
          </a:p>
          <a:p>
            <a:pPr>
              <a:spcBef>
                <a:spcPts val="600"/>
              </a:spcBef>
              <a:buNone/>
            </a:pPr>
            <a:endParaRPr lang="es-ES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tx1"/>
                </a:solidFill>
              </a:rPr>
              <a:t>Valoración de las empresas:</a:t>
            </a:r>
            <a:r>
              <a:rPr lang="es-ES" dirty="0">
                <a:solidFill>
                  <a:schemeClr val="tx1"/>
                </a:solidFill>
              </a:rPr>
              <a:t> Las pymes valoran la </a:t>
            </a:r>
            <a:r>
              <a:rPr lang="es-ES" dirty="0" err="1">
                <a:solidFill>
                  <a:schemeClr val="tx1"/>
                </a:solidFill>
              </a:rPr>
              <a:t>co</a:t>
            </a:r>
            <a:r>
              <a:rPr lang="es-ES" dirty="0">
                <a:solidFill>
                  <a:schemeClr val="tx1"/>
                </a:solidFill>
              </a:rPr>
              <a:t>-creación y la posibilidad de acceder a innovación con respaldo científico.</a:t>
            </a:r>
          </a:p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tx1"/>
                </a:solidFill>
              </a:rPr>
              <a:t>Estudio de caso interno:</a:t>
            </a:r>
            <a:r>
              <a:rPr lang="es-ES" dirty="0">
                <a:solidFill>
                  <a:schemeClr val="tx1"/>
                </a:solidFill>
              </a:rPr>
              <a:t> Validación sensorial positiva (evaluadores preferencia por textura y sabor respecto a otras alternativas saludables).</a:t>
            </a:r>
          </a:p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tx1"/>
                </a:solidFill>
              </a:rPr>
              <a:t>Sinergia institucional: </a:t>
            </a:r>
            <a:r>
              <a:rPr lang="es-ES" dirty="0">
                <a:solidFill>
                  <a:schemeClr val="tx1"/>
                </a:solidFill>
              </a:rPr>
              <a:t>El proyecto fortalece la relación entre el sistema científico y el sector productivo regional, demostrando capacidad de transferencia y adaptación de conocimiento.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endParaRPr i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Escalabilidad</a:t>
            </a:r>
            <a:r>
              <a:rPr lang="pt-BR" dirty="0"/>
              <a:t> y </a:t>
            </a:r>
            <a:r>
              <a:rPr lang="pt-BR" dirty="0" err="1"/>
              <a:t>Replicabilidad</a:t>
            </a:r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714594"/>
            <a:ext cx="8520600" cy="4065825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</a:pPr>
            <a:r>
              <a:rPr lang="pt-BR" sz="1300" b="1" i="1" dirty="0" err="1"/>
              <a:t>Factores</a:t>
            </a:r>
            <a:r>
              <a:rPr lang="pt-BR" sz="1300" b="1" i="1" dirty="0"/>
              <a:t> críticos que </a:t>
            </a:r>
            <a:r>
              <a:rPr lang="pt-BR" sz="1300" b="1" i="1" dirty="0" err="1"/>
              <a:t>permiten</a:t>
            </a:r>
            <a:r>
              <a:rPr lang="pt-BR" sz="1300" b="1" i="1" dirty="0"/>
              <a:t> escalar a </a:t>
            </a:r>
            <a:r>
              <a:rPr lang="pt-BR" sz="1300" b="1" i="1" dirty="0" err="1"/>
              <a:t>otros</a:t>
            </a:r>
            <a:r>
              <a:rPr lang="pt-BR" sz="1300" b="1" i="1" dirty="0"/>
              <a:t> mercados o unidades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Claridad en la propuesta de valor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 </a:t>
            </a:r>
            <a:r>
              <a:rPr lang="es-ES" sz="1300" dirty="0"/>
              <a:t> Saber exactamente qué problema se resuelve y para quién.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Flexibilidad del modelo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 </a:t>
            </a:r>
            <a:r>
              <a:rPr lang="es-ES" sz="1300" dirty="0"/>
              <a:t> Diseñar la solución con elementos adaptables según el contexto.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Potencialidad de internacionalización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</a:t>
            </a:r>
            <a:r>
              <a:rPr lang="es-ES" sz="1300" dirty="0"/>
              <a:t> Colaboración internacional para comercialización en la región .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Capacidad de medición del impacto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 </a:t>
            </a:r>
            <a:r>
              <a:rPr lang="es-ES" sz="1300" dirty="0"/>
              <a:t> Contar con indicadores simples y claros permite mostrar resultados y atraer nuevos aliados.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Apoyo institucional y liderazgo comprometido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 </a:t>
            </a:r>
            <a:r>
              <a:rPr lang="es-ES" sz="1300" dirty="0"/>
              <a:t> La voluntad política o gerencial es clave para sostener la expansión.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</a:pPr>
            <a:r>
              <a:rPr lang="pt-BR" sz="1300" b="1" i="1" dirty="0" err="1"/>
              <a:t>Recomendaciones</a:t>
            </a:r>
            <a:r>
              <a:rPr lang="pt-BR" sz="1300" b="1" i="1" dirty="0"/>
              <a:t> para </a:t>
            </a:r>
            <a:r>
              <a:rPr lang="pt-BR" sz="1300" b="1" i="1" dirty="0" err="1"/>
              <a:t>su</a:t>
            </a:r>
            <a:r>
              <a:rPr lang="pt-BR" sz="1300" b="1" i="1" dirty="0"/>
              <a:t> </a:t>
            </a:r>
            <a:r>
              <a:rPr lang="pt-BR" sz="1300" b="1" i="1" dirty="0" err="1"/>
              <a:t>adaptación</a:t>
            </a:r>
            <a:r>
              <a:rPr lang="pt-BR" sz="1300" b="1" i="1" dirty="0"/>
              <a:t> </a:t>
            </a:r>
            <a:r>
              <a:rPr lang="pt-BR" sz="1300" b="1" i="1" dirty="0" err="1"/>
              <a:t>en</a:t>
            </a:r>
            <a:r>
              <a:rPr lang="pt-BR" sz="1300" b="1" i="1" dirty="0"/>
              <a:t> contextos diferentes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Realizar un mapeo previo del ecosistema local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 </a:t>
            </a:r>
            <a:r>
              <a:rPr lang="es-ES" sz="1300" dirty="0"/>
              <a:t> Entender los actores, intereses y dinámicas propias del territorio.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Adaptar el lenguaje y los tiempos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 </a:t>
            </a:r>
            <a:r>
              <a:rPr lang="es-ES" sz="1300" dirty="0"/>
              <a:t> No todos los contextos reaccionan igual: se requiere empatía y flexibilidad.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Promover la </a:t>
            </a:r>
            <a:r>
              <a:rPr lang="es-ES" sz="1300" dirty="0" err="1"/>
              <a:t>co</a:t>
            </a:r>
            <a:r>
              <a:rPr lang="es-ES" sz="1300" dirty="0"/>
              <a:t>-creación desde el inicio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 </a:t>
            </a:r>
            <a:r>
              <a:rPr lang="es-ES" sz="1300" dirty="0"/>
              <a:t> Involucrar a los beneficiarios y referentes locales en el rediseño.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Empezar en pequeño y mostrar resultados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 </a:t>
            </a:r>
            <a:r>
              <a:rPr lang="es-ES" sz="1300" dirty="0"/>
              <a:t> Un piloto exitoso convence más que una promesa ambiciosa – Desarrollo del MPV.</a:t>
            </a:r>
          </a:p>
          <a:p>
            <a:pPr marL="806450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sz="1300" dirty="0"/>
              <a:t>Documentar buenas prácticas y errores </a:t>
            </a:r>
            <a:r>
              <a:rPr lang="es-ES" sz="1300" dirty="0">
                <a:solidFill>
                  <a:srgbClr val="7030A0"/>
                </a:solidFill>
                <a:sym typeface="Wingdings" pitchFamily="2" charset="2"/>
              </a:rPr>
              <a:t> </a:t>
            </a:r>
            <a:r>
              <a:rPr lang="es-ES" sz="1300" dirty="0"/>
              <a:t> Facilita futuras adaptaciones y mejora la </a:t>
            </a:r>
            <a:r>
              <a:rPr lang="es-ES" sz="1300" dirty="0" err="1"/>
              <a:t>replicabilidad</a:t>
            </a:r>
            <a:r>
              <a:rPr lang="es-ES" sz="1300" dirty="0"/>
              <a:t>.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endParaRPr sz="1300" b="1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Lecciones</a:t>
            </a:r>
            <a:r>
              <a:rPr lang="pt-BR" dirty="0"/>
              <a:t> Aprendidas y </a:t>
            </a:r>
            <a:r>
              <a:rPr lang="pt-BR" dirty="0" err="1"/>
              <a:t>Recomendaciones</a:t>
            </a:r>
            <a:r>
              <a:rPr lang="pt-BR" dirty="0"/>
              <a:t> </a:t>
            </a:r>
            <a:r>
              <a:rPr lang="pt-BR" dirty="0" err="1"/>
              <a:t>Prácticas</a:t>
            </a:r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188259" y="828901"/>
            <a:ext cx="8787653" cy="3837227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●"/>
            </a:pPr>
            <a:r>
              <a:rPr lang="pt-BR" b="1" i="1" dirty="0" err="1"/>
              <a:t>Principales</a:t>
            </a:r>
            <a:r>
              <a:rPr lang="pt-BR" b="1" i="1" dirty="0"/>
              <a:t> obstáculos y </a:t>
            </a:r>
            <a:r>
              <a:rPr lang="pt-BR" b="1" i="1" dirty="0" err="1"/>
              <a:t>cómo</a:t>
            </a:r>
            <a:r>
              <a:rPr lang="pt-BR" b="1" i="1" dirty="0"/>
              <a:t> </a:t>
            </a:r>
            <a:r>
              <a:rPr lang="pt-BR" b="1" i="1" dirty="0" err="1"/>
              <a:t>fueron</a:t>
            </a:r>
            <a:r>
              <a:rPr lang="pt-BR" b="1" i="1" dirty="0"/>
              <a:t> superados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Limitaciones de financiamiento y tiempo </a:t>
            </a:r>
            <a:r>
              <a:rPr lang="es-ES" dirty="0">
                <a:solidFill>
                  <a:srgbClr val="7030A0"/>
                </a:solidFill>
                <a:sym typeface="Wingdings" pitchFamily="2" charset="2"/>
              </a:rPr>
              <a:t></a:t>
            </a:r>
            <a:r>
              <a:rPr lang="es-ES" dirty="0"/>
              <a:t> Se utilizaron recursos existentes y financiamiento externo  y se planificó de forma ágil en etapas cortas.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Falta de cultura de innovación abierta </a:t>
            </a:r>
            <a:r>
              <a:rPr lang="es-ES" dirty="0">
                <a:solidFill>
                  <a:srgbClr val="7030A0"/>
                </a:solidFill>
                <a:sym typeface="Wingdings" pitchFamily="2" charset="2"/>
              </a:rPr>
              <a:t></a:t>
            </a:r>
            <a:r>
              <a:rPr lang="es-ES" dirty="0"/>
              <a:t> Se realizaron talleres de sensibilización y capacitación a actores clave.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Dificultad para definir desafíos concretos </a:t>
            </a:r>
            <a:r>
              <a:rPr lang="es-ES" dirty="0">
                <a:solidFill>
                  <a:srgbClr val="7030A0"/>
                </a:solidFill>
                <a:sym typeface="Wingdings" pitchFamily="2" charset="2"/>
              </a:rPr>
              <a:t></a:t>
            </a:r>
            <a:r>
              <a:rPr lang="es-ES" dirty="0"/>
              <a:t>Se trabajó con metodologías participativas para asegurar la alineación con necesidades reales.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Baja articulación entre sectores </a:t>
            </a:r>
            <a:r>
              <a:rPr lang="es-ES" dirty="0">
                <a:solidFill>
                  <a:srgbClr val="7030A0"/>
                </a:solidFill>
                <a:sym typeface="Wingdings" pitchFamily="2" charset="2"/>
              </a:rPr>
              <a:t></a:t>
            </a:r>
            <a:r>
              <a:rPr lang="es-ES" dirty="0"/>
              <a:t>Se promovieron espacios de encuentro y diálogo entre actores públicos, privados y académicos.</a:t>
            </a:r>
          </a:p>
          <a:p>
            <a:pPr marL="457200" lvl="0" indent="-317500" algn="l" rtl="0">
              <a:spcBef>
                <a:spcPts val="2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 err="1"/>
              <a:t>Consejos</a:t>
            </a:r>
            <a:r>
              <a:rPr lang="pt-BR" b="1" i="1" dirty="0"/>
              <a:t> </a:t>
            </a:r>
            <a:r>
              <a:rPr lang="pt-BR" b="1" i="1" dirty="0" err="1"/>
              <a:t>prácticos</a:t>
            </a:r>
            <a:r>
              <a:rPr lang="pt-BR" b="1" i="1" dirty="0"/>
              <a:t> para </a:t>
            </a:r>
            <a:r>
              <a:rPr lang="pt-BR" b="1" i="1" dirty="0" err="1"/>
              <a:t>quienes</a:t>
            </a:r>
            <a:r>
              <a:rPr lang="pt-BR" b="1" i="1" dirty="0"/>
              <a:t> </a:t>
            </a:r>
            <a:r>
              <a:rPr lang="pt-BR" b="1" i="1" dirty="0" err="1"/>
              <a:t>deseen</a:t>
            </a:r>
            <a:r>
              <a:rPr lang="pt-BR" b="1" i="1" dirty="0"/>
              <a:t> replicar </a:t>
            </a:r>
            <a:r>
              <a:rPr lang="pt-BR" b="1" i="1" dirty="0" err="1"/>
              <a:t>la</a:t>
            </a:r>
            <a:r>
              <a:rPr lang="pt-BR" b="1" i="1" dirty="0"/>
              <a:t> iniciativa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Diseñar una hoja de ruta clara, con hitos y tiempos realistas.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Aprovechar capacidades y redes locales preexistentes.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Involucrar a todos los actores desde el inicio, especialmente a quienes viven el problema.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Documentar el proceso y ser agiles en su adaptación.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Acompañar con gestión de proyectos,</a:t>
            </a:r>
          </a:p>
          <a:p>
            <a:pPr marL="893763" indent="-355600">
              <a:spcBef>
                <a:spcPts val="200"/>
              </a:spcBef>
              <a:buFont typeface="Courier New" pitchFamily="49" charset="0"/>
              <a:buChar char="o"/>
            </a:pPr>
            <a:r>
              <a:rPr lang="es-ES" dirty="0"/>
              <a:t>Comunicar logros para generar confianza y compromiso.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endParaRPr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Cierre</a:t>
            </a:r>
            <a:r>
              <a:rPr lang="pt-BR" dirty="0"/>
              <a:t> y Contacto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707863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400"/>
              </a:spcBef>
              <a:spcAft>
                <a:spcPts val="0"/>
              </a:spcAft>
              <a:buSzPts val="1400"/>
              <a:buChar char="●"/>
            </a:pPr>
            <a:r>
              <a:rPr lang="pt-BR" b="1" i="1" dirty="0" err="1"/>
              <a:t>Síntesis</a:t>
            </a:r>
            <a:r>
              <a:rPr lang="pt-BR" b="1" i="1" dirty="0"/>
              <a:t> </a:t>
            </a:r>
            <a:r>
              <a:rPr lang="pt-BR" b="1" i="1" dirty="0" err="1"/>
              <a:t>del</a:t>
            </a:r>
            <a:r>
              <a:rPr lang="pt-BR" b="1" i="1" dirty="0"/>
              <a:t> valor entregado a </a:t>
            </a:r>
            <a:r>
              <a:rPr lang="pt-BR" b="1" i="1" dirty="0" err="1"/>
              <a:t>la</a:t>
            </a:r>
            <a:r>
              <a:rPr lang="pt-BR" b="1" i="1" dirty="0"/>
              <a:t> </a:t>
            </a:r>
            <a:r>
              <a:rPr lang="pt-BR" b="1" i="1" dirty="0" err="1"/>
              <a:t>organización</a:t>
            </a:r>
            <a:r>
              <a:rPr lang="pt-BR" b="1" i="1" dirty="0"/>
              <a:t> y a </a:t>
            </a:r>
            <a:r>
              <a:rPr lang="pt-BR" b="1" i="1" dirty="0" err="1"/>
              <a:t>la</a:t>
            </a:r>
            <a:r>
              <a:rPr lang="pt-BR" b="1" i="1" dirty="0"/>
              <a:t> </a:t>
            </a:r>
            <a:r>
              <a:rPr lang="pt-BR" b="1" i="1" dirty="0" err="1"/>
              <a:t>comunidad</a:t>
            </a:r>
            <a:r>
              <a:rPr lang="pt-BR" b="1" i="1" dirty="0"/>
              <a:t> de Open </a:t>
            </a:r>
            <a:r>
              <a:rPr lang="pt-BR" b="1" i="1" dirty="0" err="1"/>
              <a:t>Innovation</a:t>
            </a:r>
            <a:endParaRPr lang="pt-BR" b="1" i="1" dirty="0"/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Fortalecimiento de capacidades internas para gestionar procesos de innovación abierta.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Generación de redes colaborativas con actores estratégicos del ecosistema (universidades, empresas, gobiernos).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Identificación de desafíos prioritarios con enfoque territorial y participativo.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Movilización de conocimiento científico y técnico hacia problemas reales de la comunidad.</a:t>
            </a:r>
          </a:p>
          <a:p>
            <a:pPr marL="457200" lvl="0" indent="-317500" algn="l" rtl="0"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 i="1" dirty="0"/>
          </a:p>
          <a:p>
            <a:pPr marL="457200" lvl="0" indent="-317500" algn="l" rtl="0">
              <a:spcBef>
                <a:spcPts val="400"/>
              </a:spcBef>
              <a:spcAft>
                <a:spcPts val="600"/>
              </a:spcAft>
              <a:buSzPts val="1400"/>
              <a:buChar char="●"/>
            </a:pPr>
            <a:r>
              <a:rPr lang="pt-BR" b="1" i="1" dirty="0"/>
              <a:t>Próximos </a:t>
            </a:r>
            <a:r>
              <a:rPr lang="pt-BR" b="1" i="1" dirty="0" err="1"/>
              <a:t>pasos</a:t>
            </a:r>
            <a:r>
              <a:rPr lang="pt-BR" b="1" i="1" dirty="0"/>
              <a:t> sugeridos (</a:t>
            </a:r>
            <a:r>
              <a:rPr lang="pt-BR" b="1" i="1" dirty="0" err="1"/>
              <a:t>llamados</a:t>
            </a:r>
            <a:r>
              <a:rPr lang="pt-BR" b="1" i="1" dirty="0"/>
              <a:t> a </a:t>
            </a:r>
            <a:r>
              <a:rPr lang="pt-BR" b="1" i="1" dirty="0" err="1"/>
              <a:t>la</a:t>
            </a:r>
            <a:r>
              <a:rPr lang="pt-BR" b="1" i="1" dirty="0"/>
              <a:t> </a:t>
            </a:r>
            <a:r>
              <a:rPr lang="pt-BR" b="1" i="1" dirty="0" err="1"/>
              <a:t>acción</a:t>
            </a:r>
            <a:r>
              <a:rPr lang="pt-BR" b="1" i="1" dirty="0"/>
              <a:t>)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Validar desafíos priorizados con actores locales y sectoriales.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Diseñar laboratorios de ideas y soluciones orientadas a los desafíos definidos.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Aplicar metodologías ágiles, gestión de proyectos y </a:t>
            </a:r>
            <a:r>
              <a:rPr lang="es-ES" dirty="0" err="1"/>
              <a:t>gamificación</a:t>
            </a:r>
            <a:r>
              <a:rPr lang="es-ES" dirty="0"/>
              <a:t> en el diseño de soluciones.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Articular con instituciones del conocimiento para </a:t>
            </a:r>
            <a:r>
              <a:rPr lang="es-ES" dirty="0" err="1"/>
              <a:t>co</a:t>
            </a:r>
            <a:r>
              <a:rPr lang="es-ES" dirty="0"/>
              <a:t>-desarrollar soluciones viables.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Monitorear resultados y documentar lecciones aprendidas para futuras ediciones del proceso.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Documentar éxitos y fracasos para retroalimentar.</a:t>
            </a:r>
          </a:p>
          <a:p>
            <a:pPr marL="806450" indent="-355600">
              <a:spcBef>
                <a:spcPts val="400"/>
              </a:spcBef>
              <a:buFont typeface="Courier New" pitchFamily="49" charset="0"/>
              <a:buChar char="o"/>
            </a:pPr>
            <a:r>
              <a:rPr lang="es-ES" dirty="0"/>
              <a:t>Colaboración regional para internacionalización.</a:t>
            </a:r>
          </a:p>
          <a:p>
            <a:pPr marL="457200" lvl="0" indent="-317500" algn="l" rtl="0">
              <a:spcBef>
                <a:spcPts val="400"/>
              </a:spcBef>
              <a:spcAft>
                <a:spcPts val="600"/>
              </a:spcAft>
              <a:buSzPts val="1400"/>
              <a:buChar char="●"/>
            </a:pPr>
            <a:endParaRPr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14485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¡</a:t>
            </a:r>
            <a:r>
              <a:rPr lang="pt-BR" dirty="0" err="1"/>
              <a:t>Gracias</a:t>
            </a:r>
            <a:r>
              <a:rPr lang="pt-BR" dirty="0"/>
              <a:t>!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439446" y="236465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i="1" dirty="0"/>
              <a:t>La innovación abierta potencia nuestras capacidades y promueve la generación de impacto. </a:t>
            </a:r>
            <a:endParaRPr i="1"/>
          </a:p>
        </p:txBody>
      </p:sp>
      <p:sp>
        <p:nvSpPr>
          <p:cNvPr id="4" name="Google Shape;145;p23"/>
          <p:cNvSpPr txBox="1">
            <a:spLocks/>
          </p:cNvSpPr>
          <p:nvPr/>
        </p:nvSpPr>
        <p:spPr>
          <a:xfrm>
            <a:off x="221876" y="3700396"/>
            <a:ext cx="6804212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tabLst/>
              <a:defRPr/>
            </a:pPr>
            <a:r>
              <a:rPr lang="es-ES" sz="2000" dirty="0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rPr>
              <a:t>Dra. Luciana María </a:t>
            </a:r>
            <a:r>
              <a:rPr lang="es-ES" sz="2000" dirty="0" err="1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rPr>
              <a:t>Beladelli</a:t>
            </a:r>
            <a:r>
              <a:rPr lang="es-ES" sz="2000" dirty="0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rPr>
              <a:t> – luciana.beladelli@gmail.com </a:t>
            </a:r>
          </a:p>
          <a:p>
            <a:pPr lvl="0">
              <a:buClr>
                <a:srgbClr val="F792D7"/>
              </a:buClr>
              <a:buSzPts val="2000"/>
            </a:pP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F792D7"/>
                </a:solidFill>
                <a:effectLst/>
                <a:uLnTx/>
                <a:uFillTx/>
                <a:latin typeface="Kanit Light"/>
                <a:ea typeface="Kanit Light"/>
                <a:cs typeface="Kanit Light"/>
                <a:sym typeface="Kanit Light"/>
              </a:rPr>
              <a:t>Biol.</a:t>
            </a:r>
            <a:r>
              <a:rPr kumimoji="0" lang="es-ES" sz="2000" b="0" i="0" u="none" strike="noStrike" kern="0" cap="none" spc="0" normalizeH="0" noProof="0" dirty="0">
                <a:ln>
                  <a:noFill/>
                </a:ln>
                <a:solidFill>
                  <a:srgbClr val="F792D7"/>
                </a:solidFill>
                <a:effectLst/>
                <a:uLnTx/>
                <a:uFillTx/>
                <a:latin typeface="Kanit Light"/>
                <a:ea typeface="Kanit Light"/>
                <a:cs typeface="Kanit Light"/>
                <a:sym typeface="Kanit Light"/>
              </a:rPr>
              <a:t> Andrea </a:t>
            </a:r>
            <a:r>
              <a:rPr kumimoji="0" lang="es-ES" sz="2000" b="0" i="0" u="none" strike="noStrike" kern="0" cap="none" spc="0" normalizeH="0" noProof="0" dirty="0" err="1">
                <a:ln>
                  <a:noFill/>
                </a:ln>
                <a:solidFill>
                  <a:srgbClr val="F792D7"/>
                </a:solidFill>
                <a:effectLst/>
                <a:uLnTx/>
                <a:uFillTx/>
                <a:latin typeface="Kanit Light"/>
                <a:ea typeface="Kanit Light"/>
                <a:cs typeface="Kanit Light"/>
                <a:sym typeface="Kanit Light"/>
              </a:rPr>
              <a:t>Alessio</a:t>
            </a:r>
            <a:r>
              <a:rPr kumimoji="0" lang="es-ES" sz="2000" b="0" i="0" u="none" strike="noStrike" kern="0" cap="none" spc="0" normalizeH="0" noProof="0" dirty="0">
                <a:ln>
                  <a:noFill/>
                </a:ln>
                <a:solidFill>
                  <a:srgbClr val="F792D7"/>
                </a:solidFill>
                <a:effectLst/>
                <a:uLnTx/>
                <a:uFillTx/>
                <a:latin typeface="Kanit Light"/>
                <a:ea typeface="Kanit Light"/>
                <a:cs typeface="Kanit Light"/>
                <a:sym typeface="Kanit Light"/>
              </a:rPr>
              <a:t> </a:t>
            </a:r>
            <a:r>
              <a:rPr kumimoji="0" lang="es-ES" sz="2000" b="0" i="0" u="none" strike="noStrike" kern="0" cap="none" spc="0" normalizeH="0" noProof="0" dirty="0" err="1">
                <a:ln>
                  <a:noFill/>
                </a:ln>
                <a:solidFill>
                  <a:srgbClr val="F792D7"/>
                </a:solidFill>
                <a:effectLst/>
                <a:uLnTx/>
                <a:uFillTx/>
                <a:latin typeface="Kanit Light"/>
                <a:ea typeface="Kanit Light"/>
                <a:cs typeface="Kanit Light"/>
                <a:sym typeface="Kanit Light"/>
              </a:rPr>
              <a:t>Lax</a:t>
            </a:r>
            <a:r>
              <a:rPr lang="es-ES" sz="2000" dirty="0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rPr>
              <a:t> - aalessiolax@gmail.com</a:t>
            </a:r>
            <a:endParaRPr kumimoji="0" lang="es-ES" sz="2000" b="0" i="0" u="none" strike="noStrike" kern="0" cap="none" spc="0" normalizeH="0" baseline="0" noProof="0" dirty="0">
              <a:ln>
                <a:noFill/>
              </a:ln>
              <a:solidFill>
                <a:srgbClr val="F792D7"/>
              </a:solidFill>
              <a:effectLst/>
              <a:uLnTx/>
              <a:uFillTx/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2283</Words>
  <Application>Microsoft Office PowerPoint</Application>
  <PresentationFormat>Presentación en pantalla (16:9)</PresentationFormat>
  <Paragraphs>185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Wingdings</vt:lpstr>
      <vt:lpstr>Arial</vt:lpstr>
      <vt:lpstr>Kanit Light</vt:lpstr>
      <vt:lpstr>Courier New</vt:lpstr>
      <vt:lpstr>Kanit</vt:lpstr>
      <vt:lpstr>Simple Light</vt:lpstr>
      <vt:lpstr>Presentación de PowerPoint</vt:lpstr>
      <vt:lpstr>Contexto y Desafío</vt:lpstr>
      <vt:lpstr>Objetivo de la Iniciativa</vt:lpstr>
      <vt:lpstr>Tipo de Caso y Descripción de la Práctica</vt:lpstr>
      <vt:lpstr>Originalidad e Innovación</vt:lpstr>
      <vt:lpstr>Colaboración y Compromiso</vt:lpstr>
      <vt:lpstr>Demostración de Resultados</vt:lpstr>
      <vt:lpstr>Demostración de Resultados</vt:lpstr>
      <vt:lpstr>Demostración de Resultados</vt:lpstr>
      <vt:lpstr>Demostración de Resultados</vt:lpstr>
      <vt:lpstr>Escalabilidad y Replicabilidad</vt:lpstr>
      <vt:lpstr>Lecciones Aprendidas y Recomendaciones Prácticas</vt:lpstr>
      <vt:lpstr>Cierre y Contacto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Luciana</dc:creator>
  <cp:lastModifiedBy>Luciana Beladelli</cp:lastModifiedBy>
  <cp:revision>34</cp:revision>
  <dcterms:modified xsi:type="dcterms:W3CDTF">2025-07-20T11:29:23Z</dcterms:modified>
</cp:coreProperties>
</file>