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Kanit" panose="020B0604020202020204" charset="-34"/>
      <p:regular r:id="rId14"/>
      <p:bold r:id="rId15"/>
      <p:italic r:id="rId16"/>
      <p:boldItalic r:id="rId17"/>
    </p:embeddedFont>
    <p:embeddedFont>
      <p:font typeface="Kanit Light" panose="020B0604020202020204" charset="-34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 varScale="1">
        <p:scale>
          <a:sx n="92" d="100"/>
          <a:sy n="92" d="100"/>
        </p:scale>
        <p:origin x="84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Eng.miche@unochapeco.edu.br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542261" y="1392529"/>
            <a:ext cx="7765864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2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Parceria entre Universidade, Indústria e Agricultura Familiar para o Desenvolvimento de Aditivo Natural à Base de Acerola: Inovação para Geração de Renda e Sustentabilidade no Meio Rural</a:t>
            </a:r>
            <a:endParaRPr sz="2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542261" y="3195226"/>
            <a:ext cx="694306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dirty="0" smtClean="0">
                <a:solidFill>
                  <a:srgbClr val="FFC4EC"/>
                </a:solidFill>
                <a:latin typeface="Kanit Light"/>
                <a:ea typeface="Kanit Light"/>
                <a:cs typeface="Kanit Light"/>
              </a:rPr>
              <a:t>Micheli Zanetti; Mario Junior Lorensi; Daiane Botta Lorensi; Juliana Andréia Duarte Araújo; Renato Romano e Vanessa da Silva Corralo</a:t>
            </a:r>
            <a:endParaRPr lang="pt-BR" dirty="0">
              <a:solidFill>
                <a:srgbClr val="FFC4EC"/>
              </a:solidFill>
              <a:latin typeface="Kanit Light"/>
              <a:ea typeface="Kanit Light"/>
              <a:cs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542261" y="4060337"/>
            <a:ext cx="6434813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i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Vemate Indústria de Produtos Alimentícios LTDA</a:t>
            </a:r>
          </a:p>
          <a:p>
            <a:pPr lvl="0"/>
            <a:r>
              <a:rPr lang="pt-BR" i="1" dirty="0" smtClean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Universidade Comunitária da Região de Chapecó – Unochapecó </a:t>
            </a:r>
          </a:p>
          <a:p>
            <a:pPr lvl="0"/>
            <a:r>
              <a:rPr lang="pt-BR" i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Cooperativa Agrícola dos Fruticultores de Pérola (Frutiperola)</a:t>
            </a:r>
            <a:endParaRPr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</a:t>
            </a:r>
            <a:r>
              <a:rPr lang="pt-BR" dirty="0" smtClean="0"/>
              <a:t>Desafio</a:t>
            </a:r>
            <a:endParaRPr dirty="0"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281883" y="784470"/>
            <a:ext cx="8186708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100" b="1" dirty="0" smtClean="0">
                <a:solidFill>
                  <a:schemeClr val="tx1"/>
                </a:solidFill>
                <a:latin typeface="Ariel"/>
              </a:rPr>
              <a:t>VEMAT: </a:t>
            </a:r>
            <a:r>
              <a:rPr lang="pt-BR" sz="1100" dirty="0">
                <a:latin typeface="Ariel"/>
              </a:rPr>
              <a:t>"Chás solúveis, orgânicos e matéria-prima para terceirização</a:t>
            </a:r>
            <a:r>
              <a:rPr lang="pt-BR" sz="1100" dirty="0" smtClean="0">
                <a:latin typeface="Ariel"/>
              </a:rPr>
              <a:t>..“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sz="1100" dirty="0">
              <a:latin typeface="Ariel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100" b="1" dirty="0" smtClean="0">
                <a:solidFill>
                  <a:schemeClr val="tx1"/>
                </a:solidFill>
                <a:latin typeface="Ariel"/>
              </a:rPr>
              <a:t>Desafio estratégico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100" b="1" dirty="0" smtClean="0">
                <a:solidFill>
                  <a:schemeClr val="tx1"/>
                </a:solidFill>
                <a:latin typeface="Ariel"/>
              </a:rPr>
              <a:t>Limitações técnicas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100" b="1" dirty="0">
              <a:solidFill>
                <a:schemeClr val="tx1"/>
              </a:solidFill>
              <a:latin typeface="Ariel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100" b="1" dirty="0" smtClean="0">
              <a:solidFill>
                <a:schemeClr val="tx1"/>
              </a:solidFill>
              <a:latin typeface="Ariel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100" b="1" dirty="0" smtClean="0">
              <a:solidFill>
                <a:schemeClr val="tx1"/>
              </a:solidFill>
              <a:latin typeface="Ariel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100" b="1" dirty="0" smtClean="0">
              <a:solidFill>
                <a:schemeClr val="tx1"/>
              </a:solidFill>
              <a:latin typeface="Ariel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100" b="1" dirty="0" smtClean="0">
                <a:solidFill>
                  <a:schemeClr val="tx1"/>
                </a:solidFill>
                <a:latin typeface="Ariel"/>
              </a:rPr>
              <a:t>FRUTIPÉROLA: </a:t>
            </a:r>
            <a:r>
              <a:rPr lang="pt-BR" altLang="pt-BR" sz="1100" dirty="0" smtClean="0">
                <a:solidFill>
                  <a:schemeClr val="tx1"/>
                </a:solidFill>
                <a:latin typeface="Ariel"/>
              </a:rPr>
              <a:t>Cooperativa de pequenos produtores rurais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100" b="1" dirty="0" smtClean="0">
              <a:solidFill>
                <a:schemeClr val="tx1"/>
              </a:solidFill>
              <a:latin typeface="Ariel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100" b="1" dirty="0" smtClean="0">
                <a:solidFill>
                  <a:schemeClr val="tx1"/>
                </a:solidFill>
                <a:latin typeface="Ariel"/>
              </a:rPr>
              <a:t>Crise rural</a:t>
            </a:r>
            <a:endParaRPr lang="pt-BR" altLang="pt-BR" sz="1100" dirty="0" smtClean="0">
              <a:solidFill>
                <a:schemeClr val="tx1"/>
              </a:solidFill>
              <a:latin typeface="Ariel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100" b="1" dirty="0" smtClean="0">
                <a:solidFill>
                  <a:schemeClr val="tx1"/>
                </a:solidFill>
                <a:latin typeface="Ariel"/>
              </a:rPr>
              <a:t>Queda </a:t>
            </a:r>
            <a:r>
              <a:rPr lang="pt-BR" altLang="pt-BR" sz="1100" b="1" dirty="0">
                <a:solidFill>
                  <a:schemeClr val="tx1"/>
                </a:solidFill>
                <a:latin typeface="Ariel"/>
              </a:rPr>
              <a:t>de </a:t>
            </a:r>
            <a:r>
              <a:rPr lang="pt-BR" altLang="pt-BR" sz="1100" b="1" dirty="0" smtClean="0">
                <a:solidFill>
                  <a:schemeClr val="tx1"/>
                </a:solidFill>
                <a:latin typeface="Ariel"/>
              </a:rPr>
              <a:t>mercado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100" b="1" dirty="0">
              <a:solidFill>
                <a:schemeClr val="tx1"/>
              </a:solidFill>
              <a:latin typeface="Ariel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100" b="1" dirty="0" smtClean="0">
              <a:solidFill>
                <a:schemeClr val="tx1"/>
              </a:solidFill>
              <a:latin typeface="Ariel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pt-BR" altLang="pt-BR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/>
            <a:endParaRPr i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144" y="722124"/>
            <a:ext cx="2093045" cy="1299158"/>
          </a:xfrm>
          <a:prstGeom prst="rect">
            <a:avLst/>
          </a:prstGeom>
        </p:spPr>
      </p:pic>
      <p:pic>
        <p:nvPicPr>
          <p:cNvPr id="1026" name="Picture 2" descr="Frutiperola Associacao Perolense de Fruticulto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143" y="2145929"/>
            <a:ext cx="2093045" cy="139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ochapecó - Notícias | port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143" y="3616527"/>
            <a:ext cx="2093048" cy="143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07818" y="3517974"/>
            <a:ext cx="4572000" cy="14003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100" b="1" dirty="0">
              <a:solidFill>
                <a:schemeClr val="tx1"/>
              </a:solidFill>
              <a:latin typeface="Ariel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100" b="1" dirty="0" smtClean="0">
                <a:solidFill>
                  <a:schemeClr val="tx1"/>
                </a:solidFill>
                <a:latin typeface="Ariel"/>
              </a:rPr>
              <a:t>UNOCHAPECÓ: </a:t>
            </a:r>
            <a:r>
              <a:rPr lang="pt-BR" altLang="pt-BR" sz="1100" dirty="0" smtClean="0">
                <a:solidFill>
                  <a:schemeClr val="tx1"/>
                </a:solidFill>
                <a:latin typeface="Ariel"/>
              </a:rPr>
              <a:t>Eleita em 2024 a IC Mais Inovadora* de SC</a:t>
            </a:r>
            <a:endParaRPr lang="pt-BR" altLang="pt-BR" sz="1100" dirty="0">
              <a:solidFill>
                <a:schemeClr val="tx1"/>
              </a:solidFill>
              <a:latin typeface="Ariel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100" b="1" dirty="0">
              <a:solidFill>
                <a:schemeClr val="tx1"/>
              </a:solidFill>
              <a:latin typeface="Ariel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100" b="1" dirty="0" smtClean="0">
                <a:solidFill>
                  <a:schemeClr val="tx1"/>
                </a:solidFill>
                <a:latin typeface="Ariel"/>
              </a:rPr>
              <a:t>Equipe técnica para pesquisa</a:t>
            </a:r>
            <a:endParaRPr lang="pt-BR" altLang="pt-BR" sz="1100" dirty="0">
              <a:solidFill>
                <a:schemeClr val="tx1"/>
              </a:solidFill>
              <a:latin typeface="Ariel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100" b="1" dirty="0" smtClean="0">
                <a:solidFill>
                  <a:schemeClr val="tx1"/>
                </a:solidFill>
                <a:latin typeface="Ariel"/>
              </a:rPr>
              <a:t>Infraestrutura para pesquisa de ponta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100" b="1" dirty="0">
              <a:solidFill>
                <a:schemeClr val="tx1"/>
              </a:solidFill>
              <a:latin typeface="Ariel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100" b="1" dirty="0" smtClean="0">
              <a:solidFill>
                <a:schemeClr val="tx1"/>
              </a:solidFill>
              <a:latin typeface="Ariel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pt-BR" altLang="pt-BR" sz="800" b="1" dirty="0" smtClean="0">
                <a:solidFill>
                  <a:schemeClr val="tx1"/>
                </a:solidFill>
                <a:latin typeface="+mj-lt"/>
              </a:rPr>
              <a:t>                                                                       * </a:t>
            </a:r>
            <a:r>
              <a:rPr lang="pt-BR" altLang="pt-BR" sz="800" b="1" dirty="0" err="1" smtClean="0">
                <a:solidFill>
                  <a:schemeClr val="tx1"/>
                </a:solidFill>
                <a:latin typeface="+mj-lt"/>
              </a:rPr>
              <a:t>Fapesc</a:t>
            </a:r>
            <a:r>
              <a:rPr lang="pt-BR" altLang="pt-BR" sz="800" b="1" dirty="0" smtClean="0">
                <a:solidFill>
                  <a:schemeClr val="tx1"/>
                </a:solidFill>
                <a:latin typeface="+mj-lt"/>
              </a:rPr>
              <a:t>: </a:t>
            </a:r>
            <a:r>
              <a:rPr lang="pt-BR" sz="800" dirty="0">
                <a:latin typeface="+mj-lt"/>
              </a:rPr>
              <a:t>Prêmio Inovação Catarinense</a:t>
            </a:r>
            <a:endParaRPr lang="pt-BR" altLang="pt-BR" sz="800" b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</a:t>
            </a:r>
            <a:r>
              <a:rPr lang="pt-BR" dirty="0" smtClean="0"/>
              <a:t>Iniciativa</a:t>
            </a:r>
            <a:endParaRPr dirty="0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>
              <a:buNone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	Desenvolver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um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aditivo natural concentrado de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acerola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rico em vitamina C, que atenda às exigências regulatórias e substitua aditivos sintéticos em alimentos e suplementos. 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lvl="0" indent="0">
              <a:buNone/>
            </a:pPr>
            <a:endParaRPr lang="pt-BR" dirty="0" smtClean="0"/>
          </a:p>
          <a:p>
            <a:pPr marL="139700" lvl="0" indent="0" algn="l" rtl="0"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/>
            </a:r>
            <a:br>
              <a:rPr lang="pt-BR" dirty="0"/>
            </a:br>
            <a:endParaRPr dirty="0"/>
          </a:p>
        </p:txBody>
      </p:sp>
      <p:sp>
        <p:nvSpPr>
          <p:cNvPr id="4" name="CaixaDeTexto 3"/>
          <p:cNvSpPr txBox="1"/>
          <p:nvPr/>
        </p:nvSpPr>
        <p:spPr>
          <a:xfrm>
            <a:off x="173318" y="1646376"/>
            <a:ext cx="85342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pt-BR" sz="1200" dirty="0">
              <a:latin typeface="+mn-lt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200" dirty="0">
                <a:latin typeface="+mn-lt"/>
                <a:ea typeface="Kanit Light"/>
                <a:cs typeface="Kanit Light"/>
                <a:sym typeface="Kanit Light"/>
              </a:rPr>
              <a:t>Demonstra como a </a:t>
            </a:r>
            <a:r>
              <a:rPr lang="pt-BR" altLang="pt-BR" sz="1200" b="1" dirty="0" err="1">
                <a:latin typeface="+mn-lt"/>
                <a:ea typeface="Kanit Light"/>
                <a:cs typeface="Kanit Light"/>
                <a:sym typeface="Kanit Light"/>
              </a:rPr>
              <a:t>cocriação</a:t>
            </a:r>
            <a:r>
              <a:rPr lang="pt-BR" altLang="pt-BR" sz="1200" b="1" dirty="0">
                <a:latin typeface="+mn-lt"/>
                <a:ea typeface="Kanit Light"/>
                <a:cs typeface="Kanit Light"/>
                <a:sym typeface="Kanit Light"/>
              </a:rPr>
              <a:t> entre </a:t>
            </a:r>
            <a:r>
              <a:rPr lang="pt-BR" altLang="pt-BR" sz="1200" b="1" dirty="0" smtClean="0">
                <a:latin typeface="+mn-lt"/>
                <a:ea typeface="Kanit Light"/>
                <a:cs typeface="Kanit Light"/>
                <a:sym typeface="Kanit Light"/>
              </a:rPr>
              <a:t>diferentes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pt-BR" altLang="pt-BR" sz="1200" b="1" dirty="0" smtClean="0">
                <a:latin typeface="+mn-lt"/>
                <a:ea typeface="Kanit Light"/>
                <a:cs typeface="Kanit Light"/>
                <a:sym typeface="Kanit Light"/>
              </a:rPr>
              <a:t>atores </a:t>
            </a:r>
            <a:r>
              <a:rPr lang="pt-BR" altLang="pt-BR" sz="1200" b="1" dirty="0">
                <a:latin typeface="+mn-lt"/>
                <a:ea typeface="Kanit Light"/>
                <a:cs typeface="Kanit Light"/>
                <a:sym typeface="Kanit Light"/>
              </a:rPr>
              <a:t>(empresa, universidade e cooperativa) </a:t>
            </a:r>
            <a:endParaRPr lang="pt-BR" altLang="pt-BR" sz="1200" b="1" dirty="0" smtClean="0">
              <a:latin typeface="+mn-lt"/>
              <a:ea typeface="Kanit Light"/>
              <a:cs typeface="Kanit Light"/>
              <a:sym typeface="Kanit Light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pt-BR" altLang="pt-BR" sz="1200" dirty="0" smtClean="0">
                <a:latin typeface="+mn-lt"/>
                <a:ea typeface="Kanit Light"/>
                <a:cs typeface="Kanit Light"/>
                <a:sym typeface="Kanit Light"/>
              </a:rPr>
              <a:t>pode </a:t>
            </a:r>
            <a:r>
              <a:rPr lang="pt-BR" altLang="pt-BR" sz="1200" dirty="0">
                <a:latin typeface="+mn-lt"/>
                <a:ea typeface="Kanit Light"/>
                <a:cs typeface="Kanit Light"/>
                <a:sym typeface="Kanit Light"/>
              </a:rPr>
              <a:t>gerar tecnologia de ponta e fortalecer cadeias </a:t>
            </a:r>
            <a:endParaRPr lang="pt-BR" altLang="pt-BR" sz="1200" dirty="0" smtClean="0">
              <a:latin typeface="+mn-lt"/>
              <a:ea typeface="Kanit Light"/>
              <a:cs typeface="Kanit Light"/>
              <a:sym typeface="Kanit Light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pt-BR" altLang="pt-BR" sz="1200" dirty="0" smtClean="0">
                <a:latin typeface="+mn-lt"/>
                <a:ea typeface="Kanit Light"/>
                <a:cs typeface="Kanit Light"/>
                <a:sym typeface="Kanit Light"/>
              </a:rPr>
              <a:t>produtivas </a:t>
            </a:r>
            <a:r>
              <a:rPr lang="pt-BR" altLang="pt-BR" sz="1200" dirty="0">
                <a:latin typeface="+mn-lt"/>
                <a:ea typeface="Kanit Light"/>
                <a:cs typeface="Kanit Light"/>
                <a:sym typeface="Kanit Light"/>
              </a:rPr>
              <a:t>locais.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200" dirty="0">
              <a:latin typeface="+mn-lt"/>
              <a:ea typeface="Kanit Light"/>
              <a:cs typeface="Kanit Light"/>
              <a:sym typeface="Kanit Light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200" dirty="0">
                <a:latin typeface="+mn-lt"/>
                <a:ea typeface="Kanit Light"/>
                <a:cs typeface="Kanit Light"/>
                <a:sym typeface="Kanit Light"/>
              </a:rPr>
              <a:t>Cria </a:t>
            </a:r>
            <a:r>
              <a:rPr lang="pt-BR" altLang="pt-BR" sz="1200" b="1" dirty="0">
                <a:latin typeface="+mn-lt"/>
                <a:ea typeface="Kanit Light"/>
                <a:cs typeface="Kanit Light"/>
                <a:sym typeface="Kanit Light"/>
              </a:rPr>
              <a:t>um modelo replicável de inovação </a:t>
            </a:r>
            <a:endParaRPr lang="pt-BR" altLang="pt-BR" sz="1200" b="1" dirty="0" smtClean="0">
              <a:latin typeface="+mn-lt"/>
              <a:ea typeface="Kanit Light"/>
              <a:cs typeface="Kanit Light"/>
              <a:sym typeface="Kanit Light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pt-BR" altLang="pt-BR" sz="1200" b="1" dirty="0" smtClean="0">
                <a:latin typeface="+mn-lt"/>
                <a:ea typeface="Kanit Light"/>
                <a:cs typeface="Kanit Light"/>
                <a:sym typeface="Kanit Light"/>
              </a:rPr>
              <a:t>colaborativa</a:t>
            </a:r>
            <a:r>
              <a:rPr lang="pt-BR" altLang="pt-BR" sz="1200" dirty="0">
                <a:latin typeface="+mn-lt"/>
                <a:ea typeface="Kanit Light"/>
                <a:cs typeface="Kanit Light"/>
                <a:sym typeface="Kanit Light"/>
              </a:rPr>
              <a:t>, que valoriza a biodiversidade brasileira, </a:t>
            </a:r>
            <a:endParaRPr lang="pt-BR" altLang="pt-BR" sz="1200" dirty="0" smtClean="0">
              <a:latin typeface="+mn-lt"/>
              <a:ea typeface="Kanit Light"/>
              <a:cs typeface="Kanit Light"/>
              <a:sym typeface="Kanit Light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pt-BR" altLang="pt-BR" sz="1200" dirty="0" smtClean="0">
                <a:latin typeface="+mn-lt"/>
                <a:ea typeface="Kanit Light"/>
                <a:cs typeface="Kanit Light"/>
                <a:sym typeface="Kanit Light"/>
              </a:rPr>
              <a:t>fomenta </a:t>
            </a:r>
            <a:r>
              <a:rPr lang="pt-BR" altLang="pt-BR" sz="1200" dirty="0">
                <a:latin typeface="+mn-lt"/>
                <a:ea typeface="Kanit Light"/>
                <a:cs typeface="Kanit Light"/>
                <a:sym typeface="Kanit Light"/>
              </a:rPr>
              <a:t>a </a:t>
            </a:r>
            <a:r>
              <a:rPr lang="pt-BR" altLang="pt-BR" sz="1200" dirty="0" err="1">
                <a:latin typeface="+mn-lt"/>
                <a:ea typeface="Kanit Light"/>
                <a:cs typeface="Kanit Light"/>
                <a:sym typeface="Kanit Light"/>
              </a:rPr>
              <a:t>bioeconomia</a:t>
            </a:r>
            <a:r>
              <a:rPr lang="pt-BR" altLang="pt-BR" sz="1200" dirty="0">
                <a:latin typeface="+mn-lt"/>
                <a:ea typeface="Kanit Light"/>
                <a:cs typeface="Kanit Light"/>
                <a:sym typeface="Kanit Light"/>
              </a:rPr>
              <a:t> e amplia oportunidades </a:t>
            </a:r>
            <a:endParaRPr lang="pt-BR" altLang="pt-BR" sz="1200" dirty="0" smtClean="0">
              <a:latin typeface="+mn-lt"/>
              <a:ea typeface="Kanit Light"/>
              <a:cs typeface="Kanit Light"/>
              <a:sym typeface="Kanit Light"/>
            </a:endParaRP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pt-BR" altLang="pt-BR" sz="1200" dirty="0" smtClean="0">
                <a:latin typeface="+mn-lt"/>
                <a:ea typeface="Kanit Light"/>
                <a:cs typeface="Kanit Light"/>
                <a:sym typeface="Kanit Light"/>
              </a:rPr>
              <a:t>para </a:t>
            </a:r>
            <a:r>
              <a:rPr lang="pt-BR" altLang="pt-BR" sz="1200" dirty="0">
                <a:latin typeface="+mn-lt"/>
                <a:ea typeface="Kanit Light"/>
                <a:cs typeface="Kanit Light"/>
                <a:sym typeface="Kanit Light"/>
              </a:rPr>
              <a:t>pequenos produtores.</a:t>
            </a:r>
          </a:p>
          <a:p>
            <a:endParaRPr lang="pt-BR" sz="8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291" y="1646376"/>
            <a:ext cx="4104409" cy="31188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</a:t>
            </a:r>
            <a:r>
              <a:rPr lang="pt-BR" dirty="0" smtClean="0"/>
              <a:t>Prática</a:t>
            </a:r>
            <a:endParaRPr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690" y="904518"/>
            <a:ext cx="5851409" cy="390375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9F1B84E-67D7-3133-94B1-481D485273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865" t="37777" r="36947" b="36463"/>
          <a:stretch/>
        </p:blipFill>
        <p:spPr>
          <a:xfrm>
            <a:off x="7441278" y="2078180"/>
            <a:ext cx="1162422" cy="13758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230" y="1267689"/>
            <a:ext cx="3130151" cy="3182539"/>
          </a:xfrm>
          <a:prstGeom prst="rect">
            <a:avLst/>
          </a:prstGeom>
        </p:spPr>
      </p:pic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</a:t>
            </a:r>
            <a:r>
              <a:rPr lang="pt-BR" dirty="0" smtClean="0"/>
              <a:t>Inovação</a:t>
            </a:r>
            <a:endParaRPr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Integração 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inédita entre </a:t>
            </a:r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indústria, universidade e agricultura familiar</a:t>
            </a: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Transformação da </a:t>
            </a:r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acerola </a:t>
            </a: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ingrediente funcional com </a:t>
            </a:r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31% de vitamina C</a:t>
            </a: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Cocriação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com imersão acadêmica na indústria e participação ativa dos agricultores</a:t>
            </a: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Extração limpa e sustentável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diferente dos processos industriais convencionais</a:t>
            </a:r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Geração de valor compartilhado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 produto inovador + aumento de renda rural.</a:t>
            </a:r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endParaRPr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/>
          <a:srcRect l="11525" r="14845"/>
          <a:stretch/>
        </p:blipFill>
        <p:spPr>
          <a:xfrm>
            <a:off x="811037" y="3000743"/>
            <a:ext cx="1319646" cy="178334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5"/>
          <a:srcRect t="6867" r="11355" b="10097"/>
          <a:stretch/>
        </p:blipFill>
        <p:spPr>
          <a:xfrm>
            <a:off x="2797997" y="3000743"/>
            <a:ext cx="1451882" cy="178334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9F1B84E-67D7-3133-94B1-481D4852732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865" t="37777" r="36947" b="36463"/>
          <a:stretch/>
        </p:blipFill>
        <p:spPr>
          <a:xfrm>
            <a:off x="4851455" y="3000743"/>
            <a:ext cx="1506682" cy="17833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</a:t>
            </a:r>
            <a:r>
              <a:rPr lang="pt-BR" dirty="0" smtClean="0"/>
              <a:t>Engajamento</a:t>
            </a:r>
            <a:endParaRPr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88" y="1203768"/>
            <a:ext cx="2376544" cy="108558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034" y="1226430"/>
            <a:ext cx="2372056" cy="109552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623" y="1104143"/>
            <a:ext cx="1899593" cy="1267510"/>
          </a:xfrm>
          <a:prstGeom prst="rect">
            <a:avLst/>
          </a:prstGeom>
        </p:spPr>
      </p:pic>
      <p:pic>
        <p:nvPicPr>
          <p:cNvPr id="4098" name="Picture 2" descr="Portal Timbó Net - Sebraetec finaliza 2020 com mais de R$ 750 mil em  recursos subsidiados aos empresários de Blumenau e região Mais de 50  negócios foram beneficiados com a solução d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27" y="2864468"/>
            <a:ext cx="2331985" cy="155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ROCESSO SELETIVO PARA SELEÇÃO BOLSISTAS DE INICIAÇÃO EM TECNOLOGIA E  INOVAÇÃO EM VAGAS VINCULADAS AOS Editais CNPq 12/2020 – Programa de  Mestrado e Doutorado Acadêmico para Inovação MAI/DAI - Portal de Pesquisa  UFRRJ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327" y="2878351"/>
            <a:ext cx="2136279" cy="145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Marca Fine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100" y="3101008"/>
            <a:ext cx="1831341" cy="84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 </a:t>
            </a:r>
            <a:endParaRPr dirty="0"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647272" y="963375"/>
            <a:ext cx="4212404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2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31</a:t>
            </a:r>
            <a:r>
              <a:rPr lang="pt-BR" altLang="pt-BR" sz="1200" b="1" dirty="0">
                <a:solidFill>
                  <a:schemeClr val="tx1"/>
                </a:solidFill>
                <a:latin typeface="Arial" panose="020B0604020202020204" pitchFamily="34" charset="0"/>
              </a:rPr>
              <a:t>% de vitamina C</a:t>
            </a:r>
            <a:r>
              <a:rPr lang="pt-BR" altLang="pt-BR" sz="1200" dirty="0">
                <a:solidFill>
                  <a:schemeClr val="tx1"/>
                </a:solidFill>
                <a:latin typeface="Arial" panose="020B0604020202020204" pitchFamily="34" charset="0"/>
              </a:rPr>
              <a:t> no aditivo desenvolvido</a:t>
            </a:r>
            <a:r>
              <a:rPr lang="pt-BR" altLang="pt-BR" sz="1200" dirty="0" smtClean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2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2 </a:t>
            </a:r>
            <a:r>
              <a:rPr lang="pt-BR" altLang="pt-BR" sz="1200" b="1" dirty="0">
                <a:solidFill>
                  <a:schemeClr val="tx1"/>
                </a:solidFill>
                <a:latin typeface="Arial" panose="020B0604020202020204" pitchFamily="34" charset="0"/>
              </a:rPr>
              <a:t>dissertações de mestrado</a:t>
            </a:r>
            <a:r>
              <a:rPr lang="pt-BR" altLang="pt-BR" sz="1200" dirty="0">
                <a:solidFill>
                  <a:schemeClr val="tx1"/>
                </a:solidFill>
                <a:latin typeface="Arial" panose="020B0604020202020204" pitchFamily="34" charset="0"/>
              </a:rPr>
              <a:t> + </a:t>
            </a:r>
            <a:r>
              <a:rPr lang="pt-BR" altLang="pt-BR" sz="1200" b="1" dirty="0">
                <a:solidFill>
                  <a:schemeClr val="tx1"/>
                </a:solidFill>
                <a:latin typeface="Arial" panose="020B0604020202020204" pitchFamily="34" charset="0"/>
              </a:rPr>
              <a:t>iniciações científicas</a:t>
            </a:r>
            <a:r>
              <a:rPr lang="pt-BR" altLang="pt-BR" sz="1200" dirty="0">
                <a:solidFill>
                  <a:schemeClr val="tx1"/>
                </a:solidFill>
                <a:latin typeface="Arial" panose="020B0604020202020204" pitchFamily="34" charset="0"/>
              </a:rPr>
              <a:t> e publicações </a:t>
            </a:r>
            <a:r>
              <a:rPr lang="pt-BR" altLang="pt-BR" sz="1200" dirty="0" smtClean="0">
                <a:solidFill>
                  <a:schemeClr val="tx1"/>
                </a:solidFill>
                <a:latin typeface="Arial" panose="020B0604020202020204" pitchFamily="34" charset="0"/>
              </a:rPr>
              <a:t>técnicas.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2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2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Relatório para validação </a:t>
            </a:r>
            <a:r>
              <a:rPr lang="pt-BR" altLang="pt-BR" sz="1200" b="1" dirty="0">
                <a:solidFill>
                  <a:schemeClr val="tx1"/>
                </a:solidFill>
                <a:latin typeface="Arial" panose="020B0604020202020204" pitchFamily="34" charset="0"/>
              </a:rPr>
              <a:t>regulatória</a:t>
            </a:r>
            <a:r>
              <a:rPr lang="pt-BR" altLang="pt-BR" sz="1200" dirty="0">
                <a:solidFill>
                  <a:schemeClr val="tx1"/>
                </a:solidFill>
                <a:latin typeface="Arial" panose="020B0604020202020204" pitchFamily="34" charset="0"/>
              </a:rPr>
              <a:t> do produto pela ANVISA</a:t>
            </a:r>
            <a:r>
              <a:rPr lang="pt-BR" altLang="pt-BR" sz="1200" dirty="0" smtClean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2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altLang="pt-BR" sz="1200" dirty="0" smtClean="0">
                <a:solidFill>
                  <a:schemeClr val="tx1"/>
                </a:solidFill>
                <a:latin typeface="Arial" panose="020B0604020202020204" pitchFamily="34" charset="0"/>
              </a:rPr>
              <a:t>Aditivo com comprovação de funcionalidade como </a:t>
            </a:r>
            <a:r>
              <a:rPr lang="pt-BR" altLang="pt-BR" sz="12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conservante natural de alimentos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2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2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R</a:t>
            </a:r>
            <a:r>
              <a:rPr lang="pt-BR" altLang="pt-BR" sz="1200" b="1" dirty="0">
                <a:solidFill>
                  <a:schemeClr val="tx1"/>
                </a:solidFill>
                <a:latin typeface="Arial" panose="020B0604020202020204" pitchFamily="34" charset="0"/>
              </a:rPr>
              <a:t>$ 1,8 milhão</a:t>
            </a:r>
            <a:r>
              <a:rPr lang="pt-BR" altLang="pt-BR" sz="1200" dirty="0">
                <a:solidFill>
                  <a:schemeClr val="tx1"/>
                </a:solidFill>
                <a:latin typeface="Arial" panose="020B0604020202020204" pitchFamily="34" charset="0"/>
              </a:rPr>
              <a:t> em subvenção FINEP para implantação de planta-piloto</a:t>
            </a:r>
            <a:r>
              <a:rPr lang="pt-BR" altLang="pt-BR" sz="1200" dirty="0" smtClean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pt-BR" altLang="pt-BR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2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 Aumento </a:t>
            </a:r>
            <a:r>
              <a:rPr lang="pt-BR" altLang="pt-BR" sz="1200" b="1" dirty="0">
                <a:solidFill>
                  <a:schemeClr val="tx1"/>
                </a:solidFill>
                <a:latin typeface="Arial" panose="020B0604020202020204" pitchFamily="34" charset="0"/>
              </a:rPr>
              <a:t>da renda</a:t>
            </a:r>
            <a:r>
              <a:rPr lang="pt-BR" altLang="pt-BR" sz="1200" dirty="0">
                <a:solidFill>
                  <a:schemeClr val="tx1"/>
                </a:solidFill>
                <a:latin typeface="Arial" panose="020B0604020202020204" pitchFamily="34" charset="0"/>
              </a:rPr>
              <a:t> dos agricultores da </a:t>
            </a:r>
            <a:r>
              <a:rPr lang="pt-BR" altLang="pt-BR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Frutíperola</a:t>
            </a:r>
            <a:r>
              <a:rPr lang="pt-BR" altLang="pt-BR" sz="1200" dirty="0">
                <a:solidFill>
                  <a:schemeClr val="tx1"/>
                </a:solidFill>
                <a:latin typeface="Arial" panose="020B0604020202020204" pitchFamily="34" charset="0"/>
              </a:rPr>
              <a:t> com contratos formais de </a:t>
            </a:r>
            <a:r>
              <a:rPr lang="pt-BR" altLang="pt-BR" sz="1200" dirty="0" smtClean="0">
                <a:solidFill>
                  <a:schemeClr val="tx1"/>
                </a:solidFill>
                <a:latin typeface="Arial" panose="020B0604020202020204" pitchFamily="34" charset="0"/>
              </a:rPr>
              <a:t>fornecimento de acerola para testes piloto e para escalonamento de produção.</a:t>
            </a:r>
            <a:endParaRPr lang="pt-BR" altLang="pt-BR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sz="1200" dirty="0" smtClean="0"/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pt-BR" altLang="pt-BR" sz="12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Esperança </a:t>
            </a:r>
            <a:r>
              <a:rPr lang="pt-BR" altLang="pt-BR" sz="1200" dirty="0" smtClean="0">
                <a:solidFill>
                  <a:schemeClr val="tx1"/>
                </a:solidFill>
                <a:latin typeface="Arial" panose="020B0604020202020204" pitchFamily="34" charset="0"/>
              </a:rPr>
              <a:t>para agricultores </a:t>
            </a:r>
            <a:r>
              <a:rPr lang="pt-BR" altLang="pt-BR" sz="1200" dirty="0">
                <a:solidFill>
                  <a:schemeClr val="tx1"/>
                </a:solidFill>
                <a:latin typeface="Arial" panose="020B0604020202020204" pitchFamily="34" charset="0"/>
              </a:rPr>
              <a:t>sobre a valorização da acerola e segurança na comercialização</a:t>
            </a:r>
            <a:r>
              <a:rPr lang="pt-BR" altLang="pt-BR" sz="1200" dirty="0" smtClean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pt-BR" altLang="pt-BR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676" y="1144069"/>
            <a:ext cx="2020978" cy="141209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/>
          <a:srcRect t="12048"/>
          <a:stretch/>
        </p:blipFill>
        <p:spPr>
          <a:xfrm>
            <a:off x="7100681" y="947336"/>
            <a:ext cx="1653184" cy="180555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1382" y="2912560"/>
            <a:ext cx="3602318" cy="180375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</a:t>
            </a:r>
            <a:r>
              <a:rPr lang="pt-BR" dirty="0" err="1" smtClean="0"/>
              <a:t>Replicabilidade</a:t>
            </a:r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436391" y="1088066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b="1" dirty="0" smtClean="0"/>
              <a:t>Empresa aproveitou incentivos governamentais;</a:t>
            </a:r>
          </a:p>
          <a:p>
            <a:endParaRPr lang="pt-BR" b="1" dirty="0"/>
          </a:p>
          <a:p>
            <a:r>
              <a:rPr lang="pt-BR" b="1" dirty="0" smtClean="0"/>
              <a:t>Processo </a:t>
            </a:r>
            <a:r>
              <a:rPr lang="pt-BR" b="1" dirty="0"/>
              <a:t>de extração limpo e </a:t>
            </a:r>
            <a:r>
              <a:rPr lang="pt-BR" b="1" dirty="0" smtClean="0"/>
              <a:t>replicável</a:t>
            </a:r>
            <a:r>
              <a:rPr lang="pt-BR" dirty="0"/>
              <a:t> </a:t>
            </a:r>
            <a:r>
              <a:rPr lang="pt-BR" dirty="0" smtClean="0"/>
              <a:t>par</a:t>
            </a:r>
            <a:r>
              <a:rPr lang="pt-BR" dirty="0" smtClean="0"/>
              <a:t>a </a:t>
            </a:r>
            <a:r>
              <a:rPr lang="pt-BR" dirty="0"/>
              <a:t>outras frutas e </a:t>
            </a:r>
            <a:r>
              <a:rPr lang="pt-BR" dirty="0" err="1"/>
              <a:t>bioativos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r>
              <a:rPr lang="pt-BR" b="1" dirty="0"/>
              <a:t>Modelo colaborativo</a:t>
            </a:r>
            <a:r>
              <a:rPr lang="pt-BR" dirty="0"/>
              <a:t> que integra universidade, indústria e agricultura familiar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r>
              <a:rPr lang="pt-BR" b="1" dirty="0"/>
              <a:t>Infraestrutura piloto</a:t>
            </a:r>
            <a:r>
              <a:rPr lang="pt-BR" dirty="0"/>
              <a:t> com potencial para expansão </a:t>
            </a:r>
            <a:endParaRPr lang="pt-BR" dirty="0" smtClean="0"/>
          </a:p>
          <a:p>
            <a:pPr marL="139700" indent="0">
              <a:buNone/>
            </a:pPr>
            <a:r>
              <a:rPr lang="pt-BR" dirty="0" smtClean="0"/>
              <a:t>industrial </a:t>
            </a:r>
            <a:r>
              <a:rPr lang="pt-BR" dirty="0"/>
              <a:t>e novos mercados.</a:t>
            </a:r>
          </a:p>
          <a:p>
            <a:endParaRPr lang="pt-BR" b="1" dirty="0" smtClean="0"/>
          </a:p>
          <a:p>
            <a:r>
              <a:rPr lang="pt-BR" b="1" dirty="0" smtClean="0"/>
              <a:t>Mapear </a:t>
            </a:r>
            <a:r>
              <a:rPr lang="pt-BR" b="1" dirty="0"/>
              <a:t>cadeias locais</a:t>
            </a:r>
            <a:r>
              <a:rPr lang="pt-BR" dirty="0"/>
              <a:t> de insumos para fortalecer </a:t>
            </a:r>
            <a:endParaRPr lang="pt-BR" dirty="0" smtClean="0"/>
          </a:p>
          <a:p>
            <a:pPr marL="139700" indent="0">
              <a:buNone/>
            </a:pPr>
            <a:r>
              <a:rPr lang="pt-BR" dirty="0" smtClean="0"/>
              <a:t>a </a:t>
            </a:r>
            <a:r>
              <a:rPr lang="pt-BR" dirty="0" err="1" smtClean="0"/>
              <a:t>bioeconomia</a:t>
            </a:r>
            <a:r>
              <a:rPr lang="pt-BR" dirty="0" smtClean="0"/>
              <a:t> </a:t>
            </a:r>
            <a:r>
              <a:rPr lang="pt-BR" dirty="0"/>
              <a:t>regional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r>
              <a:rPr lang="pt-BR" b="1" dirty="0" smtClean="0"/>
              <a:t>Envolver </a:t>
            </a:r>
            <a:r>
              <a:rPr lang="pt-BR" b="1" dirty="0"/>
              <a:t>comunidades locais</a:t>
            </a:r>
            <a:r>
              <a:rPr lang="pt-BR" dirty="0"/>
              <a:t> desde a fase inicial, </a:t>
            </a:r>
            <a:endParaRPr lang="pt-BR" dirty="0" smtClean="0"/>
          </a:p>
          <a:p>
            <a:pPr marL="139700" indent="0">
              <a:buNone/>
            </a:pPr>
            <a:r>
              <a:rPr lang="pt-BR" dirty="0" smtClean="0"/>
              <a:t>garantindo impacto </a:t>
            </a:r>
            <a:r>
              <a:rPr lang="pt-BR" dirty="0"/>
              <a:t>social positivo.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</p:txBody>
      </p:sp>
      <p:sp>
        <p:nvSpPr>
          <p:cNvPr id="2" name="AutoShape 2" descr="Biorreator: Da Antiguidade aos Dias Atua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816" y="2327563"/>
            <a:ext cx="3508883" cy="23338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</a:t>
            </a:r>
            <a:r>
              <a:rPr lang="pt-BR" dirty="0" smtClean="0"/>
              <a:t>Práticas</a:t>
            </a:r>
            <a:endParaRPr dirty="0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b="1" dirty="0" smtClean="0"/>
              <a:t>Lições:</a:t>
            </a:r>
          </a:p>
          <a:p>
            <a:pPr lvl="1"/>
            <a:r>
              <a:rPr lang="pt-BR" b="1" dirty="0" smtClean="0"/>
              <a:t>Falta </a:t>
            </a:r>
            <a:r>
              <a:rPr lang="pt-BR" b="1" dirty="0"/>
              <a:t>de </a:t>
            </a:r>
            <a:r>
              <a:rPr lang="pt-BR" b="1" dirty="0" smtClean="0"/>
              <a:t>recursos financeiros e estrutura </a:t>
            </a:r>
            <a:r>
              <a:rPr lang="pt-BR" b="1" dirty="0"/>
              <a:t>de P&amp;D na indústria:</a:t>
            </a:r>
            <a:r>
              <a:rPr lang="pt-BR" dirty="0"/>
              <a:t> superada com </a:t>
            </a:r>
            <a:r>
              <a:rPr lang="pt-BR" dirty="0" smtClean="0"/>
              <a:t>o utilização de fomentos e parceria </a:t>
            </a:r>
            <a:r>
              <a:rPr lang="pt-BR" dirty="0"/>
              <a:t>com a universidade.</a:t>
            </a:r>
          </a:p>
          <a:p>
            <a:pPr lvl="1"/>
            <a:r>
              <a:rPr lang="pt-BR" b="1" dirty="0"/>
              <a:t>Barreiras regulatórias da ANVISA:</a:t>
            </a:r>
            <a:r>
              <a:rPr lang="pt-BR" dirty="0"/>
              <a:t> vencidas por meio de estudos toxicológicos </a:t>
            </a:r>
            <a:r>
              <a:rPr lang="pt-BR" dirty="0" smtClean="0"/>
              <a:t>, caracterização do aditivo e </a:t>
            </a:r>
            <a:r>
              <a:rPr lang="pt-BR" dirty="0" smtClean="0"/>
              <a:t>validação </a:t>
            </a:r>
            <a:r>
              <a:rPr lang="pt-BR" dirty="0"/>
              <a:t>técnica conjunta</a:t>
            </a:r>
            <a:r>
              <a:rPr lang="pt-BR" dirty="0" smtClean="0"/>
              <a:t>.</a:t>
            </a:r>
          </a:p>
          <a:p>
            <a:pPr lvl="1"/>
            <a:r>
              <a:rPr lang="pt-BR" b="1" dirty="0" smtClean="0"/>
              <a:t>Recursos para aquisição de equipamentos e testes piloto: </a:t>
            </a:r>
            <a:r>
              <a:rPr lang="pt-BR" dirty="0" smtClean="0"/>
              <a:t>aprovação com a ajuda da universidade e da cooperativa, de subvenção Finep.</a:t>
            </a:r>
          </a:p>
          <a:p>
            <a:endParaRPr lang="pt-BR" b="1" dirty="0"/>
          </a:p>
          <a:p>
            <a:r>
              <a:rPr lang="pt-BR" b="1" dirty="0" smtClean="0"/>
              <a:t>Recomendações:</a:t>
            </a:r>
            <a:endParaRPr lang="pt-BR" b="1" dirty="0"/>
          </a:p>
          <a:p>
            <a:pPr lvl="1"/>
            <a:r>
              <a:rPr lang="pt-BR" b="1" dirty="0"/>
              <a:t>Estabelecer </a:t>
            </a:r>
            <a:r>
              <a:rPr lang="pt-BR" b="1" dirty="0" smtClean="0"/>
              <a:t>termos de cooperação </a:t>
            </a:r>
            <a:r>
              <a:rPr lang="pt-BR" dirty="0" smtClean="0"/>
              <a:t>entre </a:t>
            </a:r>
            <a:r>
              <a:rPr lang="pt-BR" dirty="0"/>
              <a:t>os parceiros </a:t>
            </a:r>
            <a:r>
              <a:rPr lang="pt-BR" dirty="0" smtClean="0"/>
              <a:t>ao início de cada projeto, com metas, objetivos, responsabilidades e prazos.</a:t>
            </a:r>
          </a:p>
          <a:p>
            <a:pPr lvl="1"/>
            <a:r>
              <a:rPr lang="pt-BR" b="1" dirty="0" smtClean="0"/>
              <a:t>Trabalhar com problemas locais</a:t>
            </a:r>
            <a:r>
              <a:rPr lang="pt-BR" dirty="0" smtClean="0"/>
              <a:t> </a:t>
            </a:r>
            <a:r>
              <a:rPr lang="pt-BR" dirty="0"/>
              <a:t>para garantir fornecimento sustentável e impacto social.</a:t>
            </a:r>
          </a:p>
          <a:p>
            <a:pPr lvl="1"/>
            <a:r>
              <a:rPr lang="pt-BR" b="1" dirty="0"/>
              <a:t>Buscar editais e incentivos</a:t>
            </a:r>
            <a:r>
              <a:rPr lang="pt-BR" dirty="0"/>
              <a:t> para viabilizar escalonamento e inovação aberta.</a:t>
            </a:r>
          </a:p>
          <a:p>
            <a:pPr marL="139700" lvl="0" indent="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r>
              <a:rPr lang="pt-BR" i="1" dirty="0" smtClean="0"/>
              <a:t> </a:t>
            </a:r>
            <a:endParaRPr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&amp; </a:t>
            </a:r>
            <a:r>
              <a:rPr lang="pt-BR" dirty="0" smtClean="0"/>
              <a:t>Contato</a:t>
            </a:r>
            <a:endParaRPr dirty="0"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11700" y="737755"/>
            <a:ext cx="8520600" cy="264722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b="1" dirty="0"/>
              <a:t>Empresa</a:t>
            </a:r>
            <a:r>
              <a:rPr lang="pt-BR" dirty="0"/>
              <a:t>: </a:t>
            </a:r>
            <a:r>
              <a:rPr lang="pt-BR" dirty="0" smtClean="0"/>
              <a:t>Lançamento no mercado de novo aditivo natural </a:t>
            </a:r>
            <a:r>
              <a:rPr lang="pt-BR" dirty="0"/>
              <a:t>(31% Vit. C), validado pela </a:t>
            </a:r>
            <a:r>
              <a:rPr lang="pt-BR" dirty="0" smtClean="0"/>
              <a:t>ANVISA e </a:t>
            </a:r>
            <a:r>
              <a:rPr lang="pt-BR" dirty="0"/>
              <a:t>acesso a </a:t>
            </a:r>
            <a:r>
              <a:rPr lang="pt-BR" b="1" dirty="0"/>
              <a:t>R$ 1,8 mi (FINEP)</a:t>
            </a:r>
            <a:r>
              <a:rPr lang="pt-BR" dirty="0"/>
              <a:t> e implantação de planta-piloto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r>
              <a:rPr lang="pt-BR" b="1" dirty="0" smtClean="0"/>
              <a:t>Cooperativa</a:t>
            </a:r>
            <a:r>
              <a:rPr lang="pt-BR" dirty="0"/>
              <a:t>: Reativação do mercado da acerola, contratos formais, aumento de renda e fortalecimento do associativismo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r>
              <a:rPr lang="pt-BR" b="1" dirty="0"/>
              <a:t>Universidade</a:t>
            </a:r>
            <a:r>
              <a:rPr lang="pt-BR" dirty="0"/>
              <a:t>: Formação de especialistas, transferência de tecnologia e fortalecimento da </a:t>
            </a:r>
            <a:r>
              <a:rPr lang="pt-BR" dirty="0" err="1"/>
              <a:t>bioeconomia</a:t>
            </a:r>
            <a:r>
              <a:rPr lang="pt-BR" dirty="0"/>
              <a:t> local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r>
              <a:rPr lang="pt-BR" b="1" dirty="0"/>
              <a:t>Impacto amplo</a:t>
            </a:r>
            <a:r>
              <a:rPr lang="pt-BR" dirty="0"/>
              <a:t>: Modelo replicável de </a:t>
            </a:r>
            <a:r>
              <a:rPr lang="pt-BR" b="1" dirty="0"/>
              <a:t>inovação </a:t>
            </a:r>
            <a:r>
              <a:rPr lang="pt-BR" b="1" dirty="0" smtClean="0"/>
              <a:t>aberta </a:t>
            </a:r>
            <a:r>
              <a:rPr lang="pt-BR" dirty="0" smtClean="0"/>
              <a:t>integrando </a:t>
            </a:r>
            <a:r>
              <a:rPr lang="pt-BR" dirty="0"/>
              <a:t>ciência, indústria e agricultura familiar (ODS 8, 9, 12</a:t>
            </a:r>
            <a:r>
              <a:rPr lang="pt-BR" dirty="0" smtClean="0"/>
              <a:t>).</a:t>
            </a:r>
          </a:p>
          <a:p>
            <a:pPr marL="139700" indent="0">
              <a:buNone/>
            </a:pPr>
            <a:endParaRPr lang="pt-BR" dirty="0"/>
          </a:p>
          <a:p>
            <a:r>
              <a:rPr lang="pt-BR" b="1" dirty="0"/>
              <a:t>Próximos </a:t>
            </a:r>
            <a:r>
              <a:rPr lang="pt-BR" b="1" dirty="0" smtClean="0"/>
              <a:t>passos: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436" y="3225455"/>
            <a:ext cx="2534740" cy="173982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Obrigada!</a:t>
            </a:r>
            <a:r>
              <a:rPr lang="pt-BR" dirty="0"/>
              <a:t/>
            </a:r>
            <a:br>
              <a:rPr lang="pt-BR" dirty="0"/>
            </a:br>
            <a:endParaRPr dirty="0"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84436" y="296671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>
                <a:hlinkClick r:id="rId3"/>
              </a:rPr>
              <a:t>Eng.miche@unochapeco.edu.br</a:t>
            </a:r>
            <a:endParaRPr lang="pt-BR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@</a:t>
            </a:r>
            <a:r>
              <a:rPr lang="pt-BR" dirty="0" err="1" smtClean="0"/>
              <a:t>unochapeco</a:t>
            </a:r>
            <a:endParaRPr lang="pt-BR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@</a:t>
            </a:r>
            <a:r>
              <a:rPr lang="pt-BR" dirty="0" err="1" smtClean="0"/>
              <a:t>vemat.chas</a:t>
            </a:r>
            <a:endParaRPr lang="pt-BR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@</a:t>
            </a:r>
            <a:r>
              <a:rPr lang="pt-BR" dirty="0" err="1" smtClean="0"/>
              <a:t>frutiperola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9573</TotalTime>
  <Words>645</Words>
  <Application>Microsoft Office PowerPoint</Application>
  <PresentationFormat>Apresentação na tela (16:9)</PresentationFormat>
  <Paragraphs>110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Kanit</vt:lpstr>
      <vt:lpstr>Kanit Light</vt:lpstr>
      <vt:lpstr>Ariel</vt:lpstr>
      <vt:lpstr>Arial</vt:lpstr>
      <vt:lpstr>Simple Light</vt:lpstr>
      <vt:lpstr>Apresentação do PowerPoint</vt:lpstr>
      <vt:lpstr>Contexto &amp; Desafio</vt:lpstr>
      <vt:lpstr>Objetivo da Iniciativa</vt:lpstr>
      <vt:lpstr>Tipo de Caso &amp; Descrição da Prática</vt:lpstr>
      <vt:lpstr>Originalidade &amp; Inovação</vt:lpstr>
      <vt:lpstr>Colaboração &amp; Engajamento</vt:lpstr>
      <vt:lpstr>Demonstração de Resultados </vt:lpstr>
      <vt:lpstr>Escalabilidade &amp; Replicabilidade</vt:lpstr>
      <vt:lpstr>Lições Aprendidas &amp; Recomendações Práticas</vt:lpstr>
      <vt:lpstr>Encerramento &amp; Contato</vt:lpstr>
      <vt:lpstr>Obrigada!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DELL</dc:creator>
  <cp:lastModifiedBy>DELL</cp:lastModifiedBy>
  <cp:revision>35</cp:revision>
  <dcterms:modified xsi:type="dcterms:W3CDTF">2025-07-31T18:43:26Z</dcterms:modified>
</cp:coreProperties>
</file>