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rchivo Black" panose="020B0A03020202020B04" pitchFamily="34" charset="77"/>
      <p:regular r:id="rId13"/>
    </p:embeddedFont>
    <p:embeddedFont>
      <p:font typeface="League Spartan" pitchFamily="2" charset="77"/>
      <p:regular r:id="rId14"/>
      <p:bold r:id="rId15"/>
    </p:embeddedFont>
    <p:embeddedFont>
      <p:font typeface="Montserrat" pitchFamily="2" charset="77"/>
      <p:regular r:id="rId16"/>
      <p:bold r:id="rId17"/>
      <p:italic r:id="rId18"/>
      <p:boldItalic r:id="rId19"/>
    </p:embeddedFont>
    <p:embeddedFont>
      <p:font typeface="Montserrat Bold" pitchFamily="2" charset="77"/>
      <p:regular r:id="rId20"/>
      <p:bold r:id="rId21"/>
    </p:embeddedFont>
    <p:embeddedFont>
      <p:font typeface="Montserrat Light" pitchFamily="2" charset="77"/>
      <p:regular r:id="rId22"/>
    </p:embeddedFont>
    <p:embeddedFont>
      <p:font typeface="Poppins Bold" pitchFamily="2" charset="77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3" autoAdjust="0"/>
  </p:normalViewPr>
  <p:slideViewPr>
    <p:cSldViewPr>
      <p:cViewPr varScale="1">
        <p:scale>
          <a:sx n="65" d="100"/>
          <a:sy n="65" d="100"/>
        </p:scale>
        <p:origin x="1184" y="5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7.png"/><Relationship Id="rId10" Type="http://schemas.openxmlformats.org/officeDocument/2006/relationships/image" Target="../media/image25.sv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7.sv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545700" y="325850"/>
            <a:ext cx="3788698" cy="1685300"/>
            <a:chOff x="0" y="0"/>
            <a:chExt cx="5051597" cy="22470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51552" cy="2247011"/>
            </a:xfrm>
            <a:custGeom>
              <a:avLst/>
              <a:gdLst/>
              <a:ahLst/>
              <a:cxnLst/>
              <a:rect l="l" t="t" r="r" b="b"/>
              <a:pathLst>
                <a:path w="5051552" h="2247011">
                  <a:moveTo>
                    <a:pt x="0" y="0"/>
                  </a:moveTo>
                  <a:lnTo>
                    <a:pt x="5051552" y="0"/>
                  </a:lnTo>
                  <a:lnTo>
                    <a:pt x="5051552" y="2247011"/>
                  </a:lnTo>
                  <a:lnTo>
                    <a:pt x="0" y="2247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63254" y="8742500"/>
            <a:ext cx="998800" cy="998800"/>
            <a:chOff x="0" y="0"/>
            <a:chExt cx="1331733" cy="13317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1722" cy="1331722"/>
            </a:xfrm>
            <a:custGeom>
              <a:avLst/>
              <a:gdLst/>
              <a:ahLst/>
              <a:cxnLst/>
              <a:rect l="l" t="t" r="r" b="b"/>
              <a:pathLst>
                <a:path w="1331722" h="1331722">
                  <a:moveTo>
                    <a:pt x="0" y="0"/>
                  </a:moveTo>
                  <a:lnTo>
                    <a:pt x="1331722" y="0"/>
                  </a:lnTo>
                  <a:lnTo>
                    <a:pt x="1331722" y="1331722"/>
                  </a:lnTo>
                  <a:lnTo>
                    <a:pt x="0" y="1331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54148" y="8666900"/>
            <a:ext cx="2557046" cy="1150002"/>
            <a:chOff x="0" y="0"/>
            <a:chExt cx="3409395" cy="15333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09442" cy="1533398"/>
            </a:xfrm>
            <a:custGeom>
              <a:avLst/>
              <a:gdLst/>
              <a:ahLst/>
              <a:cxnLst/>
              <a:rect l="l" t="t" r="r" b="b"/>
              <a:pathLst>
                <a:path w="3409442" h="1533398">
                  <a:moveTo>
                    <a:pt x="0" y="0"/>
                  </a:moveTo>
                  <a:lnTo>
                    <a:pt x="3409442" y="0"/>
                  </a:lnTo>
                  <a:lnTo>
                    <a:pt x="3409442" y="1533398"/>
                  </a:lnTo>
                  <a:lnTo>
                    <a:pt x="0" y="1533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670250" y="8282300"/>
            <a:ext cx="138480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REALIZAÇÃO: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45700" y="325850"/>
            <a:ext cx="3788698" cy="1685300"/>
            <a:chOff x="0" y="0"/>
            <a:chExt cx="5051597" cy="22470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51552" cy="2247011"/>
            </a:xfrm>
            <a:custGeom>
              <a:avLst/>
              <a:gdLst/>
              <a:ahLst/>
              <a:cxnLst/>
              <a:rect l="l" t="t" r="r" b="b"/>
              <a:pathLst>
                <a:path w="5051552" h="2247011">
                  <a:moveTo>
                    <a:pt x="0" y="0"/>
                  </a:moveTo>
                  <a:lnTo>
                    <a:pt x="5051552" y="0"/>
                  </a:lnTo>
                  <a:lnTo>
                    <a:pt x="5051552" y="2247011"/>
                  </a:lnTo>
                  <a:lnTo>
                    <a:pt x="0" y="2247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863254" y="8742500"/>
            <a:ext cx="998800" cy="998800"/>
            <a:chOff x="0" y="0"/>
            <a:chExt cx="1331733" cy="13317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1722" cy="1331722"/>
            </a:xfrm>
            <a:custGeom>
              <a:avLst/>
              <a:gdLst/>
              <a:ahLst/>
              <a:cxnLst/>
              <a:rect l="l" t="t" r="r" b="b"/>
              <a:pathLst>
                <a:path w="1331722" h="1331722">
                  <a:moveTo>
                    <a:pt x="0" y="0"/>
                  </a:moveTo>
                  <a:lnTo>
                    <a:pt x="1331722" y="0"/>
                  </a:lnTo>
                  <a:lnTo>
                    <a:pt x="1331722" y="1331722"/>
                  </a:lnTo>
                  <a:lnTo>
                    <a:pt x="0" y="1331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954148" y="8666900"/>
            <a:ext cx="2557046" cy="1150002"/>
            <a:chOff x="0" y="0"/>
            <a:chExt cx="3409395" cy="15333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09442" cy="1533398"/>
            </a:xfrm>
            <a:custGeom>
              <a:avLst/>
              <a:gdLst/>
              <a:ahLst/>
              <a:cxnLst/>
              <a:rect l="l" t="t" r="r" b="b"/>
              <a:pathLst>
                <a:path w="3409442" h="1533398">
                  <a:moveTo>
                    <a:pt x="0" y="0"/>
                  </a:moveTo>
                  <a:lnTo>
                    <a:pt x="3409442" y="0"/>
                  </a:lnTo>
                  <a:lnTo>
                    <a:pt x="3409442" y="1533398"/>
                  </a:lnTo>
                  <a:lnTo>
                    <a:pt x="0" y="1533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670250" y="8282300"/>
            <a:ext cx="138480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REALIZAÇÃO: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503662"/>
            <a:ext cx="9148350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Maestro: Decisões Inteligentes para uma Nova Gestão Pública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686988"/>
            <a:ext cx="1147755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FFC4E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Rodolfo Feliciano e Paula Consalter Campos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8334688"/>
            <a:ext cx="1084875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FFC4E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Tentech Brasil e Município de Ponta Porã/MS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2450112" y="2086633"/>
            <a:ext cx="13103936" cy="0"/>
          </a:xfrm>
          <a:prstGeom prst="line">
            <a:avLst/>
          </a:prstGeom>
          <a:ln w="9525" cap="rnd">
            <a:solidFill>
              <a:srgbClr val="80317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11575557" y="2555018"/>
            <a:ext cx="6156418" cy="6986307"/>
            <a:chOff x="0" y="0"/>
            <a:chExt cx="6350000" cy="72059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7205984"/>
            </a:xfrm>
            <a:custGeom>
              <a:avLst/>
              <a:gdLst/>
              <a:ahLst/>
              <a:cxnLst/>
              <a:rect l="l" t="t" r="r" b="b"/>
              <a:pathLst>
                <a:path w="6350000" h="7205984">
                  <a:moveTo>
                    <a:pt x="5608320" y="4889247"/>
                  </a:moveTo>
                  <a:lnTo>
                    <a:pt x="5659120" y="4189938"/>
                  </a:lnTo>
                  <a:lnTo>
                    <a:pt x="4064000" y="3991825"/>
                  </a:lnTo>
                  <a:lnTo>
                    <a:pt x="6350000" y="3682829"/>
                  </a:lnTo>
                  <a:lnTo>
                    <a:pt x="6163310" y="1324695"/>
                  </a:lnTo>
                  <a:lnTo>
                    <a:pt x="5897880" y="1360178"/>
                  </a:lnTo>
                  <a:lnTo>
                    <a:pt x="5899150" y="5914"/>
                  </a:lnTo>
                  <a:lnTo>
                    <a:pt x="353060" y="0"/>
                  </a:lnTo>
                  <a:lnTo>
                    <a:pt x="351790" y="1929382"/>
                  </a:lnTo>
                  <a:lnTo>
                    <a:pt x="1681480" y="1930861"/>
                  </a:lnTo>
                  <a:lnTo>
                    <a:pt x="647700" y="2069835"/>
                  </a:lnTo>
                  <a:lnTo>
                    <a:pt x="767080" y="3582294"/>
                  </a:lnTo>
                  <a:lnTo>
                    <a:pt x="139700" y="3505414"/>
                  </a:lnTo>
                  <a:lnTo>
                    <a:pt x="0" y="5428883"/>
                  </a:lnTo>
                  <a:lnTo>
                    <a:pt x="842010" y="5533853"/>
                  </a:lnTo>
                  <a:lnTo>
                    <a:pt x="379730" y="5595948"/>
                  </a:lnTo>
                  <a:lnTo>
                    <a:pt x="506730" y="7205984"/>
                  </a:lnTo>
                  <a:lnTo>
                    <a:pt x="6022340" y="6460843"/>
                  </a:lnTo>
                  <a:lnTo>
                    <a:pt x="5895340" y="4850807"/>
                  </a:lnTo>
                  <a:lnTo>
                    <a:pt x="5608320" y="4889247"/>
                  </a:lnTo>
                  <a:close/>
                </a:path>
              </a:pathLst>
            </a:custGeom>
            <a:blipFill>
              <a:blip r:embed="rId6"/>
              <a:stretch>
                <a:fillRect t="-16211" b="-1621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3182068"/>
            <a:ext cx="10142780" cy="3343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Principais desafios: 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Falta de informação integrada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decisões ágeis e estratégicas.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Decisões baseadas no </a:t>
            </a: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“achismo”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dificultam o avanço rumo a uma gestão inteligente.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624481"/>
            <a:ext cx="10566096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spc="-84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Como transformar dados brutos</a:t>
            </a:r>
          </a:p>
          <a:p>
            <a:pPr algn="l">
              <a:lnSpc>
                <a:spcPts val="5040"/>
              </a:lnSpc>
            </a:pPr>
            <a:r>
              <a:rPr lang="en-US" sz="4200" spc="-84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em </a:t>
            </a:r>
            <a:r>
              <a:rPr lang="en-US" sz="4200" spc="-84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inteligência estratégica</a:t>
            </a:r>
            <a:r>
              <a:rPr lang="en-US" sz="4200" spc="-84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6662520"/>
            <a:ext cx="10486371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/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Foi então que a gestão implementou o</a:t>
            </a:r>
          </a:p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8A2F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NIPE (Núcleo de Inovação e Planejamento Estratégico).</a:t>
            </a:r>
          </a:p>
          <a:p>
            <a:pPr algn="l">
              <a:lnSpc>
                <a:spcPts val="3359"/>
              </a:lnSpc>
            </a:pPr>
            <a:endParaRPr lang="en-US" sz="2799" b="1">
              <a:solidFill>
                <a:srgbClr val="8A2F76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169329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1364396" y="1743933"/>
            <a:ext cx="12164947" cy="0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919448" y="458058"/>
            <a:ext cx="12245479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Um centro de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inteligência e governança</a:t>
            </a: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orientado a dados.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09282" y="2567283"/>
            <a:ext cx="6156418" cy="6986307"/>
            <a:chOff x="0" y="0"/>
            <a:chExt cx="6350000" cy="72059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7205984"/>
            </a:xfrm>
            <a:custGeom>
              <a:avLst/>
              <a:gdLst/>
              <a:ahLst/>
              <a:cxnLst/>
              <a:rect l="l" t="t" r="r" b="b"/>
              <a:pathLst>
                <a:path w="6350000" h="7205984">
                  <a:moveTo>
                    <a:pt x="5608320" y="4889247"/>
                  </a:moveTo>
                  <a:lnTo>
                    <a:pt x="5659120" y="4189938"/>
                  </a:lnTo>
                  <a:lnTo>
                    <a:pt x="4064000" y="3991825"/>
                  </a:lnTo>
                  <a:lnTo>
                    <a:pt x="6350000" y="3682829"/>
                  </a:lnTo>
                  <a:lnTo>
                    <a:pt x="6163310" y="1324695"/>
                  </a:lnTo>
                  <a:lnTo>
                    <a:pt x="5897880" y="1360178"/>
                  </a:lnTo>
                  <a:lnTo>
                    <a:pt x="5899150" y="5914"/>
                  </a:lnTo>
                  <a:lnTo>
                    <a:pt x="353060" y="0"/>
                  </a:lnTo>
                  <a:lnTo>
                    <a:pt x="351790" y="1929382"/>
                  </a:lnTo>
                  <a:lnTo>
                    <a:pt x="1681480" y="1930861"/>
                  </a:lnTo>
                  <a:lnTo>
                    <a:pt x="647700" y="2069835"/>
                  </a:lnTo>
                  <a:lnTo>
                    <a:pt x="767080" y="3582294"/>
                  </a:lnTo>
                  <a:lnTo>
                    <a:pt x="139700" y="3505414"/>
                  </a:lnTo>
                  <a:lnTo>
                    <a:pt x="0" y="5428883"/>
                  </a:lnTo>
                  <a:lnTo>
                    <a:pt x="842010" y="5533853"/>
                  </a:lnTo>
                  <a:lnTo>
                    <a:pt x="379730" y="5595948"/>
                  </a:lnTo>
                  <a:lnTo>
                    <a:pt x="506730" y="7205984"/>
                  </a:lnTo>
                  <a:lnTo>
                    <a:pt x="6022340" y="6460843"/>
                  </a:lnTo>
                  <a:lnTo>
                    <a:pt x="5895340" y="4850807"/>
                  </a:lnTo>
                  <a:lnTo>
                    <a:pt x="5608320" y="4889247"/>
                  </a:lnTo>
                  <a:close/>
                </a:path>
              </a:pathLst>
            </a:custGeom>
            <a:blipFill>
              <a:blip r:embed="rId5"/>
              <a:stretch>
                <a:fillRect t="-8747" b="-874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164927" y="1380629"/>
            <a:ext cx="2977678" cy="924321"/>
          </a:xfrm>
          <a:custGeom>
            <a:avLst/>
            <a:gdLst/>
            <a:ahLst/>
            <a:cxnLst/>
            <a:rect l="l" t="t" r="r" b="b"/>
            <a:pathLst>
              <a:path w="2977678" h="924321">
                <a:moveTo>
                  <a:pt x="0" y="0"/>
                </a:moveTo>
                <a:lnTo>
                  <a:pt x="2977678" y="0"/>
                </a:lnTo>
                <a:lnTo>
                  <a:pt x="2977678" y="924321"/>
                </a:lnTo>
                <a:lnTo>
                  <a:pt x="0" y="9243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5417395" y="3070650"/>
            <a:ext cx="3302845" cy="3629500"/>
          </a:xfrm>
          <a:custGeom>
            <a:avLst/>
            <a:gdLst/>
            <a:ahLst/>
            <a:cxnLst/>
            <a:rect l="l" t="t" r="r" b="b"/>
            <a:pathLst>
              <a:path w="3302845" h="3629500">
                <a:moveTo>
                  <a:pt x="0" y="0"/>
                </a:moveTo>
                <a:lnTo>
                  <a:pt x="3302845" y="0"/>
                </a:lnTo>
                <a:lnTo>
                  <a:pt x="3302845" y="3629500"/>
                </a:lnTo>
                <a:lnTo>
                  <a:pt x="0" y="3629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1108425" y="7690750"/>
            <a:ext cx="8947218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493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META:</a:t>
            </a:r>
          </a:p>
          <a:p>
            <a:pPr algn="l">
              <a:lnSpc>
                <a:spcPts val="2992"/>
              </a:lnSpc>
            </a:pPr>
            <a:r>
              <a:rPr lang="en-US" sz="2493">
                <a:solidFill>
                  <a:srgbClr val="803176"/>
                </a:solidFill>
                <a:latin typeface="Montserrat"/>
                <a:ea typeface="Montserrat"/>
                <a:cs typeface="Montserrat"/>
                <a:sym typeface="Montserrat"/>
              </a:rPr>
              <a:t>Provar que cidades de médio porte também podem</a:t>
            </a:r>
            <a:r>
              <a:rPr lang="en-US" sz="2493" b="1">
                <a:solidFill>
                  <a:srgbClr val="8031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inovar com estrutura, escala e impacto real.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70900" y="2453565"/>
            <a:ext cx="2929434" cy="60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5"/>
              </a:lnSpc>
            </a:pPr>
            <a:r>
              <a:rPr lang="en-US" sz="202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Transversalidade e intersetorialidade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851326" y="4411180"/>
            <a:ext cx="1707432" cy="60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5"/>
              </a:lnSpc>
            </a:pPr>
            <a:r>
              <a:rPr lang="en-US" sz="202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Eficiência e agilidade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33093" y="6426025"/>
            <a:ext cx="3608325" cy="911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5"/>
              </a:lnSpc>
            </a:pPr>
            <a:r>
              <a:rPr lang="en-US" sz="202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Participação das instituições de ensino e sociedade civil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9448" y="3866892"/>
            <a:ext cx="2663751" cy="176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6"/>
              </a:lnSpc>
            </a:pPr>
            <a:r>
              <a:rPr lang="en-US" sz="336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O que o NIPE permitiu?</a:t>
            </a:r>
          </a:p>
        </p:txBody>
      </p:sp>
      <p:sp>
        <p:nvSpPr>
          <p:cNvPr id="25" name="AutoShape 25"/>
          <p:cNvSpPr/>
          <p:nvPr/>
        </p:nvSpPr>
        <p:spPr>
          <a:xfrm flipV="1">
            <a:off x="3587961" y="3277096"/>
            <a:ext cx="0" cy="3299229"/>
          </a:xfrm>
          <a:prstGeom prst="line">
            <a:avLst/>
          </a:prstGeom>
          <a:ln w="9525" cap="rnd">
            <a:solidFill>
              <a:srgbClr val="8A2F7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319976" y="2026254"/>
            <a:ext cx="13457495" cy="0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1939568" y="2177993"/>
            <a:ext cx="5468182" cy="7503242"/>
            <a:chOff x="0" y="0"/>
            <a:chExt cx="4589780" cy="62979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91050" cy="6297930"/>
            </a:xfrm>
            <a:custGeom>
              <a:avLst/>
              <a:gdLst/>
              <a:ahLst/>
              <a:cxnLst/>
              <a:rect l="l" t="t" r="r" b="b"/>
              <a:pathLst>
                <a:path w="4591050" h="6297930">
                  <a:moveTo>
                    <a:pt x="3148330" y="1708150"/>
                  </a:moveTo>
                  <a:cubicBezTo>
                    <a:pt x="2754630" y="1708150"/>
                    <a:pt x="2396490" y="1866900"/>
                    <a:pt x="2136140" y="2124710"/>
                  </a:cubicBezTo>
                  <a:lnTo>
                    <a:pt x="1611630" y="1600200"/>
                  </a:lnTo>
                  <a:cubicBezTo>
                    <a:pt x="1778000" y="1430020"/>
                    <a:pt x="1882140" y="1197610"/>
                    <a:pt x="1882140" y="941070"/>
                  </a:cubicBezTo>
                  <a:cubicBezTo>
                    <a:pt x="1882140" y="421640"/>
                    <a:pt x="1459230" y="0"/>
                    <a:pt x="941070" y="0"/>
                  </a:cubicBezTo>
                  <a:cubicBezTo>
                    <a:pt x="422910" y="0"/>
                    <a:pt x="0" y="421640"/>
                    <a:pt x="0" y="941070"/>
                  </a:cubicBezTo>
                  <a:cubicBezTo>
                    <a:pt x="0" y="1459230"/>
                    <a:pt x="421640" y="1882140"/>
                    <a:pt x="941070" y="1882140"/>
                  </a:cubicBezTo>
                  <a:cubicBezTo>
                    <a:pt x="1160780" y="1882140"/>
                    <a:pt x="1362710" y="1805940"/>
                    <a:pt x="1524000" y="1678940"/>
                  </a:cubicBezTo>
                  <a:lnTo>
                    <a:pt x="2056130" y="2211070"/>
                  </a:lnTo>
                  <a:cubicBezTo>
                    <a:pt x="1838960" y="2463800"/>
                    <a:pt x="1708150" y="2791460"/>
                    <a:pt x="1708150" y="3148330"/>
                  </a:cubicBezTo>
                  <a:cubicBezTo>
                    <a:pt x="1708150" y="3549650"/>
                    <a:pt x="1873250" y="3914140"/>
                    <a:pt x="2139950" y="4175760"/>
                  </a:cubicBezTo>
                  <a:lnTo>
                    <a:pt x="1614170" y="4701540"/>
                  </a:lnTo>
                  <a:cubicBezTo>
                    <a:pt x="1442720" y="4526280"/>
                    <a:pt x="1203960" y="4417060"/>
                    <a:pt x="941070" y="4417060"/>
                  </a:cubicBezTo>
                  <a:cubicBezTo>
                    <a:pt x="421640" y="4415790"/>
                    <a:pt x="0" y="4838700"/>
                    <a:pt x="0" y="5356860"/>
                  </a:cubicBezTo>
                  <a:cubicBezTo>
                    <a:pt x="0" y="5875020"/>
                    <a:pt x="421640" y="6297930"/>
                    <a:pt x="941070" y="6297930"/>
                  </a:cubicBezTo>
                  <a:cubicBezTo>
                    <a:pt x="1459230" y="6297930"/>
                    <a:pt x="1882140" y="5876290"/>
                    <a:pt x="1882140" y="5356860"/>
                  </a:cubicBezTo>
                  <a:cubicBezTo>
                    <a:pt x="1882140" y="5144770"/>
                    <a:pt x="1811020" y="4947920"/>
                    <a:pt x="1692910" y="4790440"/>
                  </a:cubicBezTo>
                  <a:lnTo>
                    <a:pt x="2228850" y="4254500"/>
                  </a:lnTo>
                  <a:cubicBezTo>
                    <a:pt x="2479040" y="4462780"/>
                    <a:pt x="2800350" y="4588509"/>
                    <a:pt x="3150870" y="4588509"/>
                  </a:cubicBezTo>
                  <a:cubicBezTo>
                    <a:pt x="3945890" y="4588509"/>
                    <a:pt x="4591050" y="3942080"/>
                    <a:pt x="4591050" y="3148330"/>
                  </a:cubicBezTo>
                  <a:cubicBezTo>
                    <a:pt x="4589780" y="2354580"/>
                    <a:pt x="3943350" y="1708150"/>
                    <a:pt x="3148330" y="1708150"/>
                  </a:cubicBezTo>
                  <a:close/>
                </a:path>
              </a:pathLst>
            </a:custGeom>
            <a:solidFill>
              <a:srgbClr val="7C36A6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18110" y="453390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822960" y="1645920"/>
                  </a:moveTo>
                  <a:cubicBezTo>
                    <a:pt x="369570" y="1645920"/>
                    <a:pt x="0" y="1277620"/>
                    <a:pt x="0" y="822960"/>
                  </a:cubicBezTo>
                  <a:cubicBezTo>
                    <a:pt x="0" y="368300"/>
                    <a:pt x="368300" y="0"/>
                    <a:pt x="822960" y="0"/>
                  </a:cubicBezTo>
                  <a:cubicBezTo>
                    <a:pt x="1276350" y="0"/>
                    <a:pt x="1645920" y="368300"/>
                    <a:pt x="1645920" y="822960"/>
                  </a:cubicBezTo>
                  <a:cubicBezTo>
                    <a:pt x="1645920" y="1277620"/>
                    <a:pt x="1276350" y="1645920"/>
                    <a:pt x="822960" y="1645920"/>
                  </a:cubicBezTo>
                  <a:close/>
                </a:path>
              </a:pathLst>
            </a:custGeom>
            <a:blipFill>
              <a:blip r:embed="rId6"/>
              <a:stretch>
                <a:fillRect l="-28329" r="-3310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8110" y="118110"/>
              <a:ext cx="1645920" cy="1644650"/>
            </a:xfrm>
            <a:custGeom>
              <a:avLst/>
              <a:gdLst/>
              <a:ahLst/>
              <a:cxnLst/>
              <a:rect l="l" t="t" r="r" b="b"/>
              <a:pathLst>
                <a:path w="1645920" h="1644650">
                  <a:moveTo>
                    <a:pt x="0" y="822960"/>
                  </a:moveTo>
                  <a:cubicBezTo>
                    <a:pt x="0" y="369570"/>
                    <a:pt x="368300" y="0"/>
                    <a:pt x="822960" y="0"/>
                  </a:cubicBezTo>
                  <a:cubicBezTo>
                    <a:pt x="1276350" y="0"/>
                    <a:pt x="1645920" y="368300"/>
                    <a:pt x="1645920" y="822960"/>
                  </a:cubicBezTo>
                  <a:cubicBezTo>
                    <a:pt x="1645920" y="1060450"/>
                    <a:pt x="1544320" y="1273810"/>
                    <a:pt x="1384300" y="1423670"/>
                  </a:cubicBezTo>
                  <a:cubicBezTo>
                    <a:pt x="1377950" y="1426210"/>
                    <a:pt x="1371600" y="1430020"/>
                    <a:pt x="1366520" y="1436370"/>
                  </a:cubicBezTo>
                  <a:cubicBezTo>
                    <a:pt x="1362710" y="1440180"/>
                    <a:pt x="1360170" y="1443990"/>
                    <a:pt x="1357630" y="1447800"/>
                  </a:cubicBezTo>
                  <a:cubicBezTo>
                    <a:pt x="1214120" y="1569720"/>
                    <a:pt x="1027430" y="1644650"/>
                    <a:pt x="824230" y="1644650"/>
                  </a:cubicBezTo>
                  <a:cubicBezTo>
                    <a:pt x="369570" y="1644650"/>
                    <a:pt x="0" y="1276350"/>
                    <a:pt x="0" y="822960"/>
                  </a:cubicBezTo>
                  <a:close/>
                </a:path>
              </a:pathLst>
            </a:custGeom>
            <a:blipFill>
              <a:blip r:embed="rId7"/>
              <a:stretch>
                <a:fillRect t="-4253" b="-617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826260" y="1827530"/>
              <a:ext cx="2644140" cy="2644140"/>
            </a:xfrm>
            <a:custGeom>
              <a:avLst/>
              <a:gdLst/>
              <a:ahLst/>
              <a:cxnLst/>
              <a:rect l="l" t="t" r="r" b="b"/>
              <a:pathLst>
                <a:path w="2644140" h="2644140">
                  <a:moveTo>
                    <a:pt x="1322070" y="2644140"/>
                  </a:moveTo>
                  <a:cubicBezTo>
                    <a:pt x="593090" y="2644140"/>
                    <a:pt x="0" y="2051050"/>
                    <a:pt x="0" y="1322070"/>
                  </a:cubicBezTo>
                  <a:cubicBezTo>
                    <a:pt x="0" y="593090"/>
                    <a:pt x="593090" y="0"/>
                    <a:pt x="1322070" y="0"/>
                  </a:cubicBezTo>
                  <a:cubicBezTo>
                    <a:pt x="2051050" y="0"/>
                    <a:pt x="2644140" y="593090"/>
                    <a:pt x="2644140" y="1322070"/>
                  </a:cubicBezTo>
                  <a:cubicBezTo>
                    <a:pt x="2644140" y="2051050"/>
                    <a:pt x="2052320" y="2644140"/>
                    <a:pt x="1322070" y="2644140"/>
                  </a:cubicBezTo>
                  <a:close/>
                </a:path>
              </a:pathLst>
            </a:custGeom>
            <a:blipFill>
              <a:blip r:embed="rId8"/>
              <a:stretch>
                <a:fillRect l="-38040" r="-4860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28700" y="2555405"/>
            <a:ext cx="10076161" cy="468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solução veio com o </a:t>
            </a:r>
            <a:r>
              <a:rPr lang="en-US" sz="2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Maestro</a:t>
            </a: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um sistema capaz de centralizar todos os dados da prefeitura e transformá-los em </a:t>
            </a:r>
            <a:r>
              <a:rPr lang="en-US" sz="2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painéis analíticos interativos, com inteligência artificial embarcada.</a:t>
            </a:r>
          </a:p>
          <a:p>
            <a:pPr algn="l">
              <a:lnSpc>
                <a:spcPts val="3120"/>
              </a:lnSpc>
            </a:pPr>
            <a:endParaRPr lang="en-US" sz="2600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 o </a:t>
            </a:r>
            <a:r>
              <a:rPr lang="en-US" sz="2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Maestro:</a:t>
            </a:r>
          </a:p>
          <a:p>
            <a:pPr algn="l">
              <a:lnSpc>
                <a:spcPts val="3120"/>
              </a:lnSpc>
            </a:pPr>
            <a:endParaRPr lang="en-US" sz="2600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886588" lvl="1" indent="-443294" algn="l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Cada secretaria teve seus fluxos de dados mapeados.</a:t>
            </a:r>
          </a:p>
          <a:p>
            <a:pPr marL="886588" lvl="1" indent="-443294" algn="l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Indicadores estratégicos foram modelados.</a:t>
            </a:r>
          </a:p>
          <a:p>
            <a:pPr marL="886588" lvl="1" indent="-443294" algn="l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Painéis foram construídos e validados em conjunto com os gestores.</a:t>
            </a:r>
          </a:p>
          <a:p>
            <a:pPr marL="1735910" lvl="2" indent="-578637" algn="l">
              <a:lnSpc>
                <a:spcPts val="3120"/>
              </a:lnSpc>
            </a:pPr>
            <a:endParaRPr lang="en-US" sz="2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504775"/>
            <a:ext cx="12108819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desafio: </a:t>
            </a:r>
            <a:r>
              <a:rPr lang="en-US" sz="4200">
                <a:solidFill>
                  <a:srgbClr val="8A2F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falta de integração.</a:t>
            </a:r>
            <a:r>
              <a:rPr lang="en-US" sz="4200">
                <a:solidFill>
                  <a:srgbClr val="7C36A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resposta:</a:t>
            </a: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uma plataforma que une tudo.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6464030"/>
            <a:ext cx="9591136" cy="261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7"/>
              </a:lnSpc>
            </a:pPr>
            <a:endParaRPr/>
          </a:p>
          <a:p>
            <a:pPr algn="l">
              <a:lnSpc>
                <a:spcPts val="4197"/>
              </a:lnSpc>
            </a:pPr>
            <a:endParaRPr/>
          </a:p>
          <a:p>
            <a:pPr algn="l">
              <a:lnSpc>
                <a:spcPts val="4197"/>
              </a:lnSpc>
            </a:pPr>
            <a:r>
              <a:rPr lang="en-US" sz="3498">
                <a:solidFill>
                  <a:srgbClr val="8A2F76"/>
                </a:solidFill>
                <a:latin typeface="Montserrat"/>
                <a:ea typeface="Montserrat"/>
                <a:cs typeface="Montserrat"/>
                <a:sym typeface="Montserrat"/>
              </a:rPr>
              <a:t>O mais surpreendente?</a:t>
            </a:r>
            <a:r>
              <a:rPr lang="en-US" sz="3498" b="1">
                <a:solidFill>
                  <a:srgbClr val="8A2F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4197"/>
              </a:lnSpc>
            </a:pPr>
            <a:r>
              <a:rPr lang="en-US" sz="3498" b="1">
                <a:solidFill>
                  <a:srgbClr val="8A2F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Não foi preciso trocar sistemas. </a:t>
            </a:r>
          </a:p>
          <a:p>
            <a:pPr marL="2335550" lvl="2" indent="-778517" algn="l">
              <a:lnSpc>
                <a:spcPts val="4197"/>
              </a:lnSpc>
            </a:pPr>
            <a:endParaRPr lang="en-US" sz="3498" b="1">
              <a:solidFill>
                <a:srgbClr val="8A2F76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 flipV="1">
            <a:off x="10" y="1771600"/>
            <a:ext cx="12427989" cy="57072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8218735" y="2662644"/>
            <a:ext cx="9189015" cy="460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55040" lvl="1" indent="-47752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Primeiro software no Brasil que combina: </a:t>
            </a: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ETL + BI + Data Analytics + IA</a:t>
            </a: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de forma nativa e adaptada à realidade municipal.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954785" lvl="1" indent="-477393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IA institucional com OCR de ofícios, pareceres automáticos e análises preditivas com linguagem acessível.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955040" lvl="1" indent="-47752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Não exige mudança de sistemas: </a:t>
            </a: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atua por cima dos ERPs existentes</a:t>
            </a: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integrando tudo em uma única plataforma visual.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85725"/>
            <a:ext cx="12456069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Maestro entrou para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reger a transformação</a:t>
            </a: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</a:p>
        </p:txBody>
      </p:sp>
      <p:sp>
        <p:nvSpPr>
          <p:cNvPr id="16" name="Freeform 16"/>
          <p:cNvSpPr/>
          <p:nvPr/>
        </p:nvSpPr>
        <p:spPr>
          <a:xfrm>
            <a:off x="0" y="3056823"/>
            <a:ext cx="8039844" cy="5964618"/>
          </a:xfrm>
          <a:custGeom>
            <a:avLst/>
            <a:gdLst/>
            <a:ahLst/>
            <a:cxnLst/>
            <a:rect l="l" t="t" r="r" b="b"/>
            <a:pathLst>
              <a:path w="8039844" h="5964618">
                <a:moveTo>
                  <a:pt x="0" y="0"/>
                </a:moveTo>
                <a:lnTo>
                  <a:pt x="8039844" y="0"/>
                </a:lnTo>
                <a:lnTo>
                  <a:pt x="8039844" y="5964619"/>
                </a:lnTo>
                <a:lnTo>
                  <a:pt x="0" y="59646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899" r="-2110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871716" y="1823910"/>
            <a:ext cx="6296412" cy="3295778"/>
          </a:xfrm>
          <a:custGeom>
            <a:avLst/>
            <a:gdLst/>
            <a:ahLst/>
            <a:cxnLst/>
            <a:rect l="l" t="t" r="r" b="b"/>
            <a:pathLst>
              <a:path w="6296412" h="3295778">
                <a:moveTo>
                  <a:pt x="0" y="0"/>
                </a:moveTo>
                <a:lnTo>
                  <a:pt x="6296412" y="0"/>
                </a:lnTo>
                <a:lnTo>
                  <a:pt x="6296412" y="3295778"/>
                </a:lnTo>
                <a:lnTo>
                  <a:pt x="0" y="3295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9759" y="8082904"/>
            <a:ext cx="12787991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40"/>
              </a:lnSpc>
            </a:pPr>
            <a:r>
              <a:rPr lang="en-US" sz="3200">
                <a:solidFill>
                  <a:srgbClr val="8A2F7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Cada painel é pensado para transformar</a:t>
            </a:r>
          </a:p>
          <a:p>
            <a:pPr algn="r">
              <a:lnSpc>
                <a:spcPts val="3840"/>
              </a:lnSpc>
            </a:pPr>
            <a:r>
              <a:rPr lang="en-US" sz="3200" b="1">
                <a:solidFill>
                  <a:srgbClr val="8A2F7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dados brutos em informação para decisão pública eficiente.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1462756" y="2047800"/>
            <a:ext cx="13082695" cy="0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 rot="5105422">
            <a:off x="10614879" y="2141204"/>
            <a:ext cx="6829525" cy="7404668"/>
            <a:chOff x="0" y="0"/>
            <a:chExt cx="9106033" cy="987289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4702171"/>
              <a:ext cx="9106033" cy="5170720"/>
              <a:chOff x="0" y="0"/>
              <a:chExt cx="7458952" cy="4235450"/>
            </a:xfrm>
          </p:grpSpPr>
          <p:sp>
            <p:nvSpPr>
              <p:cNvPr id="16" name="Freeform 16"/>
              <p:cNvSpPr/>
              <p:nvPr/>
            </p:nvSpPr>
            <p:spPr>
              <a:xfrm rot="-5209896">
                <a:off x="1821119" y="-1723098"/>
                <a:ext cx="3816714" cy="7681647"/>
              </a:xfrm>
              <a:custGeom>
                <a:avLst/>
                <a:gdLst/>
                <a:ahLst/>
                <a:cxnLst/>
                <a:rect l="l" t="t" r="r" b="b"/>
                <a:pathLst>
                  <a:path w="3816714" h="7681647">
                    <a:moveTo>
                      <a:pt x="0" y="7681646"/>
                    </a:moveTo>
                    <a:lnTo>
                      <a:pt x="125395" y="204334"/>
                    </a:lnTo>
                    <a:lnTo>
                      <a:pt x="3816714" y="0"/>
                    </a:lnTo>
                    <a:lnTo>
                      <a:pt x="3691319" y="7477312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1236" t="-2764" r="-156422" b="-5931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0" y="0"/>
              <a:ext cx="9106033" cy="5170720"/>
              <a:chOff x="0" y="0"/>
              <a:chExt cx="7458952" cy="4235450"/>
            </a:xfrm>
          </p:grpSpPr>
          <p:sp>
            <p:nvSpPr>
              <p:cNvPr id="18" name="Freeform 18"/>
              <p:cNvSpPr/>
              <p:nvPr/>
            </p:nvSpPr>
            <p:spPr>
              <a:xfrm rot="-5190000">
                <a:off x="1843380" y="-1734079"/>
                <a:ext cx="3772192" cy="7703607"/>
              </a:xfrm>
              <a:custGeom>
                <a:avLst/>
                <a:gdLst/>
                <a:ahLst/>
                <a:cxnLst/>
                <a:rect l="l" t="t" r="r" b="b"/>
                <a:pathLst>
                  <a:path w="3772192" h="7703607">
                    <a:moveTo>
                      <a:pt x="0" y="7703608"/>
                    </a:moveTo>
                    <a:lnTo>
                      <a:pt x="82117" y="225695"/>
                    </a:lnTo>
                    <a:lnTo>
                      <a:pt x="3772192" y="0"/>
                    </a:lnTo>
                    <a:lnTo>
                      <a:pt x="3690074" y="7477913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175255" t="-41" r="-59665" b="-9390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564755" y="3695189"/>
            <a:ext cx="9064826" cy="376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55040" lvl="1" indent="-47752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Co-construção entre </a:t>
            </a: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NIPE e Tentech Brasil.</a:t>
            </a:r>
          </a:p>
          <a:p>
            <a:pPr algn="l">
              <a:lnSpc>
                <a:spcPts val="3359"/>
              </a:lnSpc>
            </a:pPr>
            <a:endParaRPr lang="en-US" sz="2799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954785" lvl="1" indent="-477393" algn="l">
              <a:lnSpc>
                <a:spcPts val="3359"/>
              </a:lnSpc>
              <a:buFont typeface="Arial"/>
              <a:buChar char="•"/>
            </a:pP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Envolvimento direto dos gestores e servidores</a:t>
            </a: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municipais na modelagem dos dashboards.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955040" lvl="1" indent="-47752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Governança horizontal com validações constantes entre </a:t>
            </a: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áreas técnicas e administrativas.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595238"/>
            <a:ext cx="14446531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Tecnologia consolidada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em colaboração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 quem vive a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gestão pública</a:t>
            </a:r>
            <a:r>
              <a:rPr lang="en-US" sz="4200">
                <a:solidFill>
                  <a:srgbClr val="8A2F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4589707" y="1906983"/>
            <a:ext cx="14705911" cy="23812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11042700" y="1930795"/>
            <a:ext cx="6164696" cy="7610530"/>
            <a:chOff x="0" y="0"/>
            <a:chExt cx="6789576" cy="83819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89576" cy="8381966"/>
            </a:xfrm>
            <a:custGeom>
              <a:avLst/>
              <a:gdLst/>
              <a:ahLst/>
              <a:cxnLst/>
              <a:rect l="l" t="t" r="r" b="b"/>
              <a:pathLst>
                <a:path w="6789576" h="8381966">
                  <a:moveTo>
                    <a:pt x="5996554" y="5687148"/>
                  </a:moveTo>
                  <a:lnTo>
                    <a:pt x="6050870" y="4873716"/>
                  </a:lnTo>
                  <a:lnTo>
                    <a:pt x="4345329" y="4643272"/>
                  </a:lnTo>
                  <a:lnTo>
                    <a:pt x="6789576" y="4283848"/>
                  </a:lnTo>
                  <a:lnTo>
                    <a:pt x="6589962" y="1540878"/>
                  </a:lnTo>
                  <a:lnTo>
                    <a:pt x="6306158" y="1582152"/>
                  </a:lnTo>
                  <a:lnTo>
                    <a:pt x="6307516" y="6879"/>
                  </a:lnTo>
                  <a:lnTo>
                    <a:pt x="377500" y="0"/>
                  </a:lnTo>
                  <a:lnTo>
                    <a:pt x="376142" y="2244248"/>
                  </a:lnTo>
                  <a:lnTo>
                    <a:pt x="1797880" y="2245968"/>
                  </a:lnTo>
                  <a:lnTo>
                    <a:pt x="692537" y="2407622"/>
                  </a:lnTo>
                  <a:lnTo>
                    <a:pt x="820181" y="4166907"/>
                  </a:lnTo>
                  <a:lnTo>
                    <a:pt x="149371" y="4077481"/>
                  </a:lnTo>
                  <a:lnTo>
                    <a:pt x="0" y="6314850"/>
                  </a:lnTo>
                  <a:lnTo>
                    <a:pt x="900298" y="6436951"/>
                  </a:lnTo>
                  <a:lnTo>
                    <a:pt x="406017" y="6509179"/>
                  </a:lnTo>
                  <a:lnTo>
                    <a:pt x="541808" y="8381966"/>
                  </a:lnTo>
                  <a:lnTo>
                    <a:pt x="6439234" y="7515221"/>
                  </a:lnTo>
                  <a:lnTo>
                    <a:pt x="6303442" y="5642435"/>
                  </a:lnTo>
                  <a:lnTo>
                    <a:pt x="5996554" y="5687148"/>
                  </a:lnTo>
                  <a:close/>
                </a:path>
              </a:pathLst>
            </a:custGeom>
            <a:blipFill>
              <a:blip r:embed="rId6"/>
              <a:stretch>
                <a:fillRect t="-8930" b="-893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44661" y="4070551"/>
            <a:ext cx="8957124" cy="2271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2"/>
              </a:lnSpc>
            </a:pPr>
            <a:endParaRPr/>
          </a:p>
          <a:p>
            <a:pPr algn="l">
              <a:lnSpc>
                <a:spcPts val="3072"/>
              </a:lnSpc>
            </a:pPr>
            <a:r>
              <a:rPr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Controle mais eficiente dos </a:t>
            </a:r>
            <a:r>
              <a:rPr lang="en-US" sz="2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cronogramas de obras</a:t>
            </a:r>
            <a:r>
              <a:rPr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;</a:t>
            </a:r>
          </a:p>
          <a:p>
            <a:pPr algn="l">
              <a:lnSpc>
                <a:spcPts val="3072"/>
              </a:lnSpc>
            </a:pPr>
            <a:endParaRPr lang="en-US" sz="2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2"/>
              </a:lnSpc>
            </a:pPr>
            <a:r>
              <a:rPr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Maior eficiência nas </a:t>
            </a:r>
            <a:r>
              <a:rPr lang="en-US" sz="2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respostas às demandas</a:t>
            </a:r>
            <a:r>
              <a:rPr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;</a:t>
            </a:r>
          </a:p>
          <a:p>
            <a:pPr algn="l">
              <a:lnSpc>
                <a:spcPts val="3072"/>
              </a:lnSpc>
            </a:pPr>
            <a:endParaRPr lang="en-US" sz="2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2"/>
              </a:lnSpc>
            </a:pPr>
            <a:r>
              <a:rPr lang="en-US" sz="2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Análise preditiva</a:t>
            </a:r>
            <a:r>
              <a:rPr lang="en-US" sz="24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da Receita Municipal;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28700" y="2994821"/>
            <a:ext cx="284873" cy="142437"/>
            <a:chOff x="0" y="0"/>
            <a:chExt cx="812800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C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7800" y="-19050"/>
              <a:ext cx="5588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28700" y="590500"/>
            <a:ext cx="10868189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4"/>
              </a:lnSpc>
            </a:pPr>
            <a:r>
              <a:rPr lang="en-US" sz="3803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Menos desperdício, mais eficiência:</a:t>
            </a:r>
          </a:p>
          <a:p>
            <a:pPr algn="l">
              <a:lnSpc>
                <a:spcPts val="4564"/>
              </a:lnSpc>
            </a:pPr>
            <a:r>
              <a:rPr lang="en-US" sz="380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Gestão inteligente</a:t>
            </a:r>
            <a:r>
              <a:rPr lang="en-US" sz="3803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na prática.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4661" y="6741948"/>
            <a:ext cx="9087505" cy="1509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2"/>
              </a:lnSpc>
            </a:pPr>
            <a:r>
              <a:rPr lang="en-US" sz="2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Aumento da capacidade analítica da equipe;</a:t>
            </a:r>
          </a:p>
          <a:p>
            <a:pPr algn="l">
              <a:lnSpc>
                <a:spcPts val="3072"/>
              </a:lnSpc>
            </a:pPr>
            <a:endParaRPr lang="en-US" sz="2400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3072"/>
              </a:lnSpc>
            </a:pPr>
            <a:r>
              <a:rPr lang="en-US" sz="2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Alertas semanais</a:t>
            </a:r>
            <a:r>
              <a:rPr lang="en-US" sz="24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através do Whatsapp (estoque de medicamentos, licitações programadas, obras paradas).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44661" y="2891521"/>
            <a:ext cx="8873449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R$ 3,6 milhões economizados</a:t>
            </a:r>
            <a:r>
              <a:rPr lang="en-US" sz="24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na folha de pagamento;</a:t>
            </a:r>
          </a:p>
          <a:p>
            <a:pPr algn="l">
              <a:lnSpc>
                <a:spcPts val="3359"/>
              </a:lnSpc>
            </a:pPr>
            <a:endParaRPr lang="en-US" sz="24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95% de redução no desperdício</a:t>
            </a:r>
            <a:r>
              <a:rPr lang="en-US" sz="240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medicamentos;</a:t>
            </a:r>
          </a:p>
          <a:p>
            <a:pPr algn="l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28700" y="3810878"/>
            <a:ext cx="284873" cy="142437"/>
            <a:chOff x="0" y="0"/>
            <a:chExt cx="812800" cy="4064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C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77800" y="-19050"/>
              <a:ext cx="5588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38225" y="4553389"/>
            <a:ext cx="284873" cy="142437"/>
            <a:chOff x="0" y="0"/>
            <a:chExt cx="812800" cy="406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C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7800" y="-19050"/>
              <a:ext cx="5588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47750" y="5305426"/>
            <a:ext cx="284873" cy="142437"/>
            <a:chOff x="0" y="0"/>
            <a:chExt cx="812800" cy="4064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C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7800" y="-19050"/>
              <a:ext cx="5588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38225" y="6076513"/>
            <a:ext cx="284873" cy="142437"/>
            <a:chOff x="0" y="0"/>
            <a:chExt cx="812800" cy="4064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C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77800" y="-19050"/>
              <a:ext cx="5588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47750" y="6819025"/>
            <a:ext cx="284873" cy="142437"/>
            <a:chOff x="0" y="0"/>
            <a:chExt cx="812800" cy="4064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C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77800" y="-19050"/>
              <a:ext cx="5588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47750" y="7590111"/>
            <a:ext cx="284873" cy="142437"/>
            <a:chOff x="0" y="0"/>
            <a:chExt cx="812800" cy="4064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C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77800" y="-19050"/>
              <a:ext cx="5588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152171" y="1920319"/>
            <a:ext cx="10286771" cy="41065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028700" y="3079245"/>
            <a:ext cx="7974482" cy="5246370"/>
            <a:chOff x="0" y="0"/>
            <a:chExt cx="9652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91650" cy="6350000"/>
            </a:xfrm>
            <a:custGeom>
              <a:avLst/>
              <a:gdLst/>
              <a:ahLst/>
              <a:cxnLst/>
              <a:rect l="l" t="t" r="r" b="b"/>
              <a:pathLst>
                <a:path w="9391650" h="6350000">
                  <a:moveTo>
                    <a:pt x="0" y="0"/>
                  </a:moveTo>
                  <a:lnTo>
                    <a:pt x="0" y="6350000"/>
                  </a:lnTo>
                  <a:lnTo>
                    <a:pt x="3789680" y="6350000"/>
                  </a:lnTo>
                  <a:lnTo>
                    <a:pt x="9391650" y="0"/>
                  </a:lnTo>
                  <a:close/>
                </a:path>
              </a:pathLst>
            </a:custGeom>
            <a:blipFill>
              <a:blip r:embed="rId6"/>
              <a:stretch>
                <a:fillRect l="-39782" r="-4874" b="-2034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064000" y="0"/>
              <a:ext cx="5588000" cy="6350000"/>
            </a:xfrm>
            <a:custGeom>
              <a:avLst/>
              <a:gdLst/>
              <a:ahLst/>
              <a:cxnLst/>
              <a:rect l="l" t="t" r="r" b="b"/>
              <a:pathLst>
                <a:path w="5588000" h="6350000">
                  <a:moveTo>
                    <a:pt x="5588000" y="6350000"/>
                  </a:moveTo>
                  <a:lnTo>
                    <a:pt x="0" y="6350000"/>
                  </a:lnTo>
                  <a:lnTo>
                    <a:pt x="5588000" y="0"/>
                  </a:lnTo>
                  <a:close/>
                </a:path>
              </a:pathLst>
            </a:custGeom>
            <a:solidFill>
              <a:srgbClr val="803176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700" y="485725"/>
            <a:ext cx="1685835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Soluções que se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adaptam</a:t>
            </a: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,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resultados que se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multiplicam</a:t>
            </a:r>
            <a:r>
              <a:rPr lang="en-US" sz="4200">
                <a:solidFill>
                  <a:srgbClr val="8A2F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3533321"/>
            <a:ext cx="7762694" cy="4775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5040" lvl="1" indent="-477520" algn="l">
              <a:lnSpc>
                <a:spcPts val="3359"/>
              </a:lnSpc>
              <a:buFont typeface="Arial"/>
              <a:buChar char="•"/>
            </a:pP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Modelo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validado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em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Ponta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Porã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com 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potencial</a:t>
            </a:r>
            <a:r>
              <a:rPr lang="en-US" sz="27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replicabilidade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em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cidades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pequenas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e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médias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799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955040" lvl="1" indent="-477520" algn="l">
              <a:lnSpc>
                <a:spcPts val="335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Plataforma 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flexível</a:t>
            </a:r>
            <a:r>
              <a:rPr lang="en-US" sz="27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e 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adaptável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diferentes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realidades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administrativas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799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955040" lvl="1" indent="-477520" algn="l">
              <a:lnSpc>
                <a:spcPts val="335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Ideal para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municípios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que 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não</a:t>
            </a:r>
            <a:r>
              <a:rPr lang="en-US" sz="27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possuem</a:t>
            </a:r>
            <a:r>
              <a:rPr lang="en-US" sz="27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cultura</a:t>
            </a:r>
            <a:r>
              <a:rPr lang="en-US" sz="27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pregressa</a:t>
            </a:r>
            <a:r>
              <a:rPr lang="en-US" sz="27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dados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 e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desejam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iniciar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com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estrutura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sólida</a:t>
            </a:r>
            <a:r>
              <a:rPr lang="en-US" sz="2799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68910" y="0"/>
            <a:ext cx="3187290" cy="2304950"/>
            <a:chOff x="0" y="0"/>
            <a:chExt cx="4249720" cy="3073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316146" y="1843037"/>
            <a:ext cx="12639447" cy="0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AutoShape 14"/>
          <p:cNvSpPr/>
          <p:nvPr/>
        </p:nvSpPr>
        <p:spPr>
          <a:xfrm flipV="1">
            <a:off x="8934755" y="2647228"/>
            <a:ext cx="0" cy="3239745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 rot="-176550">
            <a:off x="3608729" y="5925254"/>
            <a:ext cx="11003242" cy="3929457"/>
            <a:chOff x="0" y="0"/>
            <a:chExt cx="15811665" cy="56466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811664" cy="5646632"/>
            </a:xfrm>
            <a:custGeom>
              <a:avLst/>
              <a:gdLst/>
              <a:ahLst/>
              <a:cxnLst/>
              <a:rect l="l" t="t" r="r" b="b"/>
              <a:pathLst>
                <a:path w="15811664" h="5646632">
                  <a:moveTo>
                    <a:pt x="15811664" y="5646632"/>
                  </a:moveTo>
                  <a:lnTo>
                    <a:pt x="0" y="4928739"/>
                  </a:lnTo>
                  <a:lnTo>
                    <a:pt x="0" y="0"/>
                  </a:lnTo>
                  <a:lnTo>
                    <a:pt x="15811664" y="717893"/>
                  </a:lnTo>
                  <a:close/>
                </a:path>
              </a:pathLst>
            </a:custGeom>
            <a:blipFill>
              <a:blip r:embed="rId6"/>
              <a:stretch>
                <a:fillRect t="-43281" b="-4328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Freeform 17"/>
          <p:cNvSpPr/>
          <p:nvPr/>
        </p:nvSpPr>
        <p:spPr>
          <a:xfrm>
            <a:off x="851113" y="2304950"/>
            <a:ext cx="668635" cy="666128"/>
          </a:xfrm>
          <a:custGeom>
            <a:avLst/>
            <a:gdLst/>
            <a:ahLst/>
            <a:cxnLst/>
            <a:rect l="l" t="t" r="r" b="b"/>
            <a:pathLst>
              <a:path w="668635" h="666128">
                <a:moveTo>
                  <a:pt x="0" y="0"/>
                </a:moveTo>
                <a:lnTo>
                  <a:pt x="668635" y="0"/>
                </a:lnTo>
                <a:lnTo>
                  <a:pt x="668635" y="666128"/>
                </a:lnTo>
                <a:lnTo>
                  <a:pt x="0" y="6661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9579670" y="2370979"/>
            <a:ext cx="636765" cy="581048"/>
          </a:xfrm>
          <a:custGeom>
            <a:avLst/>
            <a:gdLst/>
            <a:ahLst/>
            <a:cxnLst/>
            <a:rect l="l" t="t" r="r" b="b"/>
            <a:pathLst>
              <a:path w="636765" h="581048">
                <a:moveTo>
                  <a:pt x="0" y="0"/>
                </a:moveTo>
                <a:lnTo>
                  <a:pt x="636765" y="0"/>
                </a:lnTo>
                <a:lnTo>
                  <a:pt x="636765" y="581049"/>
                </a:lnTo>
                <a:lnTo>
                  <a:pt x="0" y="5810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796900" y="557162"/>
            <a:ext cx="14911554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que funciona: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Práticas que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engajam </a:t>
            </a:r>
            <a:r>
              <a:rPr lang="en-US" sz="42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 </a:t>
            </a:r>
            <a:r>
              <a:rPr lang="en-US" sz="42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geram valor</a:t>
            </a:r>
            <a:r>
              <a:rPr lang="en-US" sz="4200">
                <a:solidFill>
                  <a:srgbClr val="8A2F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6900" y="3187975"/>
            <a:ext cx="7746407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4"/>
              </a:lnSpc>
            </a:pPr>
            <a:r>
              <a:rPr lang="en-US" sz="2045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 maior barreira não foi a tecnologia, mas a </a:t>
            </a:r>
            <a:r>
              <a:rPr lang="en-US" sz="2045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resistência cultural à mudança</a:t>
            </a:r>
            <a:r>
              <a:rPr lang="en-US" sz="2045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algn="l">
              <a:lnSpc>
                <a:spcPts val="2454"/>
              </a:lnSpc>
            </a:pPr>
            <a:endParaRPr lang="en-US" sz="2045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l">
              <a:lnSpc>
                <a:spcPts val="2454"/>
              </a:lnSpc>
            </a:pPr>
            <a:r>
              <a:rPr lang="en-US" sz="204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en-US" sz="2045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integração entre áreas</a:t>
            </a:r>
            <a:r>
              <a:rPr lang="en-US" sz="204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fortalece a visão estratégica e evita retrabalho.</a:t>
            </a:r>
          </a:p>
          <a:p>
            <a:pPr algn="l">
              <a:lnSpc>
                <a:spcPts val="2454"/>
              </a:lnSpc>
            </a:pPr>
            <a:endParaRPr lang="en-US" sz="2045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454"/>
              </a:lnSpc>
            </a:pPr>
            <a:r>
              <a:rPr lang="en-US" sz="2045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 uso dos dados </a:t>
            </a:r>
            <a:r>
              <a:rPr lang="en-US" sz="2045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deve facilitar, não complicar</a:t>
            </a:r>
            <a:r>
              <a:rPr lang="en-US" sz="2045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por isso, a interface precisa ser simples e intuitiva.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519423" y="3168925"/>
            <a:ext cx="7965332" cy="304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9"/>
              </a:lnSpc>
            </a:pPr>
            <a:r>
              <a:rPr lang="en-US" sz="204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Comece pequeno: implemente em áreas críticas e prioritárias para obtenção de resultados rápidos.</a:t>
            </a:r>
          </a:p>
          <a:p>
            <a:pPr algn="l">
              <a:lnSpc>
                <a:spcPts val="2459"/>
              </a:lnSpc>
            </a:pPr>
            <a:endParaRPr lang="en-US" sz="2049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l">
              <a:lnSpc>
                <a:spcPts val="2459"/>
              </a:lnSpc>
            </a:pPr>
            <a:r>
              <a:rPr lang="en-US" sz="204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Capacite constantemente: envolva os servidores desde o início, </a:t>
            </a:r>
            <a:r>
              <a:rPr lang="en-US" sz="204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mostrando como os dados facilitam o trabalho.</a:t>
            </a:r>
          </a:p>
          <a:p>
            <a:pPr algn="l">
              <a:lnSpc>
                <a:spcPts val="2459"/>
              </a:lnSpc>
            </a:pPr>
            <a:endParaRPr lang="en-US" sz="2049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459"/>
              </a:lnSpc>
            </a:pPr>
            <a:r>
              <a:rPr lang="en-US" sz="204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Mostre valor: </a:t>
            </a:r>
            <a:r>
              <a:rPr lang="en-US" sz="204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destaque os impactos práticos </a:t>
            </a:r>
            <a:r>
              <a:rPr lang="en-US" sz="204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 análise de dados na rotina da gestão.</a:t>
            </a:r>
          </a:p>
          <a:p>
            <a:pPr algn="l">
              <a:lnSpc>
                <a:spcPts val="2459"/>
              </a:lnSpc>
            </a:pPr>
            <a:endParaRPr lang="en-US" sz="204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459"/>
              </a:lnSpc>
            </a:pPr>
            <a:endParaRPr lang="en-US" sz="204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672217" y="2666278"/>
            <a:ext cx="91739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4"/>
              </a:lnSpc>
            </a:pPr>
            <a:r>
              <a:rPr lang="en-US" sz="2045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Lições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386207" y="2647228"/>
            <a:ext cx="229228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9"/>
              </a:lnSpc>
            </a:pPr>
            <a:r>
              <a:rPr lang="en-US" sz="204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Recomendações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79452" y="0"/>
            <a:ext cx="7903674" cy="9258300"/>
            <a:chOff x="0" y="0"/>
            <a:chExt cx="2081626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626" cy="2438400"/>
            </a:xfrm>
            <a:custGeom>
              <a:avLst/>
              <a:gdLst/>
              <a:ahLst/>
              <a:cxnLst/>
              <a:rect l="l" t="t" r="r" b="b"/>
              <a:pathLst>
                <a:path w="2081626" h="2438400">
                  <a:moveTo>
                    <a:pt x="0" y="0"/>
                  </a:moveTo>
                  <a:lnTo>
                    <a:pt x="2081626" y="0"/>
                  </a:lnTo>
                  <a:lnTo>
                    <a:pt x="2081626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701E6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081626" cy="2457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1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00710" y="0"/>
            <a:ext cx="3187290" cy="2304950"/>
            <a:chOff x="0" y="0"/>
            <a:chExt cx="4249720" cy="30732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9674" cy="3073273"/>
            </a:xfrm>
            <a:custGeom>
              <a:avLst/>
              <a:gdLst/>
              <a:ahLst/>
              <a:cxnLst/>
              <a:rect l="l" t="t" r="r" b="b"/>
              <a:pathLst>
                <a:path w="4249674" h="3073273">
                  <a:moveTo>
                    <a:pt x="0" y="0"/>
                  </a:moveTo>
                  <a:lnTo>
                    <a:pt x="4249674" y="0"/>
                  </a:lnTo>
                  <a:lnTo>
                    <a:pt x="4249674" y="3073273"/>
                  </a:lnTo>
                  <a:lnTo>
                    <a:pt x="0" y="3073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Freeform 7"/>
          <p:cNvSpPr/>
          <p:nvPr/>
        </p:nvSpPr>
        <p:spPr>
          <a:xfrm rot="-7920485">
            <a:off x="615115" y="5953876"/>
            <a:ext cx="5465287" cy="4267478"/>
          </a:xfrm>
          <a:custGeom>
            <a:avLst/>
            <a:gdLst/>
            <a:ahLst/>
            <a:cxnLst/>
            <a:rect l="l" t="t" r="r" b="b"/>
            <a:pathLst>
              <a:path w="5465287" h="4267478">
                <a:moveTo>
                  <a:pt x="0" y="0"/>
                </a:moveTo>
                <a:lnTo>
                  <a:pt x="5465287" y="0"/>
                </a:lnTo>
                <a:lnTo>
                  <a:pt x="5465287" y="4267479"/>
                </a:lnTo>
                <a:lnTo>
                  <a:pt x="0" y="42674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1804816" y="9772216"/>
            <a:ext cx="5120005" cy="514784"/>
            <a:chOff x="0" y="0"/>
            <a:chExt cx="1348479" cy="1355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8479" cy="135581"/>
            </a:xfrm>
            <a:custGeom>
              <a:avLst/>
              <a:gdLst/>
              <a:ahLst/>
              <a:cxnLst/>
              <a:rect l="l" t="t" r="r" b="b"/>
              <a:pathLst>
                <a:path w="1348479" h="135581">
                  <a:moveTo>
                    <a:pt x="0" y="0"/>
                  </a:moveTo>
                  <a:lnTo>
                    <a:pt x="1348479" y="0"/>
                  </a:lnTo>
                  <a:lnTo>
                    <a:pt x="1348479" y="135581"/>
                  </a:lnTo>
                  <a:lnTo>
                    <a:pt x="0" y="135581"/>
                  </a:lnTo>
                  <a:close/>
                </a:path>
              </a:pathLst>
            </a:custGeom>
            <a:solidFill>
              <a:srgbClr val="5A196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1348479" cy="135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95650"/>
            <a:ext cx="2216850" cy="1491350"/>
            <a:chOff x="0" y="0"/>
            <a:chExt cx="2955800" cy="198846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55798" cy="1988439"/>
            </a:xfrm>
            <a:custGeom>
              <a:avLst/>
              <a:gdLst/>
              <a:ahLst/>
              <a:cxnLst/>
              <a:rect l="l" t="t" r="r" b="b"/>
              <a:pathLst>
                <a:path w="2955798" h="1988439">
                  <a:moveTo>
                    <a:pt x="0" y="0"/>
                  </a:moveTo>
                  <a:lnTo>
                    <a:pt x="2955798" y="0"/>
                  </a:lnTo>
                  <a:lnTo>
                    <a:pt x="2955798" y="1988439"/>
                  </a:lnTo>
                  <a:lnTo>
                    <a:pt x="0" y="1988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407750" y="9448000"/>
            <a:ext cx="648450" cy="648450"/>
            <a:chOff x="0" y="0"/>
            <a:chExt cx="864600" cy="864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4616" cy="864616"/>
            </a:xfrm>
            <a:custGeom>
              <a:avLst/>
              <a:gdLst/>
              <a:ahLst/>
              <a:cxnLst/>
              <a:rect l="l" t="t" r="r" b="b"/>
              <a:pathLst>
                <a:path w="864616" h="864616">
                  <a:moveTo>
                    <a:pt x="0" y="0"/>
                  </a:moveTo>
                  <a:lnTo>
                    <a:pt x="864616" y="0"/>
                  </a:lnTo>
                  <a:lnTo>
                    <a:pt x="864616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765552" y="9447992"/>
            <a:ext cx="1441844" cy="648448"/>
            <a:chOff x="0" y="0"/>
            <a:chExt cx="1922459" cy="8645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22399" cy="864616"/>
            </a:xfrm>
            <a:custGeom>
              <a:avLst/>
              <a:gdLst/>
              <a:ahLst/>
              <a:cxnLst/>
              <a:rect l="l" t="t" r="r" b="b"/>
              <a:pathLst>
                <a:path w="1922399" h="864616">
                  <a:moveTo>
                    <a:pt x="0" y="0"/>
                  </a:moveTo>
                  <a:lnTo>
                    <a:pt x="1922399" y="0"/>
                  </a:lnTo>
                  <a:lnTo>
                    <a:pt x="1922399" y="864616"/>
                  </a:lnTo>
                  <a:lnTo>
                    <a:pt x="0" y="864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3"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-2320874" y="2717692"/>
            <a:ext cx="14404102" cy="0"/>
          </a:xfrm>
          <a:prstGeom prst="line">
            <a:avLst/>
          </a:prstGeom>
          <a:ln w="9525" cap="rnd">
            <a:solidFill>
              <a:srgbClr val="C15CB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3790623" y="5374022"/>
            <a:ext cx="3242832" cy="1326107"/>
          </a:xfrm>
          <a:custGeom>
            <a:avLst/>
            <a:gdLst/>
            <a:ahLst/>
            <a:cxnLst/>
            <a:rect l="l" t="t" r="r" b="b"/>
            <a:pathLst>
              <a:path w="3242832" h="1326107">
                <a:moveTo>
                  <a:pt x="0" y="0"/>
                </a:moveTo>
                <a:lnTo>
                  <a:pt x="3242832" y="0"/>
                </a:lnTo>
                <a:lnTo>
                  <a:pt x="3242832" y="1326107"/>
                </a:lnTo>
                <a:lnTo>
                  <a:pt x="0" y="13261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3585487" y="2891379"/>
            <a:ext cx="3580327" cy="1075742"/>
          </a:xfrm>
          <a:custGeom>
            <a:avLst/>
            <a:gdLst/>
            <a:ahLst/>
            <a:cxnLst/>
            <a:rect l="l" t="t" r="r" b="b"/>
            <a:pathLst>
              <a:path w="3580327" h="1075742">
                <a:moveTo>
                  <a:pt x="0" y="0"/>
                </a:moveTo>
                <a:lnTo>
                  <a:pt x="3580327" y="0"/>
                </a:lnTo>
                <a:lnTo>
                  <a:pt x="3580327" y="1075741"/>
                </a:lnTo>
                <a:lnTo>
                  <a:pt x="0" y="10757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0171" b="-5616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TextBox 20"/>
          <p:cNvSpPr txBox="1"/>
          <p:nvPr/>
        </p:nvSpPr>
        <p:spPr>
          <a:xfrm>
            <a:off x="922803" y="3103880"/>
            <a:ext cx="1013308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Ao colocar dados no centro da gestão, Ponta Porã provou que cidades fora dos grandes centros </a:t>
            </a: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também podem inovar com excelência.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22803" y="584461"/>
            <a:ext cx="10625713" cy="194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7"/>
              </a:lnSpc>
            </a:pPr>
            <a:r>
              <a:rPr lang="en-US" sz="39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Maestro não é só um software,</a:t>
            </a:r>
          </a:p>
          <a:p>
            <a:pPr algn="l">
              <a:lnSpc>
                <a:spcPts val="5187"/>
              </a:lnSpc>
            </a:pPr>
            <a:r>
              <a:rPr lang="en-US" sz="39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é uma </a:t>
            </a:r>
            <a:r>
              <a:rPr lang="en-US" sz="39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ferramenta de inteligência em GOVERNANÇA PÚBLICA</a:t>
            </a:r>
            <a:r>
              <a:rPr lang="en-US" sz="3900">
                <a:solidFill>
                  <a:srgbClr val="80317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2803" y="5060690"/>
            <a:ext cx="10264493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Próximos passos: ampliar a rede de cidades conectadas por dados e </a:t>
            </a:r>
            <a:r>
              <a:rPr lang="en-US" sz="27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consolidar a cultura da decisão inteligente.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024588" y="4067175"/>
            <a:ext cx="3580327" cy="540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(41) 3503-7463</a:t>
            </a:r>
          </a:p>
          <a:p>
            <a:pPr algn="l">
              <a:lnSpc>
                <a:spcPts val="2239"/>
              </a:lnSpc>
            </a:pPr>
            <a:r>
              <a:rPr lang="en-US" sz="15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contato@tentechbrasil.com.br</a:t>
            </a:r>
            <a:endParaRPr lang="en-US" sz="15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4024589" y="6804904"/>
            <a:ext cx="3580326" cy="540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(67) 3010-0843</a:t>
            </a:r>
          </a:p>
          <a:p>
            <a:pPr algn="l">
              <a:lnSpc>
                <a:spcPts val="2239"/>
              </a:lnSpc>
            </a:pPr>
            <a:r>
              <a:rPr lang="en-US" sz="15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gabinete@pontapora.ms.gov.br</a:t>
            </a:r>
            <a:endParaRPr lang="en-US" sz="15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140754" y="9877365"/>
            <a:ext cx="462126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TENTECH BRASIL E MUNICÍPIO DE PONTA PORÃ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545700" y="325850"/>
            <a:ext cx="3788698" cy="1685300"/>
            <a:chOff x="0" y="0"/>
            <a:chExt cx="5051597" cy="22470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51552" cy="2247011"/>
            </a:xfrm>
            <a:custGeom>
              <a:avLst/>
              <a:gdLst/>
              <a:ahLst/>
              <a:cxnLst/>
              <a:rect l="l" t="t" r="r" b="b"/>
              <a:pathLst>
                <a:path w="5051552" h="2247011">
                  <a:moveTo>
                    <a:pt x="0" y="0"/>
                  </a:moveTo>
                  <a:lnTo>
                    <a:pt x="5051552" y="0"/>
                  </a:lnTo>
                  <a:lnTo>
                    <a:pt x="5051552" y="2247011"/>
                  </a:lnTo>
                  <a:lnTo>
                    <a:pt x="0" y="2247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863254" y="8742500"/>
            <a:ext cx="998800" cy="998800"/>
            <a:chOff x="0" y="0"/>
            <a:chExt cx="1331733" cy="13317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1722" cy="1331722"/>
            </a:xfrm>
            <a:custGeom>
              <a:avLst/>
              <a:gdLst/>
              <a:ahLst/>
              <a:cxnLst/>
              <a:rect l="l" t="t" r="r" b="b"/>
              <a:pathLst>
                <a:path w="1331722" h="1331722">
                  <a:moveTo>
                    <a:pt x="0" y="0"/>
                  </a:moveTo>
                  <a:lnTo>
                    <a:pt x="1331722" y="0"/>
                  </a:lnTo>
                  <a:lnTo>
                    <a:pt x="1331722" y="1331722"/>
                  </a:lnTo>
                  <a:lnTo>
                    <a:pt x="0" y="1331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54148" y="8666900"/>
            <a:ext cx="2557046" cy="1150002"/>
            <a:chOff x="0" y="0"/>
            <a:chExt cx="3409395" cy="15333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09442" cy="1533398"/>
            </a:xfrm>
            <a:custGeom>
              <a:avLst/>
              <a:gdLst/>
              <a:ahLst/>
              <a:cxnLst/>
              <a:rect l="l" t="t" r="r" b="b"/>
              <a:pathLst>
                <a:path w="3409442" h="1533398">
                  <a:moveTo>
                    <a:pt x="0" y="0"/>
                  </a:moveTo>
                  <a:lnTo>
                    <a:pt x="3409442" y="0"/>
                  </a:lnTo>
                  <a:lnTo>
                    <a:pt x="3409442" y="1533398"/>
                  </a:lnTo>
                  <a:lnTo>
                    <a:pt x="0" y="1533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670250" y="8282300"/>
            <a:ext cx="138480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REALIZAÇÃO: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0" y="2276522"/>
            <a:ext cx="11409445" cy="4427874"/>
            <a:chOff x="0" y="0"/>
            <a:chExt cx="14104000" cy="5473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104000" cy="5473600"/>
            </a:xfrm>
            <a:custGeom>
              <a:avLst/>
              <a:gdLst/>
              <a:ahLst/>
              <a:cxnLst/>
              <a:rect l="l" t="t" r="r" b="b"/>
              <a:pathLst>
                <a:path w="14104000" h="5473600">
                  <a:moveTo>
                    <a:pt x="0" y="0"/>
                  </a:moveTo>
                  <a:lnTo>
                    <a:pt x="14104000" y="0"/>
                  </a:lnTo>
                  <a:lnTo>
                    <a:pt x="14104000" y="5473600"/>
                  </a:lnTo>
                  <a:lnTo>
                    <a:pt x="0" y="5473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4104000" cy="548312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8400"/>
                </a:lnSpc>
              </a:pPr>
              <a:r>
                <a:rPr lang="en-US" sz="7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Obrigado!</a:t>
              </a:r>
            </a:p>
            <a:p>
              <a:pPr algn="ctr">
                <a:lnSpc>
                  <a:spcPts val="8400"/>
                </a:lnSpc>
              </a:pPr>
              <a:r>
                <a:rPr lang="en-US" sz="7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¡Gracias!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728</Words>
  <Application>Microsoft Macintosh PowerPoint</Application>
  <PresentationFormat>Personalizar</PresentationFormat>
  <Paragraphs>105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Montserrat Light</vt:lpstr>
      <vt:lpstr>Poppins Bold</vt:lpstr>
      <vt:lpstr>Calibri</vt:lpstr>
      <vt:lpstr>Archivo Black</vt:lpstr>
      <vt:lpstr>Montserrat</vt:lpstr>
      <vt:lpstr>Montserrat Bold</vt:lpstr>
      <vt:lpstr>Arial</vt:lpstr>
      <vt:lpstr>League Spartan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MAESTRO E PP - OPEN INNOVATION</dc:title>
  <cp:lastModifiedBy>Rodolfo Feliciano</cp:lastModifiedBy>
  <cp:revision>3</cp:revision>
  <dcterms:created xsi:type="dcterms:W3CDTF">2006-08-16T00:00:00Z</dcterms:created>
  <dcterms:modified xsi:type="dcterms:W3CDTF">2025-08-08T23:35:01Z</dcterms:modified>
  <dc:identifier>DAGvTHwyIzk</dc:identifier>
</cp:coreProperties>
</file>