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Kanit Light"/>
      <p:regular r:id="rId17"/>
      <p:bold r:id="rId18"/>
      <p:italic r:id="rId19"/>
      <p:boldItalic r:id="rId20"/>
    </p:embeddedFont>
    <p:embeddedFont>
      <p:font typeface="Kani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g8tOpA028Gx1W4TrYWuwzJGX42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itLight-boldItalic.fntdata"/><Relationship Id="rId22" Type="http://schemas.openxmlformats.org/officeDocument/2006/relationships/font" Target="fonts/Kanit-bold.fntdata"/><Relationship Id="rId21" Type="http://schemas.openxmlformats.org/officeDocument/2006/relationships/font" Target="fonts/Kanit-regular.fntdata"/><Relationship Id="rId24" Type="http://schemas.openxmlformats.org/officeDocument/2006/relationships/font" Target="fonts/Kanit-boldItalic.fntdata"/><Relationship Id="rId23" Type="http://schemas.openxmlformats.org/officeDocument/2006/relationships/font" Target="fonts/Kani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KanitLight-regular.fntdata"/><Relationship Id="rId16" Type="http://schemas.openxmlformats.org/officeDocument/2006/relationships/slide" Target="slides/slide11.xml"/><Relationship Id="rId19" Type="http://schemas.openxmlformats.org/officeDocument/2006/relationships/font" Target="fonts/KanitLight-italic.fntdata"/><Relationship Id="rId18" Type="http://schemas.openxmlformats.org/officeDocument/2006/relationships/font" Target="fonts/Kanit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3" title="logo-4CongressoCasesOI-bg-escuro-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3" title="100O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3" title="LogoOiweek-Latam-negativo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700" u="none" cap="none" strike="noStrik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b="0" i="0" sz="700" u="none" cap="none" strike="noStrik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13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pic>
        <p:nvPicPr>
          <p:cNvPr id="18" name="Google Shape;18;p14" title="img-top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4" title="img-bott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4" title="100O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4" title="LogoOiweek-Lata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1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6" title="img-top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6" title="img-bott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6" title="100O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6" title="LogoOiweek-Lata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cxnSp>
        <p:nvCxnSpPr>
          <p:cNvPr id="30" name="Google Shape;30;p1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pic>
        <p:nvPicPr>
          <p:cNvPr id="35" name="Google Shape;35;p17" title="img-top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7" title="img-bott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7" title="LogoOiweek-Lata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1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9" name="Google Shape;39;p17" title="100O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8" title="img-top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8" title="img-bott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8" title="LogoOiweek-Lata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18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6" name="Google Shape;46;p18" title="100O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/>
        </p:txBody>
      </p:sp>
      <p:sp>
        <p:nvSpPr>
          <p:cNvPr id="56" name="Google Shape;56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000" lIns="0" spcFirstLastPara="1" rIns="0" wrap="square" tIns="180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20" title="LogoOiweek-Latam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0" title="100O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000" lIns="0" spcFirstLastPara="1" rIns="0" wrap="square" tIns="18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pic>
        <p:nvPicPr>
          <p:cNvPr id="61" name="Google Shape;61;p21" title="img-top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1" title="img-bott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1" title="LogoOiweek-Lata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2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5" name="Google Shape;65;p21" title="100O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2" title="img-top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2" title="img-bott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2" title="LogoOiweek-Lata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22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71" name="Google Shape;71;p22" title="100O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i="0" sz="2400" u="none" cap="none" strike="noStrik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b="0" i="0" sz="1400" u="none" cap="none" strike="noStrik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" title="logo-4CongressoCasesOI-bg-escuro-E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100O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Oiweek-Latam-negativo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700" u="none" cap="none" strike="noStrik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b="0" i="0" sz="700" u="none" cap="none" strike="noStrik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914400" y="1518713"/>
            <a:ext cx="46656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pt-BR" sz="19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INOVAÇÃO ABERTA NO SETOR PÚBLICO: </a:t>
            </a:r>
            <a:endParaRPr b="1" sz="19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1" lang="pt-BR" sz="1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ESTUDO DE CASO DO PROGRAMA DE INOVAÇÃO ABERTA TREM - PRODEMGE</a:t>
            </a:r>
            <a:endParaRPr i="1" sz="1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i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914400" y="3166000"/>
            <a:ext cx="5830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6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Fernado Souza, Jaderson Trindade, Mônica Rocha, Téo Scalioni, Vinícius Roman, Vinícius Sirineu </a:t>
            </a:r>
            <a:endParaRPr sz="16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14400" y="3909550"/>
            <a:ext cx="5515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6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Neo Ventures e Prodemge</a:t>
            </a:r>
            <a:endParaRPr sz="16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Contexto &amp; Desafio 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311700" y="1360950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nit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Como ser mais eficiente em compras públicas? (desafio 1)</a:t>
            </a:r>
            <a:endParaRPr>
              <a:latin typeface="Kanit"/>
              <a:ea typeface="Kanit"/>
              <a:cs typeface="Kanit"/>
              <a:sym typeface="Kani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.Sabe-se que todos os órgãos públicos realizam inúmeras compras públicas de produtos e serviços. No entanto, nem sempre o processo é feito de uma forma ágil, assertiva, principalmente,em relação a busca pelos melhores preços.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Como fornecer serviços de forma dinâmica, eficiente e segura, evitando deslocamento, geração e armazenamento de documentos físicos? (desafio 2)</a:t>
            </a:r>
            <a:br>
              <a:rPr lang="pt-BR"/>
            </a:br>
            <a:r>
              <a:rPr lang="pt-BR"/>
              <a:t>O papel tem ficado cada dia mais em desuso. Isso vale também para as matrículas escolares que são realizadas de forma presencial, recebendo toda a documentação de forma física. Gastando maior tempo para quem está efetuando a matrícula e obrigando as escolas a disponibilizam um espaço para armazená-los.  </a:t>
            </a:r>
            <a:r>
              <a:rPr i="1" lang="pt-BR"/>
              <a:t>.     </a:t>
            </a:r>
            <a:endParaRPr i="1"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Objetivo da Iniciativa 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311700" y="1360950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nit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Dentre os objetivos do desafio 1 estão:  </a:t>
            </a:r>
            <a:endParaRPr>
              <a:latin typeface="Kanit"/>
              <a:ea typeface="Kanit"/>
              <a:cs typeface="Kanit"/>
              <a:sym typeface="Kani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Realizar um processo automatizado de coleta de preços de serviços ou produtos com base em histórico de compras públicas; possibilitar o desenvolvimento de mecanismos que confiram maior efetividade à realização de pesquisa de preços;e deixar mais assertivo o processo de compras oriundas de fornecedores e sites especializados.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 </a:t>
            </a:r>
            <a:r>
              <a:rPr lang="pt-BR">
                <a:latin typeface="Kanit"/>
                <a:ea typeface="Kanit"/>
                <a:cs typeface="Kanit"/>
                <a:sym typeface="Kanit"/>
              </a:rPr>
              <a:t>Dentre os objetivos do desafio 2 estão: </a:t>
            </a:r>
            <a:br>
              <a:rPr lang="pt-BR"/>
            </a:br>
            <a:r>
              <a:rPr lang="pt-BR"/>
              <a:t>Diminuir a necessidade de visitas presenciais às escolas e secretarias no momento da matrícula ; certificar a autenticidade dos documentos, melhorando o nível de digitalização do processo para atender as necessidades do cidadão; e facilitar e agilizar as matrículas escolares, diminuindo a necessidade de documentos físicos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106550" y="71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2160"/>
              <a:t>Tipo de Caso &amp; Descrição da Prática</a:t>
            </a:r>
            <a:br>
              <a:rPr lang="pt-BR" sz="2160"/>
            </a:br>
            <a:endParaRPr sz="2160"/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311700" y="1360950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Para o </a:t>
            </a:r>
            <a:r>
              <a:rPr lang="pt-BR">
                <a:latin typeface="Kanit"/>
                <a:ea typeface="Kanit"/>
                <a:cs typeface="Kanit"/>
                <a:sym typeface="Kanit"/>
              </a:rPr>
              <a:t>desafio 1 </a:t>
            </a:r>
            <a:r>
              <a:rPr lang="pt-BR"/>
              <a:t>foi apresentado um módulo específico para a realização de Pesquisa de Preços em fontes diversas e confiáveis. Também foi utilizada tecnologia integrada a soluções de Inteligência Artificial para a identificação de produtos (idênticos e semelhantes por processamento da linguagem natural) e predição de preços em valores presentes - por redes neurais com memória de curto e longo prazos.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Para o </a:t>
            </a:r>
            <a:r>
              <a:rPr lang="pt-BR">
                <a:latin typeface="Kanit"/>
                <a:ea typeface="Kanit"/>
                <a:cs typeface="Kanit"/>
                <a:sym typeface="Kanit"/>
              </a:rPr>
              <a:t>desafio 2</a:t>
            </a:r>
            <a:r>
              <a:rPr lang="pt-BR"/>
              <a:t> foi feito uma integração  do o sistema Nucloud ao Sucem – sistema único de cadastro e encaminhamento para matrícula do Governo de Minas, para que os alunos pudessem fazer o upload dos documentos. Após esta etapa, uma Inteligência Artificial própria categorizava, extraia e validava os dados dos documentos para que assim, a matrícula pudesse ser realizada.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Originalidade &amp; Inovação </a:t>
            </a:r>
            <a:endParaRPr/>
          </a:p>
        </p:txBody>
      </p:sp>
      <p:sp>
        <p:nvSpPr>
          <p:cNvPr id="109" name="Google Shape;109;p5"/>
          <p:cNvSpPr txBox="1"/>
          <p:nvPr>
            <p:ph idx="1" type="body"/>
          </p:nvPr>
        </p:nvSpPr>
        <p:spPr>
          <a:xfrm>
            <a:off x="311700" y="1576500"/>
            <a:ext cx="8520600" cy="19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1 </a:t>
            </a:r>
            <a:r>
              <a:rPr lang="pt-BR"/>
              <a:t>- Uma ferramenta única que possibilita realizar a pesquisa de preços em diferentes fontes, podendo ser configurada; apresentando o valor médio relacionando os valores encontrados, com integração com os sistemas legados, mostrando o histórico de pesquisa e valores com usabilidade simples e segura .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2 </a:t>
            </a:r>
            <a:r>
              <a:rPr lang="pt-BR"/>
              <a:t>- Um sistema que consegue verificar a autenticidades dos documentos integrado com sistemas existentes; que possibilitam a digitalização e armazenamento de documentos com um alto índice de confiança e usabilidade amigável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Colaboração &amp; Engajamento </a:t>
            </a:r>
            <a:endParaRPr/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311700" y="1715850"/>
            <a:ext cx="8520600" cy="1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1</a:t>
            </a:r>
            <a:r>
              <a:rPr lang="pt-BR"/>
              <a:t> - Para este desafio foi contratada a startup Gobuyer Digital LTDA, com mais de dez anos de mercado que conecta compradores e fornecedores de produtos e serviços, oferecendo uma plataforma que realiza esse processo de forma rápida e de fácil usabilidade.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2</a:t>
            </a:r>
            <a:r>
              <a:rPr lang="pt-BR"/>
              <a:t> -   A solução encontrada foi da empresa Nuveo,  do ramo de tecnologia que dentre as aplicações possui uma solução chamada Nucloud que digitaliza o processo de apresentação de documentos garantindo a autenticidade.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Demonstração de Resultados </a:t>
            </a:r>
            <a:endParaRPr/>
          </a:p>
        </p:txBody>
      </p:sp>
      <p:sp>
        <p:nvSpPr>
          <p:cNvPr id="121" name="Google Shape;121;p7"/>
          <p:cNvSpPr txBox="1"/>
          <p:nvPr>
            <p:ph idx="1" type="body"/>
          </p:nvPr>
        </p:nvSpPr>
        <p:spPr>
          <a:xfrm>
            <a:off x="311700" y="1705650"/>
            <a:ext cx="8520600" cy="17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1</a:t>
            </a:r>
            <a:r>
              <a:rPr lang="pt-BR"/>
              <a:t> -  Maior agilidade e precisão na coleta e análise de dados de preços; otimização do tempo; maior facilidade e comodidade no acesso às diferentes fontes oficiais e na atualização de preços; redução do tempo médio de pesquisa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2 </a:t>
            </a:r>
            <a:r>
              <a:rPr lang="pt-BR"/>
              <a:t>-  A POC foi avaliada com 80% de assertividade;com um tempo de processamento em média de no máximo 72 segundos e validação de quatro tipos de documentos: Carteira de Identidade, CNH, Comprovante de Endereço e Certidão de Nascimento 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Escalabilidade &amp; Replicabilidade </a:t>
            </a:r>
            <a:endParaRPr/>
          </a:p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311700" y="1599900"/>
            <a:ext cx="8520600" cy="19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1</a:t>
            </a:r>
            <a:r>
              <a:rPr lang="pt-BR"/>
              <a:t> -  Como a Prodemge é o órgão de tecnologia do Governo de Minas, ela atende também outros órgãos até mesmo de outros estados como cliente. Sendo assim,  a solução poderá ser oferecida a outras instituições que também realizam processos de licitação no seu dia a dia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2</a:t>
            </a:r>
            <a:r>
              <a:rPr lang="pt-BR"/>
              <a:t> - O serviço será escalado com o objetivo que toda documentação da matrícula dos alunos de Minas Gerais, (cerca de 2 milhões), seja realizado de forma online.  Além disso, o serviço poderá ser incrementado em outras secretarias do Governo de Minas para validar documentos em outros processso públicos. 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2160"/>
              <a:t>Lições Aprendidas &amp; Recomendações Práticas </a:t>
            </a:r>
            <a:endParaRPr sz="2260"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311700" y="1360950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1 </a:t>
            </a:r>
            <a:r>
              <a:rPr lang="pt-BR"/>
              <a:t>-  Dentre os principais obstáculos foram observados estão a falta de padronização de critérios métodos e fontes de pesquisa, além das divergências de forma de consulta, bem como a dificuldade em se obter informações atualizadas e confiáveis. Sem falar na dificuldade em se comparar preços de itens similares. Para isso foi utilizado uma   tecnologia integrada a soluções de Inteligência Artificial para a identificação de produto e levantamento do seu preço, podendo ser feita essa comparação 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latin typeface="Kanit"/>
                <a:ea typeface="Kanit"/>
                <a:cs typeface="Kanit"/>
                <a:sym typeface="Kanit"/>
              </a:rPr>
              <a:t>Desafio 2</a:t>
            </a:r>
            <a:r>
              <a:rPr lang="pt-BR"/>
              <a:t> -  Realizar a verificação da autenticidades dos documentos, integrando com os sistemas existentes.Por meio de uma inteligência Artificial própria ela pode categorizar, extrair e validar os dados dos documentos para que assim, a matrícula pudesse ser realizada. O sistema foi integrado com o sistema único de cadastro para matrícula do Governo de Minas.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311700" y="943200"/>
            <a:ext cx="8520600" cy="3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Em ambos os casos a utilização de dados e inteligência artificial foram fundamentais para a viabilidade das soluções. No caso da Gobuyer isso ficou </a:t>
            </a:r>
            <a:r>
              <a:rPr lang="pt-BR"/>
              <a:t>explícito</a:t>
            </a:r>
            <a:r>
              <a:rPr lang="pt-BR"/>
              <a:t> na realização da pesquisa de preços em diferentes fontes e na análise preditiva; já na solução da Nucloud, a aplicação pode ser demonstrada na própria análise da autenticidade da documentação.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Pode-se observar também que nos dois “cases” a integração de múltiplas soluções tecnológicas foi necessária para a viabilidade dos projetos.: O caso demonstra a capacidade de integrar diferentes soluções tecnológicas, tanto da Nucloud, integrada com o Sistema Sucem de matrículas, bem como o da Gobuyer com sistemas legados do Governo de Minas determinantes para compra.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plataforma da Nucloud está sendo escalada para atender aproximadamente 2 milhões de alunos ao ano, para a realização da matrícula de forma online. Além disso, outras secretarias estão estudando a implementação da plataforma em processos.Já a Gobuyer verificou um aumento no número de fornecedores cadastrados, uma maior transparência no processo de licitação e no controle dos gastos públicos.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pt-BR"/>
              <a:t>Obrigado!</a:t>
            </a:r>
            <a:endParaRPr/>
          </a:p>
        </p:txBody>
      </p:sp>
      <p:sp>
        <p:nvSpPr>
          <p:cNvPr id="145" name="Google Shape;145;p11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