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Kanit" panose="020B0604020202020204" charset="-34"/>
      <p:regular r:id="rId13"/>
      <p:bold r:id="rId14"/>
      <p:italic r:id="rId15"/>
      <p:boldItalic r:id="rId16"/>
    </p:embeddedFont>
    <p:embeddedFont>
      <p:font typeface="Kanit Light" panose="020B0604020202020204" charset="-34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gdh132vogLgX5qWMH91xxjZYt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3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269cf47a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269cf47a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4" title="logo-4CongressoCasesOI-bg-escuro-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4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4" title="LogoOiweek-Latam-negativ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4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b="0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14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8" name="Google Shape;18;p15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5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5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5" title="LogoOiweek-Lata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1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7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7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7" title="100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7" title="LogoOiweek-Lata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1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18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8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8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18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" name="Google Shape;39;p18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9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9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9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19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" name="Google Shape;46;p19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21" title="LogoOiweek-Lata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1" title="100O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22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2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2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22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5" name="Google Shape;65;p22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3" title="img-top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3" title="img-botto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3" title="LogoOiweek-Lat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23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1" name="Google Shape;71;p23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rofessorgenesio@gmail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" title="logo-4CongressoCasesOI-bg-escuro-E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100O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Oiweek-Latam-negativ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b="0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315156" y="1233950"/>
            <a:ext cx="5943600" cy="193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 REPE: A Jornada UPE/UFPE de Inovação Aberta Govtech.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1" u="none" strike="noStrike" cap="none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 REPE: El camino de innovación abierta de UPE/UFPE Govtech.</a:t>
            </a:r>
            <a:endParaRPr sz="2400" b="0" i="1" u="none" strike="noStrike" cap="non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315157" y="3154186"/>
            <a:ext cx="7171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Genésio</a:t>
            </a:r>
            <a:r>
              <a:rPr lang="pt-BR" sz="1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600" b="0" i="0" u="none" strike="noStrike" cap="none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Gomes da Cruz Neto; Simone de Lira Almeida;  Denise Clementino de Souza; Ademir Macedo Nascimento; .</a:t>
            </a:r>
            <a:endParaRPr sz="1600" b="0" i="0" u="none" strike="noStrike" cap="none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15156" y="4114150"/>
            <a:ext cx="6648986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Universidade de Pernambuco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Universidade Federal de Pernambuco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Secretaria de Ciência, Tecnologia e Inovação do Estado de Pernambuco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Contexto &amp; Desafio / Contexto y Desafío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234600" y="709525"/>
            <a:ext cx="74892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 que é o Inova REPE?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Programa de inovação aberta focado em soluções para desafios GovTech.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Resolução de Desafios Cadastrados na Usina Pernambucana de Inovação (Secti/PE)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Desenvolvimento de ideias até o estágio de MVP (mínimo produto viável)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Programa com apoio financeiro  da SECTI/PE através de edital público da FACEPE (Edital Jornadas REPE) voltado a ICTs.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/>
          </a:p>
        </p:txBody>
      </p:sp>
      <p:grpSp>
        <p:nvGrpSpPr>
          <p:cNvPr id="92" name="Google Shape;92;p2"/>
          <p:cNvGrpSpPr/>
          <p:nvPr/>
        </p:nvGrpSpPr>
        <p:grpSpPr>
          <a:xfrm>
            <a:off x="2251937" y="2800325"/>
            <a:ext cx="4026725" cy="2179400"/>
            <a:chOff x="3697075" y="2815850"/>
            <a:chExt cx="4026725" cy="2179400"/>
          </a:xfrm>
        </p:grpSpPr>
        <p:pic>
          <p:nvPicPr>
            <p:cNvPr id="93" name="Google Shape;93;p2"/>
            <p:cNvPicPr preferRelativeResize="0"/>
            <p:nvPr/>
          </p:nvPicPr>
          <p:blipFill rotWithShape="1">
            <a:blip r:embed="rId3">
              <a:alphaModFix/>
            </a:blip>
            <a:srcRect l="1039" b="3818"/>
            <a:stretch/>
          </p:blipFill>
          <p:spPr>
            <a:xfrm>
              <a:off x="3697075" y="3131125"/>
              <a:ext cx="4026725" cy="1864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2"/>
            <p:cNvSpPr txBox="1"/>
            <p:nvPr/>
          </p:nvSpPr>
          <p:spPr>
            <a:xfrm>
              <a:off x="3697075" y="2815850"/>
              <a:ext cx="4026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39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rPr>
                <a:t>Edital Nº 26/2024 - Facepe</a:t>
              </a:r>
              <a:endParaRPr sz="9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Objetivos da Jornada REPE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461475" y="963375"/>
            <a:ext cx="4491000" cy="3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pt-BR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Desenvolver Competências Empreendedoras nos estudantes </a:t>
            </a: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 irão atuar na Jornada de Inovação Aberta; 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pt-BR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Promover o desenvolvimento do MVP dos projetos idealizados;</a:t>
            </a:r>
            <a:r>
              <a:rPr lang="pt-B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pt-BR" b="1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Estimular as melhores equipes a darem continuidade ao desenvolvimento de suas soluções</a:t>
            </a:r>
            <a:r>
              <a:rPr lang="pt-BR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em ambientes de inovação, oferecendo suporte e reconhecimento por meio de premiações estratégicas que incentivem sua evolução. </a:t>
            </a:r>
            <a:endParaRPr/>
          </a:p>
        </p:txBody>
      </p:sp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10394"/>
          <a:stretch/>
        </p:blipFill>
        <p:spPr>
          <a:xfrm>
            <a:off x="5051875" y="1278038"/>
            <a:ext cx="3712151" cy="2495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Tipo de Caso &amp; Descrição da Prática</a:t>
            </a:r>
            <a:endParaRPr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311700" y="708000"/>
            <a:ext cx="7824000" cy="3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TIPOS que se aplica: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pt-BR"/>
              <a:t>Desenvolvimento conjunto de soluções, processos ou produtos GovTech</a:t>
            </a:r>
            <a:endParaRPr i="1"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Jornada Educacional para formar estudantes e professores em Inovação Aberta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pt-BR"/>
              <a:t>Investimentos colaborativos em inovação por parte da SECTI, 2 ICTs e Diversas Secretarias.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Descrição sucinta:</a:t>
            </a:r>
            <a:r>
              <a:rPr lang="pt-BR" b="1">
                <a:latin typeface="Kanit"/>
                <a:ea typeface="Kanit"/>
                <a:cs typeface="Kanit"/>
                <a:sym typeface="Kanit"/>
              </a:rPr>
              <a:t> Dois Ciclos de uma Jornada Educacional de 6 meses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pt-BR"/>
              <a:t>Mobilização e Desenvolvimento de Competências (SoftSkills) - 1 mês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pt-BR"/>
              <a:t>Co-Criação de Ideias com as </a:t>
            </a: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Secretarias e Seleção dos </a:t>
            </a: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Melhores  Pitches - 1 Mês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Desenvolvimento </a:t>
            </a:r>
            <a:endParaRPr>
              <a:solidFill>
                <a:schemeClr val="dk1"/>
              </a:solidFill>
            </a:endParaRPr>
          </a:p>
          <a:p>
            <a:pPr marL="9144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de MVPs  - 4 Meses</a:t>
            </a:r>
            <a:endParaRPr>
              <a:solidFill>
                <a:schemeClr val="dk1"/>
              </a:solidFill>
            </a:endParaRPr>
          </a:p>
          <a:p>
            <a:pPr marL="9144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/>
          </a:p>
        </p:txBody>
      </p:sp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 b="15268"/>
          <a:stretch/>
        </p:blipFill>
        <p:spPr>
          <a:xfrm>
            <a:off x="3601000" y="2758200"/>
            <a:ext cx="5543000" cy="189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/>
              <a:t>Originalidade &amp; Inovação </a:t>
            </a:r>
            <a:endParaRPr/>
          </a:p>
        </p:txBody>
      </p:sp>
      <p:sp>
        <p:nvSpPr>
          <p:cNvPr id="114" name="Google Shape;114;p6"/>
          <p:cNvSpPr txBox="1"/>
          <p:nvPr/>
        </p:nvSpPr>
        <p:spPr>
          <a:xfrm>
            <a:off x="0" y="628650"/>
            <a:ext cx="8163000" cy="44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Maior programa Educacional em Inovação Aberta GovTech do Nordeste 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com atuação em todo interior do estado de PE (+7 CIdades) 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Fruto de Acordo de Cooperação Técnica entre a UPE e a UFPE.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MÉTODOS INOVADORES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Uso de PLATAFORMAS Digitais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Plataforma ANNA (SoftSkills)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Plataforma INOVA (Cadastro de Soluções/Desafios)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Plataforma INOVENOW (Capacitações e Mentorias)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○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ENGAJAMENTO Descentralizado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Mkt Digital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Rede de Professores Multiplicadores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○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METODOLOGIA validada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Experiência validada de 3 anos do INOVA UPE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it Light"/>
              <a:buChar char="■"/>
            </a:pPr>
            <a:r>
              <a:rPr lang="pt-BR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rPr>
              <a:t>Uso de Metodologias validadas pelo  Prof. Genésio (Embaixador da Campus Party)</a:t>
            </a:r>
            <a:endParaRPr>
              <a:solidFill>
                <a:schemeClr val="dk1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pic>
        <p:nvPicPr>
          <p:cNvPr id="115" name="Google Shape;11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750" y="1201350"/>
            <a:ext cx="2533173" cy="33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269cf47aa_0_1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</a:t>
            </a:r>
            <a:endParaRPr/>
          </a:p>
        </p:txBody>
      </p:sp>
      <p:sp>
        <p:nvSpPr>
          <p:cNvPr id="121" name="Google Shape;121;g37269cf47aa_0_11"/>
          <p:cNvSpPr txBox="1">
            <a:spLocks noGrp="1"/>
          </p:cNvSpPr>
          <p:nvPr>
            <p:ph type="body" idx="1"/>
          </p:nvPr>
        </p:nvSpPr>
        <p:spPr>
          <a:xfrm>
            <a:off x="311700" y="717600"/>
            <a:ext cx="85206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Parceiros internos e externos (startups, universidades, investidores…)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ICTs Organizadoras: Universidade de Pernambuco e Universidade Federal de Pernambuco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Diversas ICTs que estimulam seus alunos a participarem.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SECTI/PE, FACEPE e Usina Pernambucana de Inovação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Convites a Fundos de Investimento GovTech para Demoday final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Startups cujas plataformas educacionais  são usadas no projeto: InoveNow e PrimeDialog 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Mecanismos de co-criação, governança conjunta e compartilhamento de valor</a:t>
            </a:r>
            <a:endParaRPr/>
          </a:p>
          <a:p>
            <a:pPr marL="914400" lvl="1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○"/>
            </a:pPr>
            <a:r>
              <a:rPr lang="pt-BR"/>
              <a:t>Acordo de Cooperação Técnica entre a UPE e UFPE em Inovação Aberta</a:t>
            </a:r>
            <a:br>
              <a:rPr lang="pt-BR"/>
            </a:br>
            <a:endParaRPr i="1"/>
          </a:p>
        </p:txBody>
      </p:sp>
      <p:pic>
        <p:nvPicPr>
          <p:cNvPr id="122" name="Google Shape;122;g37269cf47aa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9012" y="3544500"/>
            <a:ext cx="4639927" cy="150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37269cf47aa_0_11"/>
          <p:cNvSpPr txBox="1"/>
          <p:nvPr/>
        </p:nvSpPr>
        <p:spPr>
          <a:xfrm>
            <a:off x="1768925" y="3144300"/>
            <a:ext cx="4640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Kanit Light"/>
                <a:ea typeface="Kanit Light"/>
                <a:cs typeface="Kanit Light"/>
                <a:sym typeface="Kanit Light"/>
              </a:rPr>
              <a:t>Acordo de Cooperação firmado em 04/09/2024</a:t>
            </a:r>
            <a:endParaRPr sz="1200">
              <a:latin typeface="Kanit Light"/>
              <a:ea typeface="Kanit Light"/>
              <a:cs typeface="Kanit Light"/>
              <a:sym typeface="Kanit Light"/>
            </a:endParaRPr>
          </a:p>
        </p:txBody>
      </p:sp>
      <p:pic>
        <p:nvPicPr>
          <p:cNvPr id="124" name="Google Shape;124;g37269cf47aa_0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47" y="3544497"/>
            <a:ext cx="97332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7269cf47aa_0_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5001" y="3513598"/>
            <a:ext cx="2186176" cy="1014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66772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Demonstração de Resultados </a:t>
            </a:r>
            <a:endParaRPr/>
          </a:p>
        </p:txBody>
      </p:sp>
      <p:pic>
        <p:nvPicPr>
          <p:cNvPr id="131" name="Google Shape;13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6937" y="1406511"/>
            <a:ext cx="3190757" cy="31441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8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0484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Resultados parciais do primeiro ciclo (apenas 4 meses de programa):</a:t>
            </a:r>
            <a:endParaRPr/>
          </a:p>
        </p:txBody>
      </p:sp>
      <p:pic>
        <p:nvPicPr>
          <p:cNvPr id="133" name="Google Shape;133;p8"/>
          <p:cNvPicPr preferRelativeResize="0"/>
          <p:nvPr/>
        </p:nvPicPr>
        <p:blipFill rotWithShape="1">
          <a:blip r:embed="rId4">
            <a:alphaModFix/>
          </a:blip>
          <a:srcRect t="17046"/>
          <a:stretch/>
        </p:blipFill>
        <p:spPr>
          <a:xfrm>
            <a:off x="66775" y="1555048"/>
            <a:ext cx="5683825" cy="2785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Escalabilidade &amp; Replicabilidade </a:t>
            </a:r>
            <a:endParaRPr/>
          </a:p>
        </p:txBody>
      </p:sp>
      <p:sp>
        <p:nvSpPr>
          <p:cNvPr id="139" name="Google Shape;139;p9"/>
          <p:cNvSpPr txBox="1">
            <a:spLocks noGrp="1"/>
          </p:cNvSpPr>
          <p:nvPr>
            <p:ph type="body" idx="1"/>
          </p:nvPr>
        </p:nvSpPr>
        <p:spPr>
          <a:xfrm>
            <a:off x="357775" y="853125"/>
            <a:ext cx="7749900" cy="3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Fatores que permitem escalar para outros mercados ou unidades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Uso de Plataformas Digitais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Metodologia Descentralizada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Formação de Professores Multiplicadores</a:t>
            </a:r>
            <a:br>
              <a:rPr lang="pt-BR"/>
            </a:br>
            <a:endParaRPr i="1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Recomendações para adaptação em contextos diferentes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Apoio dos Governos no levantamento dos desafios e envolvimento das secretarias.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Nível de Experiência dos Professores em Jornadas de Inovação Aberta</a:t>
            </a: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Escala: Sistema de Franquia da Metodologia para alguma ICT/Universidade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Oferta das Plataformas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Capacitação dos Professores em Inovação Aberta e nas Metodologias Usadas.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Acompanhamento do Processo por Organizadores da INOVA REPE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pt-BR"/>
              <a:t>Lições Aprendidas &amp; Recomendações Práticas </a:t>
            </a:r>
            <a:endParaRPr/>
          </a:p>
        </p:txBody>
      </p:sp>
      <p:sp>
        <p:nvSpPr>
          <p:cNvPr id="145" name="Google Shape;145;p10"/>
          <p:cNvSpPr txBox="1">
            <a:spLocks noGrp="1"/>
          </p:cNvSpPr>
          <p:nvPr>
            <p:ph type="body" idx="1"/>
          </p:nvPr>
        </p:nvSpPr>
        <p:spPr>
          <a:xfrm>
            <a:off x="323275" y="994175"/>
            <a:ext cx="7677000" cy="29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Principais obstáculos e como foram superados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Cooperação Institucional entre a UPE e UFPE  </a:t>
            </a:r>
            <a:r>
              <a:rPr lang="pt-BR">
                <a:solidFill>
                  <a:schemeClr val="dk1"/>
                </a:solidFill>
              </a:rPr>
              <a:t>- Superado com a Seleção de Professores com Experiência e Perfil de Colaboração.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Engajamento nas  Inscrições e Mentorias </a:t>
            </a:r>
            <a:r>
              <a:rPr lang="pt-BR"/>
              <a:t> - Superado com a Formação de Multiplicadores em várias cidades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Contato com as Secretarias de Governo</a:t>
            </a:r>
            <a:r>
              <a:rPr lang="pt-BR"/>
              <a:t> - Superado com a alocação de um consultor específico para tratar deste assunto.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 b="1">
                <a:latin typeface="Kanit"/>
                <a:ea typeface="Kanit"/>
                <a:cs typeface="Kanit"/>
                <a:sym typeface="Kanit"/>
              </a:rPr>
              <a:t>Dar como resultado ao menos 5 MVPs funcionais </a:t>
            </a:r>
            <a:r>
              <a:rPr lang="pt-BR"/>
              <a:t>- Superado através da criação de um Funil onde começamos com 40 equipes, selecionamos 20 para o desenvolvimento de MVPs, e esperamos 10 concluírem.</a:t>
            </a:r>
            <a:br>
              <a:rPr lang="pt-BR"/>
            </a:br>
            <a:endParaRPr i="1"/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Dicas acionáveis para quem for replicar a iniciativa</a:t>
            </a:r>
            <a:endParaRPr/>
          </a:p>
          <a:p>
            <a:pPr marL="914400" lvl="1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500"/>
              <a:buChar char="○"/>
            </a:pPr>
            <a:r>
              <a:rPr lang="pt-BR"/>
              <a:t>Seleção de Professores com Perfil Colaborativo, Uso de Plataformas Digitais e MKT digital, Uso de Metodologias Validadas e Formação de Professores Multiplicadores..</a:t>
            </a:r>
            <a:br>
              <a:rPr lang="pt-BR" sz="1500"/>
            </a:br>
            <a:endParaRPr sz="1500" i="1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i="1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>
            <a:spLocks noGrp="1"/>
          </p:cNvSpPr>
          <p:nvPr>
            <p:ph type="ctrTitle"/>
          </p:nvPr>
        </p:nvSpPr>
        <p:spPr>
          <a:xfrm>
            <a:off x="3022050" y="411350"/>
            <a:ext cx="5289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pt-BR" sz="3600" b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 REPE: A Jornada UPE/UFPE de Inovação Aberta Govtech</a:t>
            </a:r>
            <a:endParaRPr sz="3600" b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51" name="Google Shape;151;p12"/>
          <p:cNvSpPr txBox="1">
            <a:spLocks noGrp="1"/>
          </p:cNvSpPr>
          <p:nvPr>
            <p:ph type="subTitle" idx="1"/>
          </p:nvPr>
        </p:nvSpPr>
        <p:spPr>
          <a:xfrm>
            <a:off x="481100" y="2956550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>
                <a:solidFill>
                  <a:schemeClr val="lt1"/>
                </a:solidFill>
              </a:rPr>
              <a:t>Contatos: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/>
              <a:t>Genésio Gomes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/>
              <a:t>Coordenador Geral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u="sng">
                <a:solidFill>
                  <a:schemeClr val="hlink"/>
                </a:solidFill>
                <a:hlinkClick r:id="rId3"/>
              </a:rPr>
              <a:t>professorgenesio@gmail.com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/>
              <a:t>81 991479839</a:t>
            </a:r>
            <a:endParaRPr/>
          </a:p>
        </p:txBody>
      </p:sp>
      <p:sp>
        <p:nvSpPr>
          <p:cNvPr id="152" name="Google Shape;152;p12"/>
          <p:cNvSpPr txBox="1"/>
          <p:nvPr/>
        </p:nvSpPr>
        <p:spPr>
          <a:xfrm>
            <a:off x="3535175" y="24639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rPr>
              <a:t>www.inovarepe.com</a:t>
            </a:r>
            <a:endParaRPr sz="2000">
              <a:solidFill>
                <a:srgbClr val="F792D7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753</Words>
  <Application>Microsoft Office PowerPoint</Application>
  <PresentationFormat>Apresentação na tela (16:9)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Kanit</vt:lpstr>
      <vt:lpstr>Kanit Light</vt:lpstr>
      <vt:lpstr>Arial</vt:lpstr>
      <vt:lpstr>Times New Roman</vt:lpstr>
      <vt:lpstr>Simple Light</vt:lpstr>
      <vt:lpstr>Apresentação do PowerPoint</vt:lpstr>
      <vt:lpstr>Contexto &amp; Desafio / Contexto y Desafío</vt:lpstr>
      <vt:lpstr>Objetivos da Jornada REPE</vt:lpstr>
      <vt:lpstr>Tipo de Caso &amp; Descrição da Prática</vt:lpstr>
      <vt:lpstr>Originalidade &amp; Inovação </vt:lpstr>
      <vt:lpstr>Colaboração &amp; Engajamento </vt:lpstr>
      <vt:lpstr>Demonstração de Resultados </vt:lpstr>
      <vt:lpstr>Escalabilidade &amp; Replicabilidade </vt:lpstr>
      <vt:lpstr>Lições Aprendidas &amp; Recomendações Práticas </vt:lpstr>
      <vt:lpstr>INOVA REPE: A Jornada UPE/UFPE de Inovação Aberta Govtech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Genésio Gomes da Cruz Neto</cp:lastModifiedBy>
  <cp:revision>1</cp:revision>
  <dcterms:modified xsi:type="dcterms:W3CDTF">2025-08-01T15:15:17Z</dcterms:modified>
</cp:coreProperties>
</file>