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3"/>
  </p:notesMasterIdLst>
  <p:sldIdLst>
    <p:sldId id="256" r:id="rId2"/>
    <p:sldId id="257" r:id="rId3"/>
    <p:sldId id="267" r:id="rId4"/>
    <p:sldId id="258" r:id="rId5"/>
    <p:sldId id="259" r:id="rId6"/>
    <p:sldId id="268" r:id="rId7"/>
    <p:sldId id="269" r:id="rId8"/>
    <p:sldId id="260" r:id="rId9"/>
    <p:sldId id="261" r:id="rId10"/>
    <p:sldId id="270" r:id="rId11"/>
    <p:sldId id="262" r:id="rId12"/>
    <p:sldId id="272" r:id="rId13"/>
    <p:sldId id="273" r:id="rId14"/>
    <p:sldId id="271" r:id="rId15"/>
    <p:sldId id="274" r:id="rId16"/>
    <p:sldId id="275" r:id="rId17"/>
    <p:sldId id="263" r:id="rId18"/>
    <p:sldId id="276" r:id="rId19"/>
    <p:sldId id="264" r:id="rId20"/>
    <p:sldId id="265" r:id="rId21"/>
    <p:sldId id="266" r:id="rId22"/>
  </p:sldIdLst>
  <p:sldSz cx="9144000" cy="5143500" type="screen16x9"/>
  <p:notesSz cx="6858000" cy="9144000"/>
  <p:embeddedFontLst>
    <p:embeddedFont>
      <p:font typeface="Kanit" panose="020B0604020202020204" charset="-34"/>
      <p:regular r:id="rId24"/>
      <p:bold r:id="rId25"/>
      <p:italic r:id="rId26"/>
      <p:boldItalic r:id="rId27"/>
    </p:embeddedFont>
    <p:embeddedFont>
      <p:font typeface="Kanit Light" panose="020B0604020202020204" charset="-34"/>
      <p:regular r:id="rId28"/>
      <p:bold r:id="rId29"/>
      <p:italic r:id="rId30"/>
      <p:boldItalic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4444" autoAdjust="0"/>
  </p:normalViewPr>
  <p:slideViewPr>
    <p:cSldViewPr snapToGrid="0">
      <p:cViewPr varScale="1">
        <p:scale>
          <a:sx n="81" d="100"/>
          <a:sy n="81" d="100"/>
        </p:scale>
        <p:origin x="840" y="28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6321a1c199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6321a1c199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>
          <a:extLst>
            <a:ext uri="{FF2B5EF4-FFF2-40B4-BE49-F238E27FC236}">
              <a16:creationId xmlns:a16="http://schemas.microsoft.com/office/drawing/2014/main" id="{5F2DBAC8-53BA-9F81-04C9-A580BCD595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6321a1c199_0_9:notes">
            <a:extLst>
              <a:ext uri="{FF2B5EF4-FFF2-40B4-BE49-F238E27FC236}">
                <a16:creationId xmlns:a16="http://schemas.microsoft.com/office/drawing/2014/main" id="{EF53D4AA-5F81-BC5B-AF67-D42B8737053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6321a1c199_0_9:notes">
            <a:extLst>
              <a:ext uri="{FF2B5EF4-FFF2-40B4-BE49-F238E27FC236}">
                <a16:creationId xmlns:a16="http://schemas.microsoft.com/office/drawing/2014/main" id="{22A95470-8B09-70B4-AB21-2DA53DD17E5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872322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6321a1c199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6321a1c199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6321a1c199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6321a1c199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86F0D254-C2C7-85FF-3894-BACCDB0A97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6321a1c199_0_48:notes">
            <a:extLst>
              <a:ext uri="{FF2B5EF4-FFF2-40B4-BE49-F238E27FC236}">
                <a16:creationId xmlns:a16="http://schemas.microsoft.com/office/drawing/2014/main" id="{B9820F2D-7572-93B9-EFAF-6663216D2E0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6321a1c199_0_48:notes">
            <a:extLst>
              <a:ext uri="{FF2B5EF4-FFF2-40B4-BE49-F238E27FC236}">
                <a16:creationId xmlns:a16="http://schemas.microsoft.com/office/drawing/2014/main" id="{D8568E04-9DD2-A3A9-C395-D7B96887280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796525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A2BF2545-F163-CAEA-ADAF-883E2FC44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6321a1c199_0_48:notes">
            <a:extLst>
              <a:ext uri="{FF2B5EF4-FFF2-40B4-BE49-F238E27FC236}">
                <a16:creationId xmlns:a16="http://schemas.microsoft.com/office/drawing/2014/main" id="{D42C0B41-A4FC-D5C2-C306-6D016256C9C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6321a1c199_0_48:notes">
            <a:extLst>
              <a:ext uri="{FF2B5EF4-FFF2-40B4-BE49-F238E27FC236}">
                <a16:creationId xmlns:a16="http://schemas.microsoft.com/office/drawing/2014/main" id="{9AC1DE02-B4DD-7AD3-E428-7B2F4E4F25A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600768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6321a1c199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36321a1c199_0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6321a1c199_0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6321a1c199_0_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>
          <a:extLst>
            <a:ext uri="{FF2B5EF4-FFF2-40B4-BE49-F238E27FC236}">
              <a16:creationId xmlns:a16="http://schemas.microsoft.com/office/drawing/2014/main" id="{77E66E93-9439-631B-DC47-DFB064691F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6321a1c199_0_58:notes">
            <a:extLst>
              <a:ext uri="{FF2B5EF4-FFF2-40B4-BE49-F238E27FC236}">
                <a16:creationId xmlns:a16="http://schemas.microsoft.com/office/drawing/2014/main" id="{EA3F4198-DC25-377F-61FD-7598B03FEED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6321a1c199_0_58:notes">
            <a:extLst>
              <a:ext uri="{FF2B5EF4-FFF2-40B4-BE49-F238E27FC236}">
                <a16:creationId xmlns:a16="http://schemas.microsoft.com/office/drawing/2014/main" id="{8F79C47A-6F78-D9BA-F01D-30A136C3146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342737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6321a1c199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6321a1c199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>
          <a:extLst>
            <a:ext uri="{FF2B5EF4-FFF2-40B4-BE49-F238E27FC236}">
              <a16:creationId xmlns:a16="http://schemas.microsoft.com/office/drawing/2014/main" id="{1A60BECD-763F-41B8-4779-5707AA65B0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6321a1c199_0_63:notes">
            <a:extLst>
              <a:ext uri="{FF2B5EF4-FFF2-40B4-BE49-F238E27FC236}">
                <a16:creationId xmlns:a16="http://schemas.microsoft.com/office/drawing/2014/main" id="{54F49A17-AFC2-18CF-A6C3-7E5FE0F1552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6321a1c199_0_63:notes">
            <a:extLst>
              <a:ext uri="{FF2B5EF4-FFF2-40B4-BE49-F238E27FC236}">
                <a16:creationId xmlns:a16="http://schemas.microsoft.com/office/drawing/2014/main" id="{50C48229-D1C8-1DC1-829F-3DC09BA1C4F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84283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>
          <a:extLst>
            <a:ext uri="{FF2B5EF4-FFF2-40B4-BE49-F238E27FC236}">
              <a16:creationId xmlns:a16="http://schemas.microsoft.com/office/drawing/2014/main" id="{F5F59B77-07DE-CB53-430C-915938D700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6321a1c199_0_63:notes">
            <a:extLst>
              <a:ext uri="{FF2B5EF4-FFF2-40B4-BE49-F238E27FC236}">
                <a16:creationId xmlns:a16="http://schemas.microsoft.com/office/drawing/2014/main" id="{9BBB985F-4EA6-C4FC-CB81-4AE2AE8E683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6321a1c199_0_63:notes">
            <a:extLst>
              <a:ext uri="{FF2B5EF4-FFF2-40B4-BE49-F238E27FC236}">
                <a16:creationId xmlns:a16="http://schemas.microsoft.com/office/drawing/2014/main" id="{FA1F6C04-334F-273A-F3CB-C5DD38890EF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778248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>
          <a:extLst>
            <a:ext uri="{FF2B5EF4-FFF2-40B4-BE49-F238E27FC236}">
              <a16:creationId xmlns:a16="http://schemas.microsoft.com/office/drawing/2014/main" id="{1BBEBA81-BA5D-DDEF-BCD4-9E22CDC7F5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6321a1c199_0_63:notes">
            <a:extLst>
              <a:ext uri="{FF2B5EF4-FFF2-40B4-BE49-F238E27FC236}">
                <a16:creationId xmlns:a16="http://schemas.microsoft.com/office/drawing/2014/main" id="{6C75EB64-5F22-F2CB-BCA0-55461151E43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6321a1c199_0_63:notes">
            <a:extLst>
              <a:ext uri="{FF2B5EF4-FFF2-40B4-BE49-F238E27FC236}">
                <a16:creationId xmlns:a16="http://schemas.microsoft.com/office/drawing/2014/main" id="{7773C756-2153-78BB-4491-5BDFD144068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769693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>
          <a:extLst>
            <a:ext uri="{FF2B5EF4-FFF2-40B4-BE49-F238E27FC236}">
              <a16:creationId xmlns:a16="http://schemas.microsoft.com/office/drawing/2014/main" id="{B91687D6-0702-7C87-1325-EBF4C71A6F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6321a1c199_0_63:notes">
            <a:extLst>
              <a:ext uri="{FF2B5EF4-FFF2-40B4-BE49-F238E27FC236}">
                <a16:creationId xmlns:a16="http://schemas.microsoft.com/office/drawing/2014/main" id="{B67580CD-3E4B-DF2D-B7C4-B8D390176C9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6321a1c199_0_63:notes">
            <a:extLst>
              <a:ext uri="{FF2B5EF4-FFF2-40B4-BE49-F238E27FC236}">
                <a16:creationId xmlns:a16="http://schemas.microsoft.com/office/drawing/2014/main" id="{2EB4F8A1-D128-5EEC-913B-B07D3E6532C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5647375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>
          <a:extLst>
            <a:ext uri="{FF2B5EF4-FFF2-40B4-BE49-F238E27FC236}">
              <a16:creationId xmlns:a16="http://schemas.microsoft.com/office/drawing/2014/main" id="{51D66AAE-A80C-E94F-862C-3D7E5FC150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6321a1c199_0_63:notes">
            <a:extLst>
              <a:ext uri="{FF2B5EF4-FFF2-40B4-BE49-F238E27FC236}">
                <a16:creationId xmlns:a16="http://schemas.microsoft.com/office/drawing/2014/main" id="{CEB7DC5F-0F63-8111-466C-BECCDAE0E2A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6321a1c199_0_63:notes">
            <a:extLst>
              <a:ext uri="{FF2B5EF4-FFF2-40B4-BE49-F238E27FC236}">
                <a16:creationId xmlns:a16="http://schemas.microsoft.com/office/drawing/2014/main" id="{443AAD8C-7A1D-5FE3-39F7-7FA27A53E7D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9175094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6321a1c199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36321a1c199_0_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>
          <a:extLst>
            <a:ext uri="{FF2B5EF4-FFF2-40B4-BE49-F238E27FC236}">
              <a16:creationId xmlns:a16="http://schemas.microsoft.com/office/drawing/2014/main" id="{4B01147A-C06B-CB81-7FB1-15F6468C91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6321a1c199_0_68:notes">
            <a:extLst>
              <a:ext uri="{FF2B5EF4-FFF2-40B4-BE49-F238E27FC236}">
                <a16:creationId xmlns:a16="http://schemas.microsoft.com/office/drawing/2014/main" id="{819DE823-0D33-8579-9EC1-A6C01DBF60E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36321a1c199_0_68:notes">
            <a:extLst>
              <a:ext uri="{FF2B5EF4-FFF2-40B4-BE49-F238E27FC236}">
                <a16:creationId xmlns:a16="http://schemas.microsoft.com/office/drawing/2014/main" id="{BEB1481E-439D-3F02-55CC-1148ED8904B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8308214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6321a1c199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36321a1c199_0_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6321a1c199_0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36321a1c199_0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6321a1c199_0_1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36321a1c199_0_1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 title="logo-4CongressoCasesOI-bg-escuro-E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2850" y="162925"/>
            <a:ext cx="1894349" cy="84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0;p2" title="100O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31627" y="4371250"/>
            <a:ext cx="499400" cy="49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2" title="LogoOiweek-Latam-negativo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77074" y="4333450"/>
            <a:ext cx="1278523" cy="575001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2"/>
          <p:cNvSpPr txBox="1"/>
          <p:nvPr/>
        </p:nvSpPr>
        <p:spPr>
          <a:xfrm>
            <a:off x="8308125" y="4114150"/>
            <a:ext cx="746400" cy="21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0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REALIZAÇÃO:</a:t>
            </a:r>
            <a:endParaRPr sz="700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311700" y="1005575"/>
            <a:ext cx="52890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311700" y="3299225"/>
            <a:ext cx="5387100" cy="792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7500">
              <a:spcBef>
                <a:spcPts val="600"/>
              </a:spcBef>
              <a:spcAft>
                <a:spcPts val="60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  <p:pic>
        <p:nvPicPr>
          <p:cNvPr id="19" name="Google Shape;19;p4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4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p4" title="100O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4" title="LogoOiweek-Lata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3" name="Google Shape;23;p4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5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6;p5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5" title="100O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8;p5" title="LogoOiweek-Lata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5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endParaRPr/>
          </a:p>
        </p:txBody>
      </p:sp>
      <p:cxnSp>
        <p:nvCxnSpPr>
          <p:cNvPr id="30" name="Google Shape;30;p5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311700" y="923875"/>
            <a:ext cx="3925500" cy="34164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3655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700"/>
              <a:buFont typeface="Kanit Light"/>
              <a:buChar char="●"/>
              <a:defRPr sz="1700"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1150">
              <a:spcBef>
                <a:spcPts val="600"/>
              </a:spcBef>
              <a:spcAft>
                <a:spcPts val="60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2"/>
          </p:nvPr>
        </p:nvSpPr>
        <p:spPr>
          <a:xfrm>
            <a:off x="4472775" y="923875"/>
            <a:ext cx="3925500" cy="34164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3655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700"/>
              <a:buFont typeface="Kanit Light"/>
              <a:buChar char="●"/>
              <a:defRPr sz="1700"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1150">
              <a:spcBef>
                <a:spcPts val="600"/>
              </a:spcBef>
              <a:spcAft>
                <a:spcPts val="60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205575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pic>
        <p:nvPicPr>
          <p:cNvPr id="35" name="Google Shape;35;p6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36;p6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37;p6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8" name="Google Shape;38;p6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9" name="Google Shape;39;p6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9"/>
          <p:cNvSpPr/>
          <p:nvPr/>
        </p:nvSpPr>
        <p:spPr>
          <a:xfrm>
            <a:off x="2100" y="-125"/>
            <a:ext cx="4572000" cy="5143500"/>
          </a:xfrm>
          <a:prstGeom prst="rect">
            <a:avLst/>
          </a:prstGeom>
          <a:solidFill>
            <a:srgbClr val="62245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5" name="Google Shape;55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0" tIns="18000" rIns="0" bIns="18000" anchor="ctr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600"/>
              </a:spcBef>
              <a:spcAft>
                <a:spcPts val="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pic>
        <p:nvPicPr>
          <p:cNvPr id="57" name="Google Shape;57;p9" title="LogoOiweek-Latam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9" title="100O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0" tIns="18000" rIns="0" bIns="18000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</a:lstStyle>
          <a:p>
            <a:endParaRPr/>
          </a:p>
        </p:txBody>
      </p:sp>
      <p:pic>
        <p:nvPicPr>
          <p:cNvPr id="61" name="Google Shape;61;p10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0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0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4" name="Google Shape;64;p10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65" name="Google Shape;65;p10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1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1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1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0" name="Google Shape;70;p11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71" name="Google Shape;71;p11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73" name="Google Shape;73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 algn="ctr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600"/>
              </a:spcBef>
              <a:spcAft>
                <a:spcPts val="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205575" y="559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7500">
              <a:spcBef>
                <a:spcPts val="600"/>
              </a:spcBef>
              <a:spcAft>
                <a:spcPts val="60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2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microsoft.com/office/2007/relationships/hdphoto" Target="../media/hdphoto2.wdp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sv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5" Type="http://schemas.microsoft.com/office/2007/relationships/hdphoto" Target="../media/hdphoto3.wdp"/><Relationship Id="rId10" Type="http://schemas.openxmlformats.org/officeDocument/2006/relationships/image" Target="../media/image18.png"/><Relationship Id="rId4" Type="http://schemas.microsoft.com/office/2007/relationships/hdphoto" Target="../media/hdphoto1.wdp"/><Relationship Id="rId9" Type="http://schemas.openxmlformats.org/officeDocument/2006/relationships/image" Target="../media/image17.png"/><Relationship Id="rId1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microsoft.com/office/2007/relationships/hdphoto" Target="../media/hdphoto5.wdp"/><Relationship Id="rId5" Type="http://schemas.openxmlformats.org/officeDocument/2006/relationships/image" Target="../media/image23.png"/><Relationship Id="rId4" Type="http://schemas.microsoft.com/office/2007/relationships/hdphoto" Target="../media/hdphoto4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5" Type="http://schemas.microsoft.com/office/2007/relationships/hdphoto" Target="../media/hdphoto6.wdp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3" title="logo-4CongressoCasesOI-bg-escuro-E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2850" y="162925"/>
            <a:ext cx="1894349" cy="84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31627" y="4371250"/>
            <a:ext cx="499400" cy="49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 title="LogoOiweek-Latam-negativo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77074" y="4333450"/>
            <a:ext cx="1278523" cy="575001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3"/>
          <p:cNvSpPr txBox="1"/>
          <p:nvPr/>
        </p:nvSpPr>
        <p:spPr>
          <a:xfrm>
            <a:off x="8308125" y="4114150"/>
            <a:ext cx="746400" cy="21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0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REALIZAÇÃO:</a:t>
            </a:r>
            <a:endParaRPr sz="700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83" name="Google Shape;83;p13"/>
          <p:cNvSpPr txBox="1"/>
          <p:nvPr/>
        </p:nvSpPr>
        <p:spPr>
          <a:xfrm>
            <a:off x="598678" y="1160810"/>
            <a:ext cx="6708209" cy="14157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500" b="1" dirty="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INTEGRAÇÃO DA GESTÃO DE PROCESSOS DE NEGÓCIO AO PLANEJAMENTO ESTRATÉGICO: </a:t>
            </a:r>
            <a:r>
              <a:rPr lang="pt-BR" sz="2000" b="1" dirty="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UMA APLICAÇÃO NO SETOR DE COMPRAS PÚBLICAS</a:t>
            </a:r>
            <a:r>
              <a:rPr lang="pt-BR" sz="3000" i="1" dirty="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</a:p>
        </p:txBody>
      </p:sp>
      <p:sp>
        <p:nvSpPr>
          <p:cNvPr id="84" name="Google Shape;84;p13"/>
          <p:cNvSpPr txBox="1"/>
          <p:nvPr/>
        </p:nvSpPr>
        <p:spPr>
          <a:xfrm>
            <a:off x="757200" y="2731787"/>
            <a:ext cx="5830200" cy="1015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dirty="0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Autoras: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dirty="0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- Simone Vasconcelos Silva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dirty="0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- Kátia da Silva Vianna Menezes</a:t>
            </a:r>
          </a:p>
        </p:txBody>
      </p:sp>
      <p:sp>
        <p:nvSpPr>
          <p:cNvPr id="85" name="Google Shape;85;p13"/>
          <p:cNvSpPr txBox="1"/>
          <p:nvPr/>
        </p:nvSpPr>
        <p:spPr>
          <a:xfrm>
            <a:off x="757200" y="3850869"/>
            <a:ext cx="5830200" cy="1292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dirty="0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Nome das organizações participantes:</a:t>
            </a: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r>
              <a:rPr lang="pt-BR" sz="1800" i="1" dirty="0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- Instituto Federal Fluminense  (</a:t>
            </a:r>
            <a:r>
              <a:rPr lang="pt-BR" sz="1800" i="1" dirty="0" err="1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IFFluminense</a:t>
            </a:r>
            <a:r>
              <a:rPr lang="pt-BR" sz="1800" i="1" dirty="0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)</a:t>
            </a:r>
          </a:p>
          <a:p>
            <a:pPr lvl="0" algn="just" rtl="0">
              <a:spcBef>
                <a:spcPts val="0"/>
              </a:spcBef>
              <a:spcAft>
                <a:spcPts val="0"/>
              </a:spcAft>
            </a:pPr>
            <a:r>
              <a:rPr lang="pt-BR" sz="1800" i="1" dirty="0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- Universidade Estadual do Norte Fluminense Darcy Ribeiro (UENF)  </a:t>
            </a:r>
            <a:endParaRPr sz="1800" i="1" dirty="0">
              <a:solidFill>
                <a:srgbClr val="FFC4EC"/>
              </a:solidFill>
              <a:latin typeface="Kanit Light"/>
              <a:ea typeface="Kanit Light"/>
              <a:cs typeface="Kanit Light"/>
              <a:sym typeface="Kanit Ligh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Contexto &amp; Desafio  </a:t>
            </a:r>
            <a:endParaRPr dirty="0"/>
          </a:p>
        </p:txBody>
      </p:sp>
      <p:sp>
        <p:nvSpPr>
          <p:cNvPr id="91" name="Google Shape;91;p14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 b="1" dirty="0"/>
              <a:t>Breve panorama do problema motivador</a:t>
            </a: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 lang="pt-BR" b="1" dirty="0"/>
          </a:p>
          <a:p>
            <a:pPr lvl="1" algn="just">
              <a:spcBef>
                <a:spcPts val="1200"/>
              </a:spcBef>
            </a:pPr>
            <a:r>
              <a:rPr lang="pt-BR" dirty="0"/>
              <a:t>Apesar da importância de alinhar o Planejamento Estratégico às práticas de Gestão de Processos de Negócio (BPM), ainda existe uma lacuna significativa quanto ao detalhamento de métodos e ferramentas que viabilizem essa integração, limitando a capacidade das instituições de transformar dados operacionais em informações estratégicas. </a:t>
            </a:r>
          </a:p>
          <a:p>
            <a:pPr lvl="1" algn="just">
              <a:spcBef>
                <a:spcPts val="1200"/>
              </a:spcBef>
            </a:pPr>
            <a:r>
              <a:rPr lang="pt-BR" dirty="0"/>
              <a:t>O papel central do gerenciamento estratégico é garantir que as estratégias sejam efetivamente incorporadas aos processos de negócio no cotidiano. </a:t>
            </a:r>
          </a:p>
          <a:p>
            <a:pPr lvl="1" algn="just">
              <a:spcBef>
                <a:spcPts val="1200"/>
              </a:spcBef>
            </a:pPr>
            <a:r>
              <a:rPr lang="pt-BR" dirty="0"/>
              <a:t>No entanto, na prática, essas estratégias frequentemente não são conectadas de forma clara e estruturada aos processos, comprometendo a geração de indicadores gerenciais consistentes, dificultando o acompanhamento de resultados e o alcance das metas organizacionais.</a:t>
            </a:r>
          </a:p>
          <a:p>
            <a:pPr marL="13970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br>
              <a:rPr lang="pt-BR" dirty="0"/>
            </a:br>
            <a:r>
              <a:rPr lang="pt-BR" i="1" dirty="0"/>
              <a:t> </a:t>
            </a:r>
            <a:endParaRPr i="1" dirty="0"/>
          </a:p>
          <a:p>
            <a:pPr marL="139700" lvl="0" indent="0" algn="l" rtl="0">
              <a:spcBef>
                <a:spcPts val="600"/>
              </a:spcBef>
              <a:spcAft>
                <a:spcPts val="600"/>
              </a:spcAft>
              <a:buSzPts val="1400"/>
              <a:buNone/>
            </a:pPr>
            <a:br>
              <a:rPr lang="pt-BR" dirty="0"/>
            </a:br>
            <a:r>
              <a:rPr lang="pt-BR" i="1" dirty="0"/>
              <a:t> </a:t>
            </a:r>
            <a:endParaRPr i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>
          <a:extLst>
            <a:ext uri="{FF2B5EF4-FFF2-40B4-BE49-F238E27FC236}">
              <a16:creationId xmlns:a16="http://schemas.microsoft.com/office/drawing/2014/main" id="{7334BA6F-62AD-0EF0-B54F-01F9D5CF61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>
            <a:extLst>
              <a:ext uri="{FF2B5EF4-FFF2-40B4-BE49-F238E27FC236}">
                <a16:creationId xmlns:a16="http://schemas.microsoft.com/office/drawing/2014/main" id="{777F2FE3-F787-F87C-F511-A50F79C41AF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Contexto &amp; Desafio  </a:t>
            </a:r>
            <a:endParaRPr dirty="0"/>
          </a:p>
        </p:txBody>
      </p:sp>
      <p:sp>
        <p:nvSpPr>
          <p:cNvPr id="91" name="Google Shape;91;p14">
            <a:extLst>
              <a:ext uri="{FF2B5EF4-FFF2-40B4-BE49-F238E27FC236}">
                <a16:creationId xmlns:a16="http://schemas.microsoft.com/office/drawing/2014/main" id="{65D6BF42-4A8F-1DDC-B34E-E5C328257E1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457200" lvl="0" indent="-317500" algn="l" rtl="0">
              <a:spcBef>
                <a:spcPts val="600"/>
              </a:spcBef>
              <a:spcAft>
                <a:spcPts val="600"/>
              </a:spcAft>
              <a:buSzPts val="1400"/>
              <a:buChar char="●"/>
            </a:pPr>
            <a:r>
              <a:rPr lang="pt-BR" b="1" dirty="0"/>
              <a:t>Dados ou fatos que evidenciem a “dor” a ser solucionada</a:t>
            </a:r>
          </a:p>
          <a:p>
            <a:pPr lvl="1" algn="just">
              <a:spcBef>
                <a:spcPts val="1200"/>
              </a:spcBef>
            </a:pPr>
            <a:r>
              <a:rPr lang="pt-BR" dirty="0"/>
              <a:t>Foi realizada uma investigação para identificar as propostas existentes na literatura sobre como extrair e utilizar indicadores de processos de negócios para apoiar a tomada de decisões e o alcance de metas organizacionais. </a:t>
            </a:r>
          </a:p>
          <a:p>
            <a:pPr lvl="1" algn="just">
              <a:spcBef>
                <a:spcPts val="1200"/>
              </a:spcBef>
            </a:pPr>
            <a:r>
              <a:rPr lang="pt-BR" dirty="0"/>
              <a:t>A pesquisa foi conduzida nas bases científicas Scopus, Web </a:t>
            </a:r>
            <a:r>
              <a:rPr lang="pt-BR" dirty="0" err="1"/>
              <a:t>of</a:t>
            </a:r>
            <a:r>
              <a:rPr lang="pt-BR" dirty="0"/>
              <a:t> Science (</a:t>
            </a:r>
            <a:r>
              <a:rPr lang="pt-BR" dirty="0" err="1"/>
              <a:t>WoS</a:t>
            </a:r>
            <a:r>
              <a:rPr lang="pt-BR" dirty="0"/>
              <a:t>) e IEEE. </a:t>
            </a:r>
          </a:p>
          <a:p>
            <a:pPr lvl="1" algn="just">
              <a:spcBef>
                <a:spcPts val="1200"/>
              </a:spcBef>
            </a:pPr>
            <a:r>
              <a:rPr lang="pt-BR" dirty="0"/>
              <a:t>Para tal, utilizou-se a seguinte estratégia de busca: (“Business </a:t>
            </a:r>
            <a:r>
              <a:rPr lang="pt-BR" dirty="0" err="1"/>
              <a:t>Process</a:t>
            </a:r>
            <a:r>
              <a:rPr lang="pt-BR" dirty="0"/>
              <a:t> Management” OR BPM) AND “</a:t>
            </a:r>
            <a:r>
              <a:rPr lang="pt-BR" dirty="0" err="1"/>
              <a:t>Strategic</a:t>
            </a:r>
            <a:r>
              <a:rPr lang="pt-BR" dirty="0"/>
              <a:t> Planning” AND “</a:t>
            </a:r>
            <a:r>
              <a:rPr lang="pt-BR" dirty="0" err="1"/>
              <a:t>Integration</a:t>
            </a:r>
            <a:r>
              <a:rPr lang="pt-BR" dirty="0"/>
              <a:t>” AND (“Key </a:t>
            </a:r>
            <a:r>
              <a:rPr lang="pt-BR" dirty="0" err="1"/>
              <a:t>Process</a:t>
            </a:r>
            <a:r>
              <a:rPr lang="pt-BR" dirty="0"/>
              <a:t> Indicator*” OR KPI).</a:t>
            </a:r>
          </a:p>
          <a:p>
            <a:pPr lvl="1" algn="just">
              <a:spcBef>
                <a:spcPts val="1200"/>
              </a:spcBef>
            </a:pPr>
            <a:r>
              <a:rPr lang="pt-BR" dirty="0"/>
              <a:t>Dos quinze (15) artigos selecionados, </a:t>
            </a:r>
            <a:r>
              <a:rPr lang="pt-BR" b="1" dirty="0"/>
              <a:t>nenhum respondeu de forma satisfatória à questão central do estudo</a:t>
            </a:r>
            <a:r>
              <a:rPr lang="pt-BR" dirty="0"/>
              <a:t>, uma vez que não foi identificado um método que permita extrair conhecimento dos processos de negócio com o objetivo de integrá-los ao planejamento estratégico organizacional.</a:t>
            </a:r>
          </a:p>
          <a:p>
            <a:pPr marL="139700" lvl="0" indent="0" algn="l" rtl="0">
              <a:spcBef>
                <a:spcPts val="600"/>
              </a:spcBef>
              <a:spcAft>
                <a:spcPts val="600"/>
              </a:spcAft>
              <a:buSzPts val="1400"/>
              <a:buNone/>
            </a:pPr>
            <a:br>
              <a:rPr lang="pt-BR" dirty="0"/>
            </a:br>
            <a:r>
              <a:rPr lang="pt-BR" i="1" dirty="0"/>
              <a:t> </a:t>
            </a:r>
            <a:endParaRPr i="1" dirty="0"/>
          </a:p>
        </p:txBody>
      </p:sp>
    </p:spTree>
    <p:extLst>
      <p:ext uri="{BB962C8B-B14F-4D97-AF65-F5344CB8AC3E}">
        <p14:creationId xmlns:p14="http://schemas.microsoft.com/office/powerpoint/2010/main" val="6964160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5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Objetivo da Iniciativa / Objetivo de la Iniciativa</a:t>
            </a:r>
            <a:endParaRPr/>
          </a:p>
        </p:txBody>
      </p:sp>
      <p:sp>
        <p:nvSpPr>
          <p:cNvPr id="97" name="Google Shape;97;p15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lvl="0"/>
            <a:r>
              <a:rPr lang="pt-BR" b="1" dirty="0"/>
              <a:t>Objetivo principal (por que essa prática foi criada)</a:t>
            </a:r>
            <a:br>
              <a:rPr lang="pt-BR" dirty="0"/>
            </a:br>
            <a:endParaRPr lang="pt-BR" dirty="0"/>
          </a:p>
          <a:p>
            <a:pPr marL="139700" lvl="0" indent="0" algn="ctr">
              <a:buNone/>
            </a:pPr>
            <a:r>
              <a:rPr lang="pt-BR" dirty="0"/>
              <a:t>Desenvolvimento de um método inovador que integra Gestão de Processos de Negócio e Planejamento Estratégico, utilizando tecnologias para geração de indicadores estratégicos que impulsionam o monitoramento e o alcance das metas organizacionais.</a:t>
            </a:r>
          </a:p>
          <a:p>
            <a:pPr marL="139700" lvl="0" indent="0" algn="ctr">
              <a:buNone/>
            </a:pPr>
            <a:endParaRPr i="1" dirty="0"/>
          </a:p>
          <a:p>
            <a:pPr marL="457200" lvl="0" indent="-317500" algn="l" rtl="0">
              <a:spcBef>
                <a:spcPts val="600"/>
              </a:spcBef>
              <a:spcAft>
                <a:spcPts val="0"/>
              </a:spcAft>
              <a:buSzPts val="1400"/>
              <a:buChar char="●"/>
            </a:pPr>
            <a:r>
              <a:rPr lang="pt-BR" b="1" dirty="0"/>
              <a:t>Relevância para a comunidade de Open </a:t>
            </a:r>
            <a:r>
              <a:rPr lang="pt-BR" b="1" dirty="0" err="1"/>
              <a:t>Innovation</a:t>
            </a:r>
            <a:br>
              <a:rPr lang="pt-BR" b="1" dirty="0"/>
            </a:br>
            <a:r>
              <a:rPr lang="pt-BR" b="1" i="1" dirty="0"/>
              <a:t> </a:t>
            </a:r>
            <a:endParaRPr b="1" i="1" dirty="0"/>
          </a:p>
          <a:p>
            <a:pPr marL="0" lvl="0" indent="0" algn="l" rtl="0">
              <a:spcBef>
                <a:spcPts val="600"/>
              </a:spcBef>
              <a:spcAft>
                <a:spcPts val="600"/>
              </a:spcAft>
              <a:buNone/>
            </a:pPr>
            <a:endParaRPr dirty="0"/>
          </a:p>
        </p:txBody>
      </p:sp>
      <p:pic>
        <p:nvPicPr>
          <p:cNvPr id="3" name="Imagem 2" descr="Diagrama">
            <a:extLst>
              <a:ext uri="{FF2B5EF4-FFF2-40B4-BE49-F238E27FC236}">
                <a16:creationId xmlns:a16="http://schemas.microsoft.com/office/drawing/2014/main" id="{6310193F-7D53-8F73-6CCD-4EBB376C988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CF9F5"/>
              </a:clrFrom>
              <a:clrTo>
                <a:srgbClr val="FCF9F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840146" y="2174514"/>
            <a:ext cx="3992154" cy="2661436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FD6807AD-09AC-680F-CB67-A77D6533EA42}"/>
              </a:ext>
            </a:extLst>
          </p:cNvPr>
          <p:cNvSpPr txBox="1"/>
          <p:nvPr/>
        </p:nvSpPr>
        <p:spPr>
          <a:xfrm>
            <a:off x="961534" y="2724346"/>
            <a:ext cx="3610466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buClr>
                <a:srgbClr val="7030A0"/>
              </a:buClr>
              <a:buFont typeface="Courier New" panose="02070309020205020404" pitchFamily="49" charset="0"/>
              <a:buChar char="o"/>
            </a:pPr>
            <a:r>
              <a:rPr lang="pt-BR" dirty="0">
                <a:latin typeface="Kanit Light"/>
                <a:cs typeface="Kanit Light"/>
                <a:sym typeface="Kanit Light"/>
              </a:rPr>
              <a:t>Metodologia Inovadora</a:t>
            </a:r>
          </a:p>
          <a:p>
            <a:pPr marL="285750" indent="-285750">
              <a:spcBef>
                <a:spcPts val="600"/>
              </a:spcBef>
              <a:buClr>
                <a:srgbClr val="7030A0"/>
              </a:buClr>
              <a:buFont typeface="Courier New" panose="02070309020205020404" pitchFamily="49" charset="0"/>
              <a:buChar char="o"/>
            </a:pPr>
            <a:r>
              <a:rPr lang="pt-BR" dirty="0">
                <a:latin typeface="Kanit Light"/>
                <a:cs typeface="Kanit Light"/>
                <a:sym typeface="Kanit Light"/>
              </a:rPr>
              <a:t>Tendências e Tecnologias Emergentes </a:t>
            </a:r>
          </a:p>
          <a:p>
            <a:pPr marL="285750" indent="-285750">
              <a:spcBef>
                <a:spcPts val="600"/>
              </a:spcBef>
              <a:buClr>
                <a:srgbClr val="7030A0"/>
              </a:buClr>
              <a:buFont typeface="Courier New" panose="02070309020205020404" pitchFamily="49" charset="0"/>
              <a:buChar char="o"/>
            </a:pPr>
            <a:r>
              <a:rPr lang="pt-BR" dirty="0">
                <a:latin typeface="Kanit Light"/>
                <a:cs typeface="Kanit Light"/>
                <a:sym typeface="Kanit Light"/>
              </a:rPr>
              <a:t>Oportunidades de Parcerias </a:t>
            </a:r>
          </a:p>
          <a:p>
            <a:pPr marL="285750" indent="-285750">
              <a:spcBef>
                <a:spcPts val="600"/>
              </a:spcBef>
              <a:buClr>
                <a:srgbClr val="7030A0"/>
              </a:buClr>
              <a:buFont typeface="Courier New" panose="02070309020205020404" pitchFamily="49" charset="0"/>
              <a:buChar char="o"/>
            </a:pPr>
            <a:r>
              <a:rPr lang="pt-BR" dirty="0">
                <a:latin typeface="Kanit Light"/>
                <a:cs typeface="Kanit Light"/>
                <a:sym typeface="Kanit Light"/>
              </a:rPr>
              <a:t>Casos de Sucesso e Boas Práticas  </a:t>
            </a:r>
          </a:p>
          <a:p>
            <a:pPr marL="285750" indent="-285750">
              <a:spcBef>
                <a:spcPts val="600"/>
              </a:spcBef>
              <a:buClr>
                <a:srgbClr val="7030A0"/>
              </a:buClr>
              <a:buFont typeface="Courier New" panose="02070309020205020404" pitchFamily="49" charset="0"/>
              <a:buChar char="o"/>
            </a:pPr>
            <a:r>
              <a:rPr lang="pt-BR" dirty="0">
                <a:latin typeface="Kanit Light"/>
                <a:cs typeface="Kanit Light"/>
                <a:sym typeface="Kanit Light"/>
              </a:rPr>
              <a:t>Indicadores e Métricas </a:t>
            </a:r>
          </a:p>
          <a:p>
            <a:endParaRPr lang="pt-BR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6"/>
          <p:cNvSpPr txBox="1">
            <a:spLocks noGrp="1"/>
          </p:cNvSpPr>
          <p:nvPr>
            <p:ph type="title"/>
          </p:nvPr>
        </p:nvSpPr>
        <p:spPr>
          <a:xfrm>
            <a:off x="0" y="64262"/>
            <a:ext cx="4696691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100" dirty="0"/>
              <a:t>Tipo de Caso &amp; Descrição da Prática</a:t>
            </a:r>
            <a:br>
              <a:rPr lang="pt-BR" sz="2100" dirty="0"/>
            </a:br>
            <a:endParaRPr sz="2100" dirty="0"/>
          </a:p>
        </p:txBody>
      </p:sp>
      <p:sp>
        <p:nvSpPr>
          <p:cNvPr id="103" name="Google Shape;103;p16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4094045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 dirty="0"/>
              <a:t>Desenvolvimento conjunto de soluções, processos ou produtos</a:t>
            </a: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 lang="pt-BR"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 dirty="0"/>
              <a:t>Descrição sucinta do que foi implementado</a:t>
            </a:r>
            <a:br>
              <a:rPr lang="pt-BR" dirty="0"/>
            </a:br>
            <a:endParaRPr dirty="0"/>
          </a:p>
        </p:txBody>
      </p:sp>
      <p:pic>
        <p:nvPicPr>
          <p:cNvPr id="19" name="Imagem 18" descr="Diagrama">
            <a:extLst>
              <a:ext uri="{FF2B5EF4-FFF2-40B4-BE49-F238E27FC236}">
                <a16:creationId xmlns:a16="http://schemas.microsoft.com/office/drawing/2014/main" id="{812B4EB1-C003-FB06-0723-BC982125A8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5963" y="70388"/>
            <a:ext cx="3292035" cy="5008849"/>
          </a:xfrm>
          <a:prstGeom prst="rect">
            <a:avLst/>
          </a:prstGeom>
        </p:spPr>
      </p:pic>
      <p:sp>
        <p:nvSpPr>
          <p:cNvPr id="20" name="Seta: Dobrada para Cima 19">
            <a:extLst>
              <a:ext uri="{FF2B5EF4-FFF2-40B4-BE49-F238E27FC236}">
                <a16:creationId xmlns:a16="http://schemas.microsoft.com/office/drawing/2014/main" id="{82FF5F06-BC12-C848-CF2D-CFE0F388827F}"/>
              </a:ext>
            </a:extLst>
          </p:cNvPr>
          <p:cNvSpPr/>
          <p:nvPr/>
        </p:nvSpPr>
        <p:spPr>
          <a:xfrm rot="5400000">
            <a:off x="3399906" y="2114827"/>
            <a:ext cx="1255219" cy="756458"/>
          </a:xfrm>
          <a:prstGeom prst="bentUpArrow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2" name="Imagem 21">
            <a:extLst>
              <a:ext uri="{FF2B5EF4-FFF2-40B4-BE49-F238E27FC236}">
                <a16:creationId xmlns:a16="http://schemas.microsoft.com/office/drawing/2014/main" id="{19CFE210-2E30-593B-3884-80909155EA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67971" y="828573"/>
            <a:ext cx="847843" cy="752580"/>
          </a:xfrm>
          <a:prstGeom prst="rect">
            <a:avLst/>
          </a:prstGeom>
        </p:spPr>
      </p:pic>
      <p:pic>
        <p:nvPicPr>
          <p:cNvPr id="24" name="Imagem 23">
            <a:extLst>
              <a:ext uri="{FF2B5EF4-FFF2-40B4-BE49-F238E27FC236}">
                <a16:creationId xmlns:a16="http://schemas.microsoft.com/office/drawing/2014/main" id="{144F26FC-6692-9214-60E4-0AF74CAAAD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67997" y="3120666"/>
            <a:ext cx="781159" cy="77163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DCE1DFFA-346F-FC01-7C40-60E746545E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6">
            <a:extLst>
              <a:ext uri="{FF2B5EF4-FFF2-40B4-BE49-F238E27FC236}">
                <a16:creationId xmlns:a16="http://schemas.microsoft.com/office/drawing/2014/main" id="{69923F1C-AEBC-F7AD-8E63-5D95E6E0BFE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64262"/>
            <a:ext cx="4696691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100" dirty="0"/>
              <a:t>Tipo de Caso &amp; Descrição da Prática</a:t>
            </a:r>
            <a:br>
              <a:rPr lang="pt-BR" sz="2100" dirty="0"/>
            </a:br>
            <a:endParaRPr sz="2100" dirty="0"/>
          </a:p>
        </p:txBody>
      </p:sp>
      <p:grpSp>
        <p:nvGrpSpPr>
          <p:cNvPr id="13" name="Agrupar 12">
            <a:extLst>
              <a:ext uri="{FF2B5EF4-FFF2-40B4-BE49-F238E27FC236}">
                <a16:creationId xmlns:a16="http://schemas.microsoft.com/office/drawing/2014/main" id="{05CC4273-7CF1-1354-E5B0-2CBF39EA0B2A}"/>
              </a:ext>
            </a:extLst>
          </p:cNvPr>
          <p:cNvGrpSpPr/>
          <p:nvPr/>
        </p:nvGrpSpPr>
        <p:grpSpPr>
          <a:xfrm>
            <a:off x="1116763" y="719397"/>
            <a:ext cx="6763703" cy="4359841"/>
            <a:chOff x="551497" y="1916430"/>
            <a:chExt cx="5755005" cy="3874490"/>
          </a:xfrm>
        </p:grpSpPr>
        <p:pic>
          <p:nvPicPr>
            <p:cNvPr id="9" name="Imagem 8" descr="Diagrama, Esquemático">
              <a:extLst>
                <a:ext uri="{FF2B5EF4-FFF2-40B4-BE49-F238E27FC236}">
                  <a16:creationId xmlns:a16="http://schemas.microsoft.com/office/drawing/2014/main" id="{8E537999-BEA5-0F68-7E80-23F9BCA9E12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3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7859"/>
            <a:stretch>
              <a:fillRect/>
            </a:stretch>
          </p:blipFill>
          <p:spPr>
            <a:xfrm>
              <a:off x="551497" y="1916430"/>
              <a:ext cx="5755005" cy="3874490"/>
            </a:xfrm>
            <a:prstGeom prst="rect">
              <a:avLst/>
            </a:prstGeom>
          </p:spPr>
        </p:pic>
        <p:pic>
          <p:nvPicPr>
            <p:cNvPr id="10" name="Gráfico 9" descr="Inteligência artificial com preenchimento sólido">
              <a:extLst>
                <a:ext uri="{FF2B5EF4-FFF2-40B4-BE49-F238E27FC236}">
                  <a16:creationId xmlns:a16="http://schemas.microsoft.com/office/drawing/2014/main" id="{903F33FA-DAEA-B238-DADA-FE59DA7D94B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179945" y="2495768"/>
              <a:ext cx="454891" cy="500322"/>
            </a:xfrm>
            <a:prstGeom prst="rect">
              <a:avLst/>
            </a:prstGeom>
          </p:spPr>
        </p:pic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5D7A5B82-0358-B3E1-85A4-D06571D1739D}"/>
                </a:ext>
              </a:extLst>
            </p:cNvPr>
            <p:cNvSpPr txBox="1"/>
            <p:nvPr/>
          </p:nvSpPr>
          <p:spPr>
            <a:xfrm>
              <a:off x="1251526" y="2303928"/>
              <a:ext cx="454891" cy="304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200" dirty="0"/>
                <a:t>IA</a:t>
              </a:r>
            </a:p>
          </p:txBody>
        </p:sp>
        <p:pic>
          <p:nvPicPr>
            <p:cNvPr id="12" name="Imagem 11">
              <a:extLst>
                <a:ext uri="{FF2B5EF4-FFF2-40B4-BE49-F238E27FC236}">
                  <a16:creationId xmlns:a16="http://schemas.microsoft.com/office/drawing/2014/main" id="{2404ECC6-9132-73AF-8CE4-896E82A8E82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966108" y="4536393"/>
              <a:ext cx="352474" cy="408632"/>
            </a:xfrm>
            <a:prstGeom prst="rect">
              <a:avLst/>
            </a:prstGeom>
          </p:spPr>
        </p:pic>
      </p:grpSp>
      <p:pic>
        <p:nvPicPr>
          <p:cNvPr id="14" name="Imagem 13">
            <a:extLst>
              <a:ext uri="{FF2B5EF4-FFF2-40B4-BE49-F238E27FC236}">
                <a16:creationId xmlns:a16="http://schemas.microsoft.com/office/drawing/2014/main" id="{D8E6F1FA-956F-0200-8AEE-C22DC640137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2234" y="636962"/>
            <a:ext cx="847843" cy="752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1775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87013361-A72F-4048-5D14-EB0215515B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6">
            <a:extLst>
              <a:ext uri="{FF2B5EF4-FFF2-40B4-BE49-F238E27FC236}">
                <a16:creationId xmlns:a16="http://schemas.microsoft.com/office/drawing/2014/main" id="{404A1CA6-011A-8FC0-7BC0-970E9DDB44B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64262"/>
            <a:ext cx="4696691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100" dirty="0"/>
              <a:t>Tipo de Caso &amp; Descrição da Prática</a:t>
            </a:r>
            <a:br>
              <a:rPr lang="pt-BR" sz="2100" dirty="0"/>
            </a:br>
            <a:endParaRPr sz="2100" dirty="0"/>
          </a:p>
        </p:txBody>
      </p:sp>
      <p:grpSp>
        <p:nvGrpSpPr>
          <p:cNvPr id="18" name="Agrupar 17">
            <a:extLst>
              <a:ext uri="{FF2B5EF4-FFF2-40B4-BE49-F238E27FC236}">
                <a16:creationId xmlns:a16="http://schemas.microsoft.com/office/drawing/2014/main" id="{B6C1D2F2-AAC8-60EB-0390-F5B58ABEEB56}"/>
              </a:ext>
            </a:extLst>
          </p:cNvPr>
          <p:cNvGrpSpPr/>
          <p:nvPr/>
        </p:nvGrpSpPr>
        <p:grpSpPr>
          <a:xfrm>
            <a:off x="1694496" y="589828"/>
            <a:ext cx="5755005" cy="4442276"/>
            <a:chOff x="551497" y="5407572"/>
            <a:chExt cx="5755005" cy="4867998"/>
          </a:xfrm>
        </p:grpSpPr>
        <p:pic>
          <p:nvPicPr>
            <p:cNvPr id="2" name="Imagem 1" descr="Diagrama, Esquemático">
              <a:extLst>
                <a:ext uri="{FF2B5EF4-FFF2-40B4-BE49-F238E27FC236}">
                  <a16:creationId xmlns:a16="http://schemas.microsoft.com/office/drawing/2014/main" id="{7A8A9C95-B515-BE95-BEB6-F7C043924C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3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1764"/>
            <a:stretch>
              <a:fillRect/>
            </a:stretch>
          </p:blipFill>
          <p:spPr>
            <a:xfrm>
              <a:off x="551497" y="5407572"/>
              <a:ext cx="5755005" cy="4867998"/>
            </a:xfrm>
            <a:prstGeom prst="rect">
              <a:avLst/>
            </a:prstGeom>
          </p:spPr>
        </p:pic>
        <p:sp>
          <p:nvSpPr>
            <p:cNvPr id="3" name="Retângulo 2">
              <a:extLst>
                <a:ext uri="{FF2B5EF4-FFF2-40B4-BE49-F238E27FC236}">
                  <a16:creationId xmlns:a16="http://schemas.microsoft.com/office/drawing/2014/main" id="{9898AD8A-9EDA-2F90-705E-E3D1F1E5FC1A}"/>
                </a:ext>
              </a:extLst>
            </p:cNvPr>
            <p:cNvSpPr/>
            <p:nvPr/>
          </p:nvSpPr>
          <p:spPr>
            <a:xfrm>
              <a:off x="2983345" y="8127999"/>
              <a:ext cx="509475" cy="440101"/>
            </a:xfrm>
            <a:prstGeom prst="rect">
              <a:avLst/>
            </a:prstGeom>
            <a:solidFill>
              <a:srgbClr val="F2F7D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4" name="Gráfico 3" descr="Inteligência artificial com preenchimento sólido">
              <a:extLst>
                <a:ext uri="{FF2B5EF4-FFF2-40B4-BE49-F238E27FC236}">
                  <a16:creationId xmlns:a16="http://schemas.microsoft.com/office/drawing/2014/main" id="{9DEDABC0-8232-E6DC-C4B9-51C73CD139E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241152" y="8151243"/>
              <a:ext cx="375693" cy="375693"/>
            </a:xfrm>
            <a:prstGeom prst="rect">
              <a:avLst/>
            </a:prstGeom>
          </p:spPr>
        </p:pic>
        <p:pic>
          <p:nvPicPr>
            <p:cNvPr id="5" name="Imagem 4">
              <a:extLst>
                <a:ext uri="{FF2B5EF4-FFF2-40B4-BE49-F238E27FC236}">
                  <a16:creationId xmlns:a16="http://schemas.microsoft.com/office/drawing/2014/main" id="{4E55635F-A015-BBE7-1D34-A0DAA5B6B56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875983" y="8100840"/>
              <a:ext cx="509475" cy="513440"/>
            </a:xfrm>
            <a:prstGeom prst="rect">
              <a:avLst/>
            </a:prstGeom>
          </p:spPr>
        </p:pic>
        <p:pic>
          <p:nvPicPr>
            <p:cNvPr id="6" name="Imagem 5">
              <a:extLst>
                <a:ext uri="{FF2B5EF4-FFF2-40B4-BE49-F238E27FC236}">
                  <a16:creationId xmlns:a16="http://schemas.microsoft.com/office/drawing/2014/main" id="{8A60AEB0-CAB6-7494-9974-CAE369A383D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760763" y="9336927"/>
              <a:ext cx="352474" cy="371527"/>
            </a:xfrm>
            <a:prstGeom prst="rect">
              <a:avLst/>
            </a:prstGeom>
          </p:spPr>
        </p:pic>
        <p:pic>
          <p:nvPicPr>
            <p:cNvPr id="7" name="Imagem 6">
              <a:extLst>
                <a:ext uri="{FF2B5EF4-FFF2-40B4-BE49-F238E27FC236}">
                  <a16:creationId xmlns:a16="http://schemas.microsoft.com/office/drawing/2014/main" id="{F08AC685-047F-066A-C1F1-16F4E70C016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972777" y="8166390"/>
              <a:ext cx="629285" cy="375693"/>
            </a:xfrm>
            <a:prstGeom prst="rect">
              <a:avLst/>
            </a:prstGeom>
          </p:spPr>
        </p:pic>
        <p:pic>
          <p:nvPicPr>
            <p:cNvPr id="8" name="Imagem 7">
              <a:extLst>
                <a:ext uri="{FF2B5EF4-FFF2-40B4-BE49-F238E27FC236}">
                  <a16:creationId xmlns:a16="http://schemas.microsoft.com/office/drawing/2014/main" id="{07487A6B-DA20-E228-A780-D30ED5E8421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3868853" y="8614280"/>
              <a:ext cx="837132" cy="348933"/>
            </a:xfrm>
            <a:prstGeom prst="rect">
              <a:avLst/>
            </a:prstGeom>
          </p:spPr>
        </p:pic>
        <p:pic>
          <p:nvPicPr>
            <p:cNvPr id="14" name="Imagem 13">
              <a:extLst>
                <a:ext uri="{FF2B5EF4-FFF2-40B4-BE49-F238E27FC236}">
                  <a16:creationId xmlns:a16="http://schemas.microsoft.com/office/drawing/2014/main" id="{73ABF804-FE7D-C280-1BEA-3D509929705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933770" y="8605545"/>
              <a:ext cx="760775" cy="348933"/>
            </a:xfrm>
            <a:prstGeom prst="rect">
              <a:avLst/>
            </a:prstGeom>
          </p:spPr>
        </p:pic>
        <p:sp>
          <p:nvSpPr>
            <p:cNvPr id="15" name="CaixaDeTexto 14">
              <a:extLst>
                <a:ext uri="{FF2B5EF4-FFF2-40B4-BE49-F238E27FC236}">
                  <a16:creationId xmlns:a16="http://schemas.microsoft.com/office/drawing/2014/main" id="{DF1D1C0B-FF60-CDE7-FDCA-5AA628BCD703}"/>
                </a:ext>
              </a:extLst>
            </p:cNvPr>
            <p:cNvSpPr txBox="1"/>
            <p:nvPr/>
          </p:nvSpPr>
          <p:spPr>
            <a:xfrm>
              <a:off x="2933770" y="8563103"/>
              <a:ext cx="79581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000" dirty="0"/>
                <a:t>Ciência de Dados e IA</a:t>
              </a:r>
            </a:p>
          </p:txBody>
        </p:sp>
        <p:sp>
          <p:nvSpPr>
            <p:cNvPr id="16" name="CaixaDeTexto 15">
              <a:extLst>
                <a:ext uri="{FF2B5EF4-FFF2-40B4-BE49-F238E27FC236}">
                  <a16:creationId xmlns:a16="http://schemas.microsoft.com/office/drawing/2014/main" id="{E4ACB0FA-F7B6-54FC-CA63-3BFAA144BA5D}"/>
                </a:ext>
              </a:extLst>
            </p:cNvPr>
            <p:cNvSpPr txBox="1"/>
            <p:nvPr/>
          </p:nvSpPr>
          <p:spPr>
            <a:xfrm>
              <a:off x="3878104" y="8569756"/>
              <a:ext cx="79581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000" dirty="0"/>
                <a:t>Ciência de Dados e IA</a:t>
              </a:r>
            </a:p>
          </p:txBody>
        </p:sp>
        <p:pic>
          <p:nvPicPr>
            <p:cNvPr id="17" name="Imagem 16">
              <a:extLst>
                <a:ext uri="{FF2B5EF4-FFF2-40B4-BE49-F238E27FC236}">
                  <a16:creationId xmlns:a16="http://schemas.microsoft.com/office/drawing/2014/main" id="{6CF832F4-6009-88EC-A582-89C23AB9057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875983" y="8925740"/>
              <a:ext cx="1952898" cy="1038370"/>
            </a:xfrm>
            <a:prstGeom prst="rect">
              <a:avLst/>
            </a:prstGeom>
          </p:spPr>
        </p:pic>
      </p:grpSp>
      <p:pic>
        <p:nvPicPr>
          <p:cNvPr id="24" name="Imagem 23">
            <a:extLst>
              <a:ext uri="{FF2B5EF4-FFF2-40B4-BE49-F238E27FC236}">
                <a16:creationId xmlns:a16="http://schemas.microsoft.com/office/drawing/2014/main" id="{1AB86774-7198-FCC1-1305-67504D892B7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98198" y="876590"/>
            <a:ext cx="1403611" cy="1385843"/>
          </a:xfrm>
          <a:prstGeom prst="rect">
            <a:avLst/>
          </a:prstGeom>
        </p:spPr>
      </p:pic>
      <p:sp>
        <p:nvSpPr>
          <p:cNvPr id="25" name="Seta: para a Direita 24">
            <a:extLst>
              <a:ext uri="{FF2B5EF4-FFF2-40B4-BE49-F238E27FC236}">
                <a16:creationId xmlns:a16="http://schemas.microsoft.com/office/drawing/2014/main" id="{E674D087-C2B0-5B9E-2B77-A834210A2188}"/>
              </a:ext>
            </a:extLst>
          </p:cNvPr>
          <p:cNvSpPr/>
          <p:nvPr/>
        </p:nvSpPr>
        <p:spPr>
          <a:xfrm>
            <a:off x="7046335" y="1437536"/>
            <a:ext cx="659876" cy="263950"/>
          </a:xfrm>
          <a:prstGeom prst="right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29" name="Imagem 28">
            <a:extLst>
              <a:ext uri="{FF2B5EF4-FFF2-40B4-BE49-F238E27FC236}">
                <a16:creationId xmlns:a16="http://schemas.microsoft.com/office/drawing/2014/main" id="{7DE8262B-0A36-1C38-5A9C-12160AB3E429}"/>
              </a:ext>
            </a:extLst>
          </p:cNvPr>
          <p:cNvPicPr>
            <a:picLocks noChangeAspect="1"/>
          </p:cNvPicPr>
          <p:nvPr/>
        </p:nvPicPr>
        <p:blipFill>
          <a:blip r:embed="rId1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8495" y="1811704"/>
            <a:ext cx="2233833" cy="1937868"/>
          </a:xfrm>
          <a:prstGeom prst="rect">
            <a:avLst/>
          </a:prstGeom>
        </p:spPr>
      </p:pic>
      <p:sp>
        <p:nvSpPr>
          <p:cNvPr id="30" name="Seta: para a Direita 29">
            <a:extLst>
              <a:ext uri="{FF2B5EF4-FFF2-40B4-BE49-F238E27FC236}">
                <a16:creationId xmlns:a16="http://schemas.microsoft.com/office/drawing/2014/main" id="{6671AE0C-0919-FBD5-9636-E73581144328}"/>
              </a:ext>
            </a:extLst>
          </p:cNvPr>
          <p:cNvSpPr/>
          <p:nvPr/>
        </p:nvSpPr>
        <p:spPr>
          <a:xfrm flipH="1">
            <a:off x="2234734" y="2678991"/>
            <a:ext cx="659876" cy="263950"/>
          </a:xfrm>
          <a:prstGeom prst="right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31" name="Imagem 30">
            <a:extLst>
              <a:ext uri="{FF2B5EF4-FFF2-40B4-BE49-F238E27FC236}">
                <a16:creationId xmlns:a16="http://schemas.microsoft.com/office/drawing/2014/main" id="{7E0FBB7B-E6A6-900E-97D9-B8A7E13231CB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64640" y="636962"/>
            <a:ext cx="781159" cy="771633"/>
          </a:xfrm>
          <a:prstGeom prst="rect">
            <a:avLst/>
          </a:prstGeom>
        </p:spPr>
      </p:pic>
      <p:sp>
        <p:nvSpPr>
          <p:cNvPr id="32" name="CaixaDeTexto 31">
            <a:extLst>
              <a:ext uri="{FF2B5EF4-FFF2-40B4-BE49-F238E27FC236}">
                <a16:creationId xmlns:a16="http://schemas.microsoft.com/office/drawing/2014/main" id="{37B956CF-D5D2-DB5E-3A18-8A52DAC282A8}"/>
              </a:ext>
            </a:extLst>
          </p:cNvPr>
          <p:cNvSpPr txBox="1"/>
          <p:nvPr/>
        </p:nvSpPr>
        <p:spPr>
          <a:xfrm>
            <a:off x="7497924" y="2179862"/>
            <a:ext cx="150757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Classificação dos processos organizacionais</a:t>
            </a:r>
          </a:p>
        </p:txBody>
      </p:sp>
    </p:spTree>
    <p:extLst>
      <p:ext uri="{BB962C8B-B14F-4D97-AF65-F5344CB8AC3E}">
        <p14:creationId xmlns:p14="http://schemas.microsoft.com/office/powerpoint/2010/main" val="31112332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7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Originalidade &amp; Inovação </a:t>
            </a:r>
            <a:endParaRPr dirty="0"/>
          </a:p>
        </p:txBody>
      </p:sp>
      <p:sp>
        <p:nvSpPr>
          <p:cNvPr id="109" name="Google Shape;109;p17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 b="1" dirty="0"/>
              <a:t>Elementos que tornam essa prática única</a:t>
            </a:r>
          </a:p>
          <a:p>
            <a:pPr lvl="1">
              <a:spcBef>
                <a:spcPts val="0"/>
              </a:spcBef>
              <a:buFont typeface="Courier New" panose="02070309020205020404" pitchFamily="49" charset="0"/>
              <a:buChar char="o"/>
            </a:pPr>
            <a:endParaRPr lang="pt-BR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pt-BR" dirty="0"/>
              <a:t>As tecnologias utilizadas: ontologias, mineração de textos com bibliotecas do Python, ChatGPT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pt-BR" dirty="0"/>
              <a:t>Classificação dos processos organizacionais: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pt-BR" dirty="0"/>
              <a:t>Complexidade do Processo (extraído da modelagem e dos trâmites)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pt-BR" dirty="0"/>
              <a:t>Conformidade do Processo (comparação entre o planejamento e a execução do processo)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pt-BR" dirty="0"/>
              <a:t>Impacto (o quanto o processo contribui para o alcance de metas organizacionais)</a:t>
            </a:r>
            <a:br>
              <a:rPr lang="pt-BR" dirty="0"/>
            </a:br>
            <a:r>
              <a:rPr lang="pt-BR" i="1" dirty="0"/>
              <a:t> </a:t>
            </a:r>
            <a:endParaRPr i="1" dirty="0"/>
          </a:p>
          <a:p>
            <a:pPr marL="457200" lvl="0" indent="-317500" algn="l" rtl="0">
              <a:spcBef>
                <a:spcPts val="600"/>
              </a:spcBef>
              <a:spcAft>
                <a:spcPts val="0"/>
              </a:spcAft>
              <a:buSzPts val="1400"/>
              <a:buChar char="●"/>
            </a:pPr>
            <a:r>
              <a:rPr lang="pt-BR" b="1" dirty="0"/>
              <a:t>Diferenças em relação a abordagens tradicionais de mercado ou P&amp;D</a:t>
            </a:r>
          </a:p>
          <a:p>
            <a:pPr marL="139700" lvl="0" indent="0" algn="ctr" rtl="0">
              <a:spcBef>
                <a:spcPts val="600"/>
              </a:spcBef>
              <a:spcAft>
                <a:spcPts val="0"/>
              </a:spcAft>
              <a:buSzPts val="1400"/>
              <a:buNone/>
            </a:pPr>
            <a:r>
              <a:rPr lang="pt-BR" dirty="0"/>
              <a:t>Poucas abordagens apresentadas na literatura consideraram a relação direta entre o planejamento estratégico e o gerenciamento de processos de negócios, de forma integrada. Nenhuma abordagem da literatura ou do mercado apresentou, até o  momento de finalização do trabalho, uma proposta semelhante, contribuindo com o aspecto inovador do método proposto.</a:t>
            </a:r>
          </a:p>
          <a:p>
            <a:pPr marL="139700" lvl="0" indent="0" algn="ctr" rtl="0">
              <a:spcBef>
                <a:spcPts val="600"/>
              </a:spcBef>
              <a:spcAft>
                <a:spcPts val="0"/>
              </a:spcAft>
              <a:buSzPts val="1400"/>
              <a:buNone/>
            </a:pPr>
            <a:br>
              <a:rPr lang="pt-BR" dirty="0"/>
            </a:br>
            <a:r>
              <a:rPr lang="pt-BR" i="1" dirty="0"/>
              <a:t> </a:t>
            </a:r>
            <a:endParaRPr i="1" dirty="0"/>
          </a:p>
          <a:p>
            <a:pPr marL="0" lvl="0" indent="0" algn="l" rtl="0">
              <a:spcBef>
                <a:spcPts val="600"/>
              </a:spcBef>
              <a:spcAft>
                <a:spcPts val="60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8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Colaboração &amp; Engajamento</a:t>
            </a:r>
            <a:endParaRPr dirty="0"/>
          </a:p>
        </p:txBody>
      </p:sp>
      <p:sp>
        <p:nvSpPr>
          <p:cNvPr id="115" name="Google Shape;115;p18"/>
          <p:cNvSpPr txBox="1">
            <a:spLocks noGrp="1"/>
          </p:cNvSpPr>
          <p:nvPr>
            <p:ph type="body" idx="1"/>
          </p:nvPr>
        </p:nvSpPr>
        <p:spPr>
          <a:xfrm>
            <a:off x="623400" y="982228"/>
            <a:ext cx="8520600" cy="28269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457200" lvl="0" indent="-317500" algn="l" rtl="0">
              <a:spcBef>
                <a:spcPts val="600"/>
              </a:spcBef>
              <a:spcAft>
                <a:spcPts val="0"/>
              </a:spcAft>
              <a:buSzPts val="1400"/>
              <a:buChar char="●"/>
            </a:pPr>
            <a:r>
              <a:rPr lang="pt-BR" dirty="0"/>
              <a:t>Parceiros internos e externos</a:t>
            </a:r>
          </a:p>
          <a:p>
            <a:pPr lvl="1">
              <a:buChar char="●"/>
            </a:pPr>
            <a:r>
              <a:rPr lang="pt-BR" dirty="0"/>
              <a:t>Instituto Federal Fluminense (</a:t>
            </a:r>
            <a:r>
              <a:rPr lang="pt-BR" dirty="0" err="1"/>
              <a:t>IFFluminense</a:t>
            </a:r>
            <a:r>
              <a:rPr lang="pt-BR" dirty="0"/>
              <a:t>):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pt-BR" dirty="0" err="1"/>
              <a:t>Pró-Reitoria</a:t>
            </a:r>
            <a:r>
              <a:rPr lang="pt-BR" dirty="0"/>
              <a:t> de Pesquisa, Pós-Graduação, Inovação e Extensão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pt-BR" dirty="0"/>
              <a:t>Mestrado Profissional de Sistemas Aplicados à Gestão e Engenharia (SAEG)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pt-BR" dirty="0"/>
              <a:t>Núcleo de Pesquisa em Engenharia de Software e Inteligência Artificial (NES.IA)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pt-BR" dirty="0"/>
              <a:t>Projeto “Plataforma de Gestão Integrada 5.0” (GI 5.0)</a:t>
            </a:r>
            <a:br>
              <a:rPr lang="pt-BR" dirty="0"/>
            </a:br>
            <a:endParaRPr lang="pt-BR" dirty="0"/>
          </a:p>
          <a:p>
            <a:pPr lvl="2">
              <a:spcBef>
                <a:spcPts val="0"/>
              </a:spcBef>
              <a:buFont typeface="Courier New" panose="02070309020205020404" pitchFamily="49" charset="0"/>
              <a:buChar char="o"/>
            </a:pPr>
            <a:endParaRPr lang="pt-BR" dirty="0"/>
          </a:p>
          <a:p>
            <a:pPr lvl="1">
              <a:buChar char="●"/>
            </a:pPr>
            <a:r>
              <a:rPr lang="pt-BR" dirty="0"/>
              <a:t>Universidade Estadual do Norte Fluminense Darcy Ribeiro (UENF)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pt-BR" dirty="0"/>
              <a:t>Reitoria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pt-BR" dirty="0" err="1"/>
              <a:t>Pró-Reitoria</a:t>
            </a:r>
            <a:r>
              <a:rPr lang="pt-BR" dirty="0"/>
              <a:t> de Pesquisa e Pós-Graduação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pt-BR" dirty="0"/>
              <a:t>Setor de Compras</a:t>
            </a:r>
            <a:endParaRPr i="1" dirty="0"/>
          </a:p>
          <a:p>
            <a:pPr lvl="2">
              <a:spcAft>
                <a:spcPts val="600"/>
              </a:spcAft>
              <a:buFont typeface="Courier New" panose="02070309020205020404" pitchFamily="49" charset="0"/>
              <a:buChar char="o"/>
            </a:pPr>
            <a:endParaRPr i="1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1CCE609F-65DF-4E27-87EA-A30E5E6A57D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542166"/>
            <a:ext cx="1509112" cy="1502691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125F5C19-3008-935F-17C6-A7D35EC4C1A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09561" y="3534699"/>
            <a:ext cx="1854430" cy="125314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>
          <a:extLst>
            <a:ext uri="{FF2B5EF4-FFF2-40B4-BE49-F238E27FC236}">
              <a16:creationId xmlns:a16="http://schemas.microsoft.com/office/drawing/2014/main" id="{DBA8F82E-CF53-87CB-7CA4-5CF3F35B3E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8">
            <a:extLst>
              <a:ext uri="{FF2B5EF4-FFF2-40B4-BE49-F238E27FC236}">
                <a16:creationId xmlns:a16="http://schemas.microsoft.com/office/drawing/2014/main" id="{0C6E97AD-C2E1-8FE3-4980-8B9F6065F1B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Colaboração &amp; Engajamento</a:t>
            </a:r>
            <a:endParaRPr dirty="0"/>
          </a:p>
        </p:txBody>
      </p:sp>
      <p:sp>
        <p:nvSpPr>
          <p:cNvPr id="115" name="Google Shape;115;p18">
            <a:extLst>
              <a:ext uri="{FF2B5EF4-FFF2-40B4-BE49-F238E27FC236}">
                <a16:creationId xmlns:a16="http://schemas.microsoft.com/office/drawing/2014/main" id="{AAE6FFEA-E8A4-EF8E-165B-73E66B974C4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099" y="1029363"/>
            <a:ext cx="7364075" cy="28269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pt-BR" dirty="0"/>
              <a:t>Mecanismos de </a:t>
            </a:r>
            <a:r>
              <a:rPr lang="pt-BR" dirty="0" err="1"/>
              <a:t>co-criação</a:t>
            </a:r>
            <a:r>
              <a:rPr lang="pt-BR" dirty="0"/>
              <a:t>, governança conjunta e compartilhamento de valor</a:t>
            </a:r>
          </a:p>
          <a:p>
            <a:pPr lvl="1" algn="just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pt-BR" dirty="0"/>
              <a:t>Metodologia – </a:t>
            </a:r>
            <a:r>
              <a:rPr lang="pt-BR" dirty="0" err="1"/>
              <a:t>IFFluminense</a:t>
            </a:r>
            <a:r>
              <a:rPr lang="pt-BR" dirty="0"/>
              <a:t> </a:t>
            </a:r>
          </a:p>
          <a:p>
            <a:pPr lvl="1" algn="just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pt-BR" dirty="0"/>
              <a:t>Desenvolvimento das Tecnologias – </a:t>
            </a:r>
            <a:r>
              <a:rPr lang="pt-BR" dirty="0" err="1"/>
              <a:t>IFFluminense</a:t>
            </a:r>
            <a:endParaRPr lang="pt-BR" dirty="0"/>
          </a:p>
          <a:p>
            <a:pPr lvl="1" algn="just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pt-BR" dirty="0"/>
              <a:t>Validação da Metodologia – UENF</a:t>
            </a:r>
          </a:p>
          <a:p>
            <a:pPr lvl="1" algn="just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pt-BR" dirty="0"/>
              <a:t>Propostas de Melhorias - UENF</a:t>
            </a:r>
          </a:p>
          <a:p>
            <a:pPr lvl="1" algn="just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pt-BR" dirty="0"/>
              <a:t>Elaboração do Estudo de Caso – </a:t>
            </a:r>
            <a:r>
              <a:rPr lang="pt-BR" dirty="0" err="1"/>
              <a:t>IFFluminense</a:t>
            </a:r>
            <a:r>
              <a:rPr lang="pt-BR" dirty="0"/>
              <a:t> e UENF</a:t>
            </a:r>
          </a:p>
          <a:p>
            <a:pPr lvl="1" algn="just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pt-BR" dirty="0"/>
              <a:t>Resultados compartilhados: método, trabalhos </a:t>
            </a:r>
          </a:p>
          <a:p>
            <a:pPr marL="596900" lvl="1" indent="0">
              <a:spcAft>
                <a:spcPts val="600"/>
              </a:spcAft>
              <a:buNone/>
            </a:pPr>
            <a:r>
              <a:rPr lang="pt-BR" dirty="0"/>
              <a:t>científicos, softwares e implantação.</a:t>
            </a:r>
            <a:br>
              <a:rPr lang="pt-BR" dirty="0"/>
            </a:br>
            <a:r>
              <a:rPr lang="pt-BR" i="1" dirty="0"/>
              <a:t> </a:t>
            </a:r>
          </a:p>
          <a:p>
            <a:pPr lvl="2" algn="just">
              <a:spcAft>
                <a:spcPts val="600"/>
              </a:spcAft>
              <a:buFont typeface="Courier New" panose="02070309020205020404" pitchFamily="49" charset="0"/>
              <a:buChar char="o"/>
            </a:pPr>
            <a:endParaRPr i="1" dirty="0"/>
          </a:p>
        </p:txBody>
      </p:sp>
      <p:pic>
        <p:nvPicPr>
          <p:cNvPr id="5" name="Imagem 4" descr="Mãos segurando os pulsos uma da outra e interligadas para formar um círculo">
            <a:extLst>
              <a:ext uri="{FF2B5EF4-FFF2-40B4-BE49-F238E27FC236}">
                <a16:creationId xmlns:a16="http://schemas.microsoft.com/office/drawing/2014/main" id="{BD8FC935-FA9F-139A-617E-AC574A2C5D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0053" y="1392515"/>
            <a:ext cx="3537704" cy="23584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161381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9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Demonstração de Resultados</a:t>
            </a:r>
            <a:endParaRPr dirty="0"/>
          </a:p>
        </p:txBody>
      </p:sp>
      <p:sp>
        <p:nvSpPr>
          <p:cNvPr id="121" name="Google Shape;121;p19"/>
          <p:cNvSpPr txBox="1">
            <a:spLocks noGrp="1"/>
          </p:cNvSpPr>
          <p:nvPr>
            <p:ph type="body" idx="1"/>
          </p:nvPr>
        </p:nvSpPr>
        <p:spPr>
          <a:xfrm>
            <a:off x="311700" y="754973"/>
            <a:ext cx="8520600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 b="1" dirty="0"/>
              <a:t>KPIs e métricas quantitativas </a:t>
            </a: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 lang="pt-BR" dirty="0"/>
          </a:p>
          <a:p>
            <a:pPr marL="13970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pt-BR"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 lang="pt-BR" dirty="0"/>
          </a:p>
          <a:p>
            <a:pPr marL="13970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br>
              <a:rPr lang="pt-BR" dirty="0"/>
            </a:br>
            <a:r>
              <a:rPr lang="pt-BR" i="1" dirty="0"/>
              <a:t> </a:t>
            </a:r>
            <a:endParaRPr i="1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5E485ADE-718F-A8E4-99E7-740EF4DF95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3763" y="1030537"/>
            <a:ext cx="6919274" cy="3877292"/>
          </a:xfrm>
          <a:prstGeom prst="rect">
            <a:avLst/>
          </a:prstGeom>
        </p:spPr>
      </p:pic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920D526D-6C95-5D25-5C2D-638931AFC0A5}"/>
              </a:ext>
            </a:extLst>
          </p:cNvPr>
          <p:cNvSpPr/>
          <p:nvPr/>
        </p:nvSpPr>
        <p:spPr>
          <a:xfrm>
            <a:off x="6674178" y="404294"/>
            <a:ext cx="1241366" cy="57503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/>
              <a:t>PDI - UENF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>
          <a:extLst>
            <a:ext uri="{FF2B5EF4-FFF2-40B4-BE49-F238E27FC236}">
              <a16:creationId xmlns:a16="http://schemas.microsoft.com/office/drawing/2014/main" id="{ECC84028-288C-EA71-68A0-3884D0B9C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9">
            <a:extLst>
              <a:ext uri="{FF2B5EF4-FFF2-40B4-BE49-F238E27FC236}">
                <a16:creationId xmlns:a16="http://schemas.microsoft.com/office/drawing/2014/main" id="{C9ADD53E-475F-6C48-EEDF-F30E2F6674E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Demonstração de Resultados</a:t>
            </a:r>
            <a:endParaRPr dirty="0"/>
          </a:p>
        </p:txBody>
      </p:sp>
      <p:sp>
        <p:nvSpPr>
          <p:cNvPr id="121" name="Google Shape;121;p19">
            <a:extLst>
              <a:ext uri="{FF2B5EF4-FFF2-40B4-BE49-F238E27FC236}">
                <a16:creationId xmlns:a16="http://schemas.microsoft.com/office/drawing/2014/main" id="{86A3FF63-6756-53DE-D360-4AA89903EE5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 b="1" dirty="0"/>
              <a:t>KPIs e métricas quantitativas </a:t>
            </a: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 lang="pt-BR" dirty="0"/>
          </a:p>
          <a:p>
            <a:pPr marL="13970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pt-BR"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 lang="pt-BR" dirty="0"/>
          </a:p>
          <a:p>
            <a:pPr marL="13970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br>
              <a:rPr lang="pt-BR" dirty="0"/>
            </a:br>
            <a:r>
              <a:rPr lang="pt-BR" i="1" dirty="0"/>
              <a:t> </a:t>
            </a:r>
            <a:endParaRPr i="1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6C00402B-6C58-E000-AFB6-A8DAD79B82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513" y="1501317"/>
            <a:ext cx="7600974" cy="2948135"/>
          </a:xfrm>
          <a:prstGeom prst="rect">
            <a:avLst/>
          </a:prstGeom>
        </p:spPr>
      </p:pic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C5F2B72E-F3E6-B817-C2DE-7FD4B98B51C6}"/>
              </a:ext>
            </a:extLst>
          </p:cNvPr>
          <p:cNvSpPr/>
          <p:nvPr/>
        </p:nvSpPr>
        <p:spPr>
          <a:xfrm>
            <a:off x="4722829" y="404294"/>
            <a:ext cx="3346515" cy="76229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/>
              <a:t>Processo “Fase Preparatória da Licitação”– UENF - KPIs</a:t>
            </a:r>
          </a:p>
        </p:txBody>
      </p:sp>
    </p:spTree>
    <p:extLst>
      <p:ext uri="{BB962C8B-B14F-4D97-AF65-F5344CB8AC3E}">
        <p14:creationId xmlns:p14="http://schemas.microsoft.com/office/powerpoint/2010/main" val="32788629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>
          <a:extLst>
            <a:ext uri="{FF2B5EF4-FFF2-40B4-BE49-F238E27FC236}">
              <a16:creationId xmlns:a16="http://schemas.microsoft.com/office/drawing/2014/main" id="{90A97091-15E4-DB1D-6700-D4D02D9B40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9">
            <a:extLst>
              <a:ext uri="{FF2B5EF4-FFF2-40B4-BE49-F238E27FC236}">
                <a16:creationId xmlns:a16="http://schemas.microsoft.com/office/drawing/2014/main" id="{FCADF931-8D58-19F6-F62C-D8A7BCB7A8A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Demonstração de Resultados</a:t>
            </a:r>
            <a:endParaRPr dirty="0"/>
          </a:p>
        </p:txBody>
      </p:sp>
      <p:sp>
        <p:nvSpPr>
          <p:cNvPr id="121" name="Google Shape;121;p19">
            <a:extLst>
              <a:ext uri="{FF2B5EF4-FFF2-40B4-BE49-F238E27FC236}">
                <a16:creationId xmlns:a16="http://schemas.microsoft.com/office/drawing/2014/main" id="{D11C1C66-29AA-632E-CFBF-C4FE4A75575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 b="1" dirty="0"/>
              <a:t>KPIs e métricas quantitativas</a:t>
            </a:r>
          </a:p>
          <a:p>
            <a:pPr marL="13970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pt-BR"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 lang="pt-BR" dirty="0"/>
          </a:p>
          <a:p>
            <a:pPr marL="13970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br>
              <a:rPr lang="pt-BR" dirty="0"/>
            </a:br>
            <a:r>
              <a:rPr lang="pt-BR" i="1" dirty="0"/>
              <a:t> </a:t>
            </a:r>
            <a:endParaRPr i="1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07A6BF87-3B64-4070-AAA6-2225705368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073" y="1263192"/>
            <a:ext cx="6829882" cy="3880308"/>
          </a:xfrm>
          <a:prstGeom prst="rect">
            <a:avLst/>
          </a:prstGeom>
        </p:spPr>
      </p:pic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994FD52D-A064-AF4F-809A-3BBA9AB3B2D5}"/>
              </a:ext>
            </a:extLst>
          </p:cNvPr>
          <p:cNvSpPr/>
          <p:nvPr/>
        </p:nvSpPr>
        <p:spPr>
          <a:xfrm>
            <a:off x="5307291" y="301658"/>
            <a:ext cx="2608253" cy="67767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/>
              <a:t>Indicadores Institucionais – PDI - UENF</a:t>
            </a:r>
          </a:p>
        </p:txBody>
      </p:sp>
    </p:spTree>
    <p:extLst>
      <p:ext uri="{BB962C8B-B14F-4D97-AF65-F5344CB8AC3E}">
        <p14:creationId xmlns:p14="http://schemas.microsoft.com/office/powerpoint/2010/main" val="35071731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>
          <a:extLst>
            <a:ext uri="{FF2B5EF4-FFF2-40B4-BE49-F238E27FC236}">
              <a16:creationId xmlns:a16="http://schemas.microsoft.com/office/drawing/2014/main" id="{C894BFE7-DB33-0E36-6533-3188ECEFD2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9">
            <a:extLst>
              <a:ext uri="{FF2B5EF4-FFF2-40B4-BE49-F238E27FC236}">
                <a16:creationId xmlns:a16="http://schemas.microsoft.com/office/drawing/2014/main" id="{8251B3E5-8109-8366-1F4E-34152A487A6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Demonstração de Resultados</a:t>
            </a:r>
            <a:endParaRPr dirty="0"/>
          </a:p>
        </p:txBody>
      </p:sp>
      <p:sp>
        <p:nvSpPr>
          <p:cNvPr id="121" name="Google Shape;121;p19">
            <a:extLst>
              <a:ext uri="{FF2B5EF4-FFF2-40B4-BE49-F238E27FC236}">
                <a16:creationId xmlns:a16="http://schemas.microsoft.com/office/drawing/2014/main" id="{2FE8EA61-13B2-33B2-C1D2-2E05B6A6A43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 b="1" dirty="0"/>
              <a:t>KPIs e métricas quantitativas, e Evidências qualitativas  </a:t>
            </a:r>
            <a:br>
              <a:rPr lang="pt-BR" b="1" dirty="0"/>
            </a:br>
            <a:r>
              <a:rPr lang="pt-BR" b="1" i="1" dirty="0"/>
              <a:t> </a:t>
            </a:r>
            <a:endParaRPr b="1" i="1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C9DA7DBD-866C-A79D-D456-D81FC5B1471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5190"/>
          <a:stretch>
            <a:fillRect/>
          </a:stretch>
        </p:blipFill>
        <p:spPr>
          <a:xfrm>
            <a:off x="1417619" y="2056161"/>
            <a:ext cx="5614776" cy="1663539"/>
          </a:xfrm>
          <a:prstGeom prst="rect">
            <a:avLst/>
          </a:prstGeom>
        </p:spPr>
      </p:pic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139B53F6-C478-8924-0007-4DF88F70D402}"/>
              </a:ext>
            </a:extLst>
          </p:cNvPr>
          <p:cNvSpPr/>
          <p:nvPr/>
        </p:nvSpPr>
        <p:spPr>
          <a:xfrm>
            <a:off x="5373278" y="1177414"/>
            <a:ext cx="3318234" cy="755203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/>
              <a:t>Complexidade do Processo “Fase Preparatória da Licitação” (planejamento) - UENF</a:t>
            </a:r>
          </a:p>
        </p:txBody>
      </p:sp>
    </p:spTree>
    <p:extLst>
      <p:ext uri="{BB962C8B-B14F-4D97-AF65-F5344CB8AC3E}">
        <p14:creationId xmlns:p14="http://schemas.microsoft.com/office/powerpoint/2010/main" val="40672329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>
          <a:extLst>
            <a:ext uri="{FF2B5EF4-FFF2-40B4-BE49-F238E27FC236}">
              <a16:creationId xmlns:a16="http://schemas.microsoft.com/office/drawing/2014/main" id="{5986662E-E70F-6AE1-26B5-0A02B2473A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9">
            <a:extLst>
              <a:ext uri="{FF2B5EF4-FFF2-40B4-BE49-F238E27FC236}">
                <a16:creationId xmlns:a16="http://schemas.microsoft.com/office/drawing/2014/main" id="{BE214A73-D33F-A788-4379-FE86400FB08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Demonstração de Resultados</a:t>
            </a:r>
            <a:endParaRPr dirty="0"/>
          </a:p>
        </p:txBody>
      </p:sp>
      <p:sp>
        <p:nvSpPr>
          <p:cNvPr id="121" name="Google Shape;121;p19">
            <a:extLst>
              <a:ext uri="{FF2B5EF4-FFF2-40B4-BE49-F238E27FC236}">
                <a16:creationId xmlns:a16="http://schemas.microsoft.com/office/drawing/2014/main" id="{54F7FD60-BCCA-F88C-930A-2FEAD1EE797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 b="1" dirty="0"/>
              <a:t>KPIs e métricas quantitativas </a:t>
            </a: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 lang="pt-BR" dirty="0"/>
          </a:p>
          <a:p>
            <a:pPr marL="13970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pt-BR"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6981BC84-2672-4614-1270-9E5DF76A60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092" y="1313583"/>
            <a:ext cx="7758857" cy="2866541"/>
          </a:xfrm>
          <a:prstGeom prst="rect">
            <a:avLst/>
          </a:prstGeom>
        </p:spPr>
      </p:pic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BB0ADC78-C15C-D122-EAAE-8CA56672A17E}"/>
              </a:ext>
            </a:extLst>
          </p:cNvPr>
          <p:cNvSpPr/>
          <p:nvPr/>
        </p:nvSpPr>
        <p:spPr>
          <a:xfrm>
            <a:off x="3761295" y="518434"/>
            <a:ext cx="4336331" cy="755203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/>
              <a:t>Conformidade do Processo “Fase Preparatória da Licitação” (planejamento x execução) - UENF</a:t>
            </a:r>
          </a:p>
        </p:txBody>
      </p:sp>
    </p:spTree>
    <p:extLst>
      <p:ext uri="{BB962C8B-B14F-4D97-AF65-F5344CB8AC3E}">
        <p14:creationId xmlns:p14="http://schemas.microsoft.com/office/powerpoint/2010/main" val="24839997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>
          <a:extLst>
            <a:ext uri="{FF2B5EF4-FFF2-40B4-BE49-F238E27FC236}">
              <a16:creationId xmlns:a16="http://schemas.microsoft.com/office/drawing/2014/main" id="{A6F8B924-B008-BC9A-B739-05C56E7A09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9">
            <a:extLst>
              <a:ext uri="{FF2B5EF4-FFF2-40B4-BE49-F238E27FC236}">
                <a16:creationId xmlns:a16="http://schemas.microsoft.com/office/drawing/2014/main" id="{CB0C981E-9180-F442-20AA-A5503113F6F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Demonstração de Resultados</a:t>
            </a:r>
            <a:endParaRPr dirty="0"/>
          </a:p>
        </p:txBody>
      </p:sp>
      <p:sp>
        <p:nvSpPr>
          <p:cNvPr id="121" name="Google Shape;121;p19">
            <a:extLst>
              <a:ext uri="{FF2B5EF4-FFF2-40B4-BE49-F238E27FC236}">
                <a16:creationId xmlns:a16="http://schemas.microsoft.com/office/drawing/2014/main" id="{3BEC5E75-0093-795C-812E-49D9F3F6A62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lvl="0"/>
            <a:r>
              <a:rPr lang="pt-BR" b="1" dirty="0"/>
              <a:t>Evidências qualitativas</a:t>
            </a:r>
          </a:p>
          <a:p>
            <a:pPr marL="13970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pt-BR"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 lang="pt-BR" dirty="0"/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3480F423-CDAE-D3E1-6C05-09F70612BF66}"/>
              </a:ext>
            </a:extLst>
          </p:cNvPr>
          <p:cNvSpPr/>
          <p:nvPr/>
        </p:nvSpPr>
        <p:spPr>
          <a:xfrm>
            <a:off x="4157221" y="1355778"/>
            <a:ext cx="4176074" cy="755203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/>
              <a:t>Classificação do Processo “Fase Preparatória da Licitação”- UENF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0D12F8FD-683D-110E-4087-31D12F8E4AE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664"/>
          <a:stretch>
            <a:fillRect/>
          </a:stretch>
        </p:blipFill>
        <p:spPr>
          <a:xfrm>
            <a:off x="311700" y="1355778"/>
            <a:ext cx="3398696" cy="11140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5D823CE5-6389-2924-3595-6AD48853B38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colorTemperature colorTemp="8800"/>
                    </a14:imgEffect>
                  </a14:imgLayer>
                </a14:imgProps>
              </a:ext>
            </a:extLst>
          </a:blip>
          <a:srcRect l="7734" r="4112" b="9892"/>
          <a:stretch>
            <a:fillRect/>
          </a:stretch>
        </p:blipFill>
        <p:spPr>
          <a:xfrm>
            <a:off x="3917785" y="2376089"/>
            <a:ext cx="3793340" cy="2318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6599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0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Escalabilidade &amp; Replicabilidade  </a:t>
            </a:r>
            <a:endParaRPr dirty="0"/>
          </a:p>
        </p:txBody>
      </p:sp>
      <p:sp>
        <p:nvSpPr>
          <p:cNvPr id="127" name="Google Shape;127;p20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 b="1" dirty="0"/>
              <a:t>Fatores críticos que permitem escalar para outros mercados ou unidades</a:t>
            </a:r>
            <a:br>
              <a:rPr lang="pt-BR" dirty="0"/>
            </a:br>
            <a:endParaRPr lang="pt-BR" dirty="0"/>
          </a:p>
          <a:p>
            <a:pPr marL="596900" lvl="1" indent="0">
              <a:spcBef>
                <a:spcPts val="0"/>
              </a:spcBef>
              <a:buNone/>
            </a:pPr>
            <a:r>
              <a:rPr lang="pt-BR" dirty="0"/>
              <a:t>Institucional</a:t>
            </a:r>
          </a:p>
          <a:p>
            <a:pPr lvl="2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pt-BR" dirty="0"/>
              <a:t>Cultura organizacional adequada</a:t>
            </a:r>
          </a:p>
          <a:p>
            <a:pPr lvl="2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pt-BR" dirty="0"/>
              <a:t>Planejamento Estratégico bem definido</a:t>
            </a:r>
          </a:p>
          <a:p>
            <a:pPr lvl="2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pt-BR" dirty="0"/>
              <a:t>Disponibilidade de recursos humanos</a:t>
            </a:r>
          </a:p>
          <a:p>
            <a:pPr lvl="2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pt-BR" dirty="0"/>
              <a:t>Capacitação dos envolvidos</a:t>
            </a:r>
          </a:p>
          <a:p>
            <a:pPr lvl="2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pt-BR" dirty="0"/>
              <a:t>Acesso aos recursos tecnológicos</a:t>
            </a:r>
          </a:p>
          <a:p>
            <a:pPr lvl="2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pt-BR" dirty="0"/>
              <a:t>Documentos e base de dados atualizados e disponíveis</a:t>
            </a:r>
          </a:p>
          <a:p>
            <a:pPr lvl="2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pt-BR" dirty="0"/>
              <a:t>Parcerias</a:t>
            </a:r>
          </a:p>
          <a:p>
            <a:pPr marL="596900" lvl="1" indent="0">
              <a:spcBef>
                <a:spcPts val="0"/>
              </a:spcBef>
              <a:buNone/>
            </a:pPr>
            <a:r>
              <a:rPr lang="pt-BR" dirty="0"/>
              <a:t>Processos</a:t>
            </a:r>
          </a:p>
          <a:p>
            <a:pPr lvl="2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pt-BR" dirty="0"/>
              <a:t>Processos definidos, padronizados e modelados</a:t>
            </a:r>
          </a:p>
          <a:p>
            <a:pPr lvl="2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pt-BR" dirty="0"/>
              <a:t>Processos replicáveis e escaláveis</a:t>
            </a:r>
          </a:p>
          <a:p>
            <a:pPr lvl="2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pt-BR" dirty="0"/>
              <a:t>Automatização onde possível</a:t>
            </a:r>
          </a:p>
          <a:p>
            <a:pPr lvl="2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pt-BR" dirty="0"/>
              <a:t>Melhoria contínua</a:t>
            </a:r>
          </a:p>
          <a:p>
            <a:pPr marL="596900" lvl="1" indent="0">
              <a:spcBef>
                <a:spcPts val="0"/>
              </a:spcBef>
              <a:buNone/>
            </a:pPr>
            <a:endParaRPr i="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>
          <a:extLst>
            <a:ext uri="{FF2B5EF4-FFF2-40B4-BE49-F238E27FC236}">
              <a16:creationId xmlns:a16="http://schemas.microsoft.com/office/drawing/2014/main" id="{FB3AFDB8-AD0A-0A48-E182-150D88B892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0">
            <a:extLst>
              <a:ext uri="{FF2B5EF4-FFF2-40B4-BE49-F238E27FC236}">
                <a16:creationId xmlns:a16="http://schemas.microsoft.com/office/drawing/2014/main" id="{EC051554-7C96-D8D1-762A-F93F3DDDD7A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Escalabilidade &amp; Replicabilidade  </a:t>
            </a:r>
            <a:endParaRPr dirty="0"/>
          </a:p>
        </p:txBody>
      </p:sp>
      <p:sp>
        <p:nvSpPr>
          <p:cNvPr id="127" name="Google Shape;127;p20">
            <a:extLst>
              <a:ext uri="{FF2B5EF4-FFF2-40B4-BE49-F238E27FC236}">
                <a16:creationId xmlns:a16="http://schemas.microsoft.com/office/drawing/2014/main" id="{EEF0A372-7038-DE35-3089-C87CD30DCA4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457200" lvl="0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●"/>
            </a:pPr>
            <a:r>
              <a:rPr lang="pt-BR" b="1" dirty="0"/>
              <a:t>Recomendações para adaptação em contextos diferentes</a:t>
            </a:r>
            <a:br>
              <a:rPr lang="pt-BR" dirty="0"/>
            </a:br>
            <a:r>
              <a:rPr lang="pt-BR" i="1" dirty="0"/>
              <a:t> </a:t>
            </a:r>
            <a:endParaRPr i="1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17C2685C-E396-AE3F-4A58-B730E9913EBD}"/>
              </a:ext>
            </a:extLst>
          </p:cNvPr>
          <p:cNvSpPr txBox="1"/>
          <p:nvPr/>
        </p:nvSpPr>
        <p:spPr>
          <a:xfrm>
            <a:off x="742359" y="1536851"/>
            <a:ext cx="7861341" cy="2327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Clr>
                <a:srgbClr val="7030A0"/>
              </a:buClr>
              <a:buFont typeface="Courier New" panose="02070309020205020404" pitchFamily="49" charset="0"/>
              <a:buChar char="o"/>
            </a:pPr>
            <a:r>
              <a:rPr lang="pt-BR" dirty="0">
                <a:latin typeface="Kanit Light"/>
                <a:cs typeface="Kanit Light"/>
                <a:sym typeface="Kanit Light"/>
              </a:rPr>
              <a:t>Aplicar o método considerando diferentes objetivos organizacionais de uma mesma instituição</a:t>
            </a:r>
          </a:p>
          <a:p>
            <a:pPr algn="just">
              <a:lnSpc>
                <a:spcPct val="150000"/>
              </a:lnSpc>
              <a:buClr>
                <a:srgbClr val="7030A0"/>
              </a:buClr>
            </a:pPr>
            <a:r>
              <a:rPr lang="pt-BR" dirty="0">
                <a:latin typeface="Kanit Light"/>
                <a:cs typeface="Kanit Light"/>
                <a:sym typeface="Kanit Light"/>
              </a:rPr>
              <a:t>	Definir indicadores e extraí-los</a:t>
            </a:r>
          </a:p>
          <a:p>
            <a:pPr marL="285750" indent="-285750" algn="just">
              <a:lnSpc>
                <a:spcPct val="150000"/>
              </a:lnSpc>
              <a:buClr>
                <a:srgbClr val="7030A0"/>
              </a:buClr>
              <a:buFont typeface="Courier New" panose="02070309020205020404" pitchFamily="49" charset="0"/>
              <a:buChar char="o"/>
            </a:pPr>
            <a:r>
              <a:rPr lang="pt-BR" dirty="0">
                <a:latin typeface="Kanit Light"/>
                <a:cs typeface="Kanit Light"/>
                <a:sym typeface="Kanit Light"/>
              </a:rPr>
              <a:t>Novos cases, na área de compras em outras instituições públicas e privadas</a:t>
            </a:r>
          </a:p>
          <a:p>
            <a:pPr algn="just">
              <a:lnSpc>
                <a:spcPct val="150000"/>
              </a:lnSpc>
              <a:buClr>
                <a:srgbClr val="7030A0"/>
              </a:buClr>
            </a:pPr>
            <a:r>
              <a:rPr lang="pt-BR" dirty="0">
                <a:latin typeface="Kanit Light"/>
                <a:cs typeface="Kanit Light"/>
                <a:sym typeface="Kanit Light"/>
              </a:rPr>
              <a:t>	Adaptar ou refazer a modelagem do processo, definir indicadores e extraí-los</a:t>
            </a:r>
          </a:p>
          <a:p>
            <a:pPr marL="285750" indent="-285750" algn="just">
              <a:lnSpc>
                <a:spcPct val="150000"/>
              </a:lnSpc>
              <a:buClr>
                <a:srgbClr val="7030A0"/>
              </a:buClr>
              <a:buFont typeface="Courier New" panose="02070309020205020404" pitchFamily="49" charset="0"/>
              <a:buChar char="o"/>
            </a:pPr>
            <a:r>
              <a:rPr lang="pt-BR" dirty="0">
                <a:latin typeface="Kanit Light"/>
                <a:cs typeface="Kanit Light"/>
                <a:sym typeface="Kanit Light"/>
              </a:rPr>
              <a:t>Aplicar o método a partir da modelagem de processos de negócio de diferentes áreas</a:t>
            </a:r>
          </a:p>
          <a:p>
            <a:pPr algn="just">
              <a:lnSpc>
                <a:spcPct val="150000"/>
              </a:lnSpc>
              <a:buClr>
                <a:srgbClr val="7030A0"/>
              </a:buClr>
            </a:pPr>
            <a:r>
              <a:rPr lang="pt-BR" dirty="0">
                <a:latin typeface="Kanit Light"/>
                <a:cs typeface="Kanit Light"/>
                <a:sym typeface="Kanit Light"/>
              </a:rPr>
              <a:t>	Elaborar ou selecionar processos modelados, definir indicadores e extraí-los</a:t>
            </a:r>
          </a:p>
        </p:txBody>
      </p:sp>
    </p:spTree>
    <p:extLst>
      <p:ext uri="{BB962C8B-B14F-4D97-AF65-F5344CB8AC3E}">
        <p14:creationId xmlns:p14="http://schemas.microsoft.com/office/powerpoint/2010/main" val="38410409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1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Lições Aprendidas &amp; Recomendações Práticas  </a:t>
            </a:r>
            <a:endParaRPr dirty="0"/>
          </a:p>
        </p:txBody>
      </p:sp>
      <p:sp>
        <p:nvSpPr>
          <p:cNvPr id="133" name="Google Shape;133;p21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 b="1" dirty="0"/>
              <a:t>Principais obstáculos e como foram superados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pt-BR" dirty="0"/>
              <a:t>Mudança de tecnologias – capacitações e busca por ferramentas adequadas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pt-BR" dirty="0"/>
              <a:t>Indisponibilidade de base de dados – utilização de dados no formato textual (arquivos em </a:t>
            </a:r>
            <a:r>
              <a:rPr lang="pt-BR" dirty="0" err="1"/>
              <a:t>pdf</a:t>
            </a:r>
            <a:r>
              <a:rPr lang="pt-BR" dirty="0"/>
              <a:t>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pt-BR" dirty="0"/>
              <a:t>Falta de softwares – desenvolvimento de soluções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pt-BR" dirty="0"/>
              <a:t>Documentos sem padrão – redução da amostra utilizada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pt-BR" dirty="0"/>
              <a:t>Falta de processos modelados – modelagem dos processos necessários</a:t>
            </a:r>
          </a:p>
          <a:p>
            <a:pPr marL="596900" lvl="1" indent="0">
              <a:spcBef>
                <a:spcPts val="0"/>
              </a:spcBef>
              <a:buNone/>
            </a:pPr>
            <a:endParaRPr lang="pt-BR" i="1" dirty="0"/>
          </a:p>
          <a:p>
            <a:pPr marL="457200" lvl="0" indent="-317500" algn="l" rtl="0">
              <a:spcBef>
                <a:spcPts val="600"/>
              </a:spcBef>
              <a:spcAft>
                <a:spcPts val="600"/>
              </a:spcAft>
              <a:buSzPts val="1400"/>
              <a:buChar char="●"/>
            </a:pPr>
            <a:r>
              <a:rPr lang="pt-BR" b="1" dirty="0"/>
              <a:t>Dicas acionáveis para quem for replicar a iniciativa</a:t>
            </a:r>
          </a:p>
          <a:p>
            <a:pPr lvl="1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pt-BR" dirty="0"/>
              <a:t>Verifique com antecedência a documentação disponível </a:t>
            </a:r>
          </a:p>
          <a:p>
            <a:pPr lvl="1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pt-BR" dirty="0"/>
              <a:t>Escolha processos modelados, se possível</a:t>
            </a:r>
          </a:p>
          <a:p>
            <a:pPr lvl="1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pt-BR" dirty="0"/>
              <a:t>Utilize ferramentas de IA para mineração de dados e textos</a:t>
            </a:r>
          </a:p>
          <a:p>
            <a:pPr lvl="1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pt-BR" dirty="0"/>
              <a:t>Utilize ferramentas de IA para extração de indicadores da modelagem do processo</a:t>
            </a:r>
          </a:p>
          <a:p>
            <a:pPr lvl="1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pt-BR" dirty="0"/>
              <a:t>Defina uma amostra de stakeholders capacitados para validação do case</a:t>
            </a:r>
            <a:br>
              <a:rPr lang="pt-BR" dirty="0"/>
            </a:br>
            <a:r>
              <a:rPr lang="pt-BR" i="1" dirty="0"/>
              <a:t> 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2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Encerramento &amp; Contato</a:t>
            </a:r>
            <a:endParaRPr dirty="0"/>
          </a:p>
        </p:txBody>
      </p:sp>
      <p:sp>
        <p:nvSpPr>
          <p:cNvPr id="139" name="Google Shape;139;p22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 b="1" dirty="0"/>
              <a:t>Síntese do valor entregue à organização e à comunidade de Open </a:t>
            </a:r>
            <a:r>
              <a:rPr lang="pt-BR" b="1" dirty="0" err="1"/>
              <a:t>Innovation</a:t>
            </a:r>
            <a:endParaRPr lang="pt-BR" b="1" dirty="0"/>
          </a:p>
          <a:p>
            <a:pPr marL="742950" lvl="1" indent="-285750">
              <a:buClr>
                <a:srgbClr val="7030A0"/>
              </a:buClr>
              <a:buFont typeface="Courier New" panose="02070309020205020404" pitchFamily="49" charset="0"/>
              <a:buChar char="o"/>
            </a:pPr>
            <a:r>
              <a:rPr lang="pt-BR" dirty="0"/>
              <a:t>Metodologia Inovadora e Possível de Replicar</a:t>
            </a:r>
          </a:p>
          <a:p>
            <a:pPr marL="742950" lvl="1" indent="-285750">
              <a:buClr>
                <a:srgbClr val="7030A0"/>
              </a:buClr>
              <a:buFont typeface="Courier New" panose="02070309020205020404" pitchFamily="49" charset="0"/>
              <a:buChar char="o"/>
            </a:pPr>
            <a:r>
              <a:rPr lang="pt-BR" dirty="0"/>
              <a:t>Uso de Tecnologias Emergentes </a:t>
            </a:r>
          </a:p>
          <a:p>
            <a:pPr marL="742950" lvl="1" indent="-285750">
              <a:buClr>
                <a:srgbClr val="7030A0"/>
              </a:buClr>
              <a:buFont typeface="Courier New" panose="02070309020205020404" pitchFamily="49" charset="0"/>
              <a:buChar char="o"/>
            </a:pPr>
            <a:r>
              <a:rPr lang="pt-BR" dirty="0"/>
              <a:t>Casos de Sucesso e Boas Práticas  </a:t>
            </a:r>
          </a:p>
          <a:p>
            <a:pPr marL="742950" lvl="1" indent="-285750">
              <a:buClr>
                <a:srgbClr val="7030A0"/>
              </a:buClr>
              <a:buFont typeface="Courier New" panose="02070309020205020404" pitchFamily="49" charset="0"/>
              <a:buChar char="o"/>
            </a:pPr>
            <a:r>
              <a:rPr lang="pt-BR" dirty="0"/>
              <a:t>Classificação dos Processos a partir dos Indicadores no Tripé: Complexidade, Conformidade e Impacto </a:t>
            </a:r>
            <a:br>
              <a:rPr lang="pt-BR" b="1" dirty="0"/>
            </a:br>
            <a:r>
              <a:rPr lang="pt-BR" b="1" i="1" dirty="0"/>
              <a:t> </a:t>
            </a:r>
            <a:endParaRPr b="1" i="1" dirty="0"/>
          </a:p>
          <a:p>
            <a:pPr marL="457200" lvl="0" indent="-317500" algn="l" rtl="0">
              <a:spcBef>
                <a:spcPts val="600"/>
              </a:spcBef>
              <a:spcAft>
                <a:spcPts val="600"/>
              </a:spcAft>
              <a:buSzPts val="1400"/>
              <a:buChar char="●"/>
            </a:pPr>
            <a:r>
              <a:rPr lang="pt-BR" b="1" dirty="0"/>
              <a:t>Próximos passos sugeridos (</a:t>
            </a:r>
            <a:r>
              <a:rPr lang="pt-BR" b="1" dirty="0" err="1"/>
              <a:t>calls</a:t>
            </a:r>
            <a:r>
              <a:rPr lang="pt-BR" b="1" dirty="0"/>
              <a:t> </a:t>
            </a:r>
            <a:r>
              <a:rPr lang="pt-BR" b="1" dirty="0" err="1"/>
              <a:t>to</a:t>
            </a:r>
            <a:r>
              <a:rPr lang="pt-BR" b="1" dirty="0"/>
              <a:t> </a:t>
            </a:r>
            <a:r>
              <a:rPr lang="pt-BR" b="1" dirty="0" err="1"/>
              <a:t>action</a:t>
            </a:r>
            <a:r>
              <a:rPr lang="pt-BR" b="1" dirty="0"/>
              <a:t>)</a:t>
            </a:r>
          </a:p>
          <a:p>
            <a:pPr lvl="1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pt-BR" dirty="0"/>
              <a:t>Replicar para outros contextos e outras organizações</a:t>
            </a:r>
          </a:p>
          <a:p>
            <a:pPr lvl="1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pt-BR" dirty="0"/>
              <a:t>Explorar novas ferramentas de IA</a:t>
            </a:r>
          </a:p>
          <a:p>
            <a:pPr lvl="1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pt-BR" dirty="0"/>
              <a:t>Formar novas parcerias para aplicação do método</a:t>
            </a:r>
            <a:br>
              <a:rPr lang="pt-BR" b="1" dirty="0"/>
            </a:br>
            <a:r>
              <a:rPr lang="pt-BR" b="1" i="1" dirty="0"/>
              <a:t> </a:t>
            </a:r>
            <a:endParaRPr b="1" i="1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3"/>
          <p:cNvSpPr txBox="1">
            <a:spLocks noGrp="1"/>
          </p:cNvSpPr>
          <p:nvPr>
            <p:ph type="ctrTitle"/>
          </p:nvPr>
        </p:nvSpPr>
        <p:spPr>
          <a:xfrm>
            <a:off x="311700" y="1005575"/>
            <a:ext cx="3968069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Obrigada!</a:t>
            </a:r>
            <a:br>
              <a:rPr lang="pt-BR" dirty="0"/>
            </a:br>
            <a:endParaRPr dirty="0"/>
          </a:p>
        </p:txBody>
      </p:sp>
      <p:sp>
        <p:nvSpPr>
          <p:cNvPr id="145" name="Google Shape;145;p23"/>
          <p:cNvSpPr txBox="1">
            <a:spLocks noGrp="1"/>
          </p:cNvSpPr>
          <p:nvPr>
            <p:ph type="subTitle" idx="1"/>
          </p:nvPr>
        </p:nvSpPr>
        <p:spPr>
          <a:xfrm>
            <a:off x="198576" y="2748385"/>
            <a:ext cx="3968069" cy="792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simonevs@iff.edu.br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simone.v@gsuite.iff.edu.br</a:t>
            </a:r>
            <a:endParaRPr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5B0A9943-AF0B-1860-BC0B-BF53FBF0B71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372" t="1865" r="3759" b="2097"/>
          <a:stretch>
            <a:fillRect/>
          </a:stretch>
        </p:blipFill>
        <p:spPr>
          <a:xfrm>
            <a:off x="3959261" y="933825"/>
            <a:ext cx="2163453" cy="4209675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EDFBDBAE-3080-6495-17F4-60754D2ECCDC}"/>
              </a:ext>
            </a:extLst>
          </p:cNvPr>
          <p:cNvSpPr txBox="1"/>
          <p:nvPr/>
        </p:nvSpPr>
        <p:spPr>
          <a:xfrm>
            <a:off x="-150519" y="3563344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altLang="pt-BR" sz="1200" u="sng" dirty="0">
                <a:solidFill>
                  <a:srgbClr val="0564C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http://lattes.cnpq.br/5602424371704966 </a:t>
            </a:r>
          </a:p>
          <a:p>
            <a:pPr algn="ctr"/>
            <a:r>
              <a:rPr lang="pt-BR" altLang="pt-BR" sz="1200" u="sng" dirty="0">
                <a:solidFill>
                  <a:srgbClr val="0564C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https://linkedin.com/in/simone-vasconcelos-iffluminense</a:t>
            </a:r>
          </a:p>
          <a:p>
            <a:pPr algn="ctr"/>
            <a:r>
              <a:rPr lang="pt-BR" altLang="pt-BR" sz="1200" u="sng" dirty="0">
                <a:solidFill>
                  <a:srgbClr val="0564C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https://www.researchgate.net/profile/Simone_Silva29 </a:t>
            </a:r>
            <a:endParaRPr lang="pt-BR" sz="1200" dirty="0"/>
          </a:p>
        </p:txBody>
      </p:sp>
      <p:sp>
        <p:nvSpPr>
          <p:cNvPr id="7" name="Google Shape;145;p23">
            <a:extLst>
              <a:ext uri="{FF2B5EF4-FFF2-40B4-BE49-F238E27FC236}">
                <a16:creationId xmlns:a16="http://schemas.microsoft.com/office/drawing/2014/main" id="{BBDEB2A4-6C19-67E3-19E9-81DB749508DB}"/>
              </a:ext>
            </a:extLst>
          </p:cNvPr>
          <p:cNvSpPr txBox="1">
            <a:spLocks/>
          </p:cNvSpPr>
          <p:nvPr/>
        </p:nvSpPr>
        <p:spPr>
          <a:xfrm>
            <a:off x="198576" y="4485558"/>
            <a:ext cx="3968069" cy="3820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Font typeface="Kanit Light"/>
              <a:buNone/>
              <a:defRPr sz="2000" b="0" i="0" u="none" strike="noStrike" cap="none">
                <a:solidFill>
                  <a:srgbClr val="F792D7"/>
                </a:solidFill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Font typeface="Kanit Light"/>
              <a:buNone/>
              <a:defRPr sz="2000" b="0" i="0" u="none" strike="noStrike" cap="none">
                <a:solidFill>
                  <a:srgbClr val="F792D7"/>
                </a:solidFill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Font typeface="Kanit Light"/>
              <a:buNone/>
              <a:defRPr sz="2000" b="0" i="0" u="none" strike="noStrike" cap="none">
                <a:solidFill>
                  <a:srgbClr val="F792D7"/>
                </a:solidFill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Font typeface="Kanit Light"/>
              <a:buNone/>
              <a:defRPr sz="2000" b="0" i="0" u="none" strike="noStrike" cap="none">
                <a:solidFill>
                  <a:srgbClr val="F792D7"/>
                </a:solidFill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Font typeface="Kanit Light"/>
              <a:buNone/>
              <a:defRPr sz="2000" b="0" i="0" u="none" strike="noStrike" cap="none">
                <a:solidFill>
                  <a:srgbClr val="F792D7"/>
                </a:solidFill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Font typeface="Kanit Light"/>
              <a:buNone/>
              <a:defRPr sz="2000" b="0" i="0" u="none" strike="noStrike" cap="none">
                <a:solidFill>
                  <a:srgbClr val="F792D7"/>
                </a:solidFill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Font typeface="Kanit Light"/>
              <a:buNone/>
              <a:defRPr sz="2000" b="0" i="0" u="none" strike="noStrike" cap="none">
                <a:solidFill>
                  <a:srgbClr val="F792D7"/>
                </a:solidFill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Font typeface="Kanit Light"/>
              <a:buNone/>
              <a:defRPr sz="2000" b="0" i="0" u="none" strike="noStrike" cap="none">
                <a:solidFill>
                  <a:srgbClr val="F792D7"/>
                </a:solidFill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Font typeface="Kanit Light"/>
              <a:buNone/>
              <a:defRPr sz="2000" b="0" i="0" u="none" strike="noStrike" cap="none">
                <a:solidFill>
                  <a:srgbClr val="F792D7"/>
                </a:solidFill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pPr marL="0" indent="0"/>
            <a:r>
              <a:rPr lang="pt-BR" dirty="0"/>
              <a:t>katia@uenf.br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</TotalTime>
  <Words>1232</Words>
  <Application>Microsoft Office PowerPoint</Application>
  <PresentationFormat>Apresentação na tela (16:9)</PresentationFormat>
  <Paragraphs>159</Paragraphs>
  <Slides>21</Slides>
  <Notes>21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21</vt:i4>
      </vt:variant>
    </vt:vector>
  </HeadingPairs>
  <TitlesOfParts>
    <vt:vector size="26" baseType="lpstr">
      <vt:lpstr>Courier New</vt:lpstr>
      <vt:lpstr>Arial</vt:lpstr>
      <vt:lpstr>Kanit</vt:lpstr>
      <vt:lpstr>Kanit Light</vt:lpstr>
      <vt:lpstr>Simple Light</vt:lpstr>
      <vt:lpstr>Apresentação do PowerPoint</vt:lpstr>
      <vt:lpstr>Contexto &amp; Desafio  </vt:lpstr>
      <vt:lpstr>Contexto &amp; Desafio  </vt:lpstr>
      <vt:lpstr>Objetivo da Iniciativa / Objetivo de la Iniciativa</vt:lpstr>
      <vt:lpstr>Tipo de Caso &amp; Descrição da Prática </vt:lpstr>
      <vt:lpstr>Tipo de Caso &amp; Descrição da Prática </vt:lpstr>
      <vt:lpstr>Tipo de Caso &amp; Descrição da Prática </vt:lpstr>
      <vt:lpstr>Originalidade &amp; Inovação </vt:lpstr>
      <vt:lpstr>Colaboração &amp; Engajamento</vt:lpstr>
      <vt:lpstr>Colaboração &amp; Engajamento</vt:lpstr>
      <vt:lpstr>Demonstração de Resultados</vt:lpstr>
      <vt:lpstr>Demonstração de Resultados</vt:lpstr>
      <vt:lpstr>Demonstração de Resultados</vt:lpstr>
      <vt:lpstr>Demonstração de Resultados</vt:lpstr>
      <vt:lpstr>Demonstração de Resultados</vt:lpstr>
      <vt:lpstr>Demonstração de Resultados</vt:lpstr>
      <vt:lpstr>Escalabilidade &amp; Replicabilidade  </vt:lpstr>
      <vt:lpstr>Escalabilidade &amp; Replicabilidade  </vt:lpstr>
      <vt:lpstr>Lições Aprendidas &amp; Recomendações Práticas  </vt:lpstr>
      <vt:lpstr>Encerramento &amp; Contato</vt:lpstr>
      <vt:lpstr>Obrigada!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Simone Vasconcelos Silva</cp:lastModifiedBy>
  <cp:revision>17</cp:revision>
  <dcterms:modified xsi:type="dcterms:W3CDTF">2025-08-09T02:35:13Z</dcterms:modified>
</cp:coreProperties>
</file>