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71" r:id="rId6"/>
    <p:sldId id="270" r:id="rId7"/>
    <p:sldId id="269" r:id="rId8"/>
    <p:sldId id="260" r:id="rId9"/>
    <p:sldId id="259" r:id="rId10"/>
    <p:sldId id="262" r:id="rId11"/>
    <p:sldId id="268" r:id="rId12"/>
    <p:sldId id="272" r:id="rId13"/>
    <p:sldId id="263" r:id="rId14"/>
    <p:sldId id="273" r:id="rId15"/>
    <p:sldId id="264" r:id="rId16"/>
    <p:sldId id="266" r:id="rId17"/>
  </p:sldIdLst>
  <p:sldSz cx="9144000" cy="5143500" type="screen16x9"/>
  <p:notesSz cx="6858000" cy="9144000"/>
  <p:embeddedFontLst>
    <p:embeddedFont>
      <p:font typeface="Kanit" panose="020B0604020202020204" charset="-34"/>
      <p:regular r:id="rId19"/>
      <p:bold r:id="rId20"/>
      <p:italic r:id="rId21"/>
      <p:boldItalic r:id="rId22"/>
    </p:embeddedFont>
    <p:embeddedFont>
      <p:font typeface="Kanit Light" panose="020B0604020202020204" charset="-34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37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320FA57-83B5-AC1F-C234-DCC88DBBD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84E518B9-1CD9-31AB-2BE7-156C6FC340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EA9CBD40-8B3C-E143-6C71-94FEAE65B0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403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37CD358-3B02-BA7D-DAF2-F82DD39AA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73019DA1-D3CE-0E37-DF17-42DD7D996D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F51596D4-F996-1726-697C-01FDA6BC4F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2808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39D460B-6990-732D-EA84-2A6D7C43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91A6F3BD-3A9A-37FC-B5D3-B1C8CD654F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5E7B93CA-B144-F3F0-3B6F-0AA27F72C5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423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7F70840-C65B-146F-747B-BF780B20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560AAE64-0577-921D-4551-6873C58761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3A263BFD-F6C8-C77B-391A-BC8B848863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9242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9342E79-5C02-558D-F52F-AFBF7D47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25E0654B-FF24-1468-7117-2F6E35CBC8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83623A7F-3DB6-F515-07D0-56625F4850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6283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47CF07A-1B21-11A5-38EE-D02ADC63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FD5C64A6-3A61-8283-1532-B5E9EE9BDA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E8ED989E-6E48-C49C-2BAB-5C4B8CD568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804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397BDE2F-B8C2-3E1C-1B8D-69FE60B43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BF54B2E5-BD73-EE04-D21C-E6F57CD45D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61EF7858-75FB-0910-F5FD-285B0A6F82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3354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5377912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Agile </a:t>
            </a:r>
            <a:r>
              <a:rPr lang="pt-BR" sz="3000" b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Healthtech</a:t>
            </a: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e HCFMUSP: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7702658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Rogério Ribeiro; Renata Monteiro; Gabriel Romitelli; Luciana Mattar 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819614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Agile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Healthtech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InovaHC</a:t>
            </a: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- </a:t>
            </a:r>
            <a:r>
              <a:rPr lang="pt-BR" sz="1800" i="1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Nucleo</a:t>
            </a: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de Inovação Tecnológica do HCFMUSP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2AAF8DC-2C87-CE87-0EA2-D3344F2DBC3E}"/>
              </a:ext>
            </a:extLst>
          </p:cNvPr>
          <p:cNvSpPr txBox="1"/>
          <p:nvPr/>
        </p:nvSpPr>
        <p:spPr>
          <a:xfrm>
            <a:off x="914400" y="2311108"/>
            <a:ext cx="594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Uma Parceria Inovadora usando IA em Diagnósticos Complexos através do Marco Legal das Startups</a:t>
            </a:r>
            <a:endParaRPr lang="pt-BR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– Diagnósticos complexos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1148463" y="4182407"/>
            <a:ext cx="7843490" cy="747675"/>
          </a:xfrm>
          <a:prstGeom prst="rect">
            <a:avLst/>
          </a:prstGeom>
        </p:spPr>
        <p:txBody>
          <a:bodyPr spcFirstLastPara="1" wrap="square" lIns="0" tIns="18000" rIns="0" bIns="18000" numCol="2" anchor="t" anchorCtr="0">
            <a:noAutofit/>
          </a:bodyPr>
          <a:lstStyle/>
          <a:p>
            <a:pPr lvl="0"/>
            <a:r>
              <a:rPr lang="pt-BR" dirty="0"/>
              <a:t>Volume de pacientes </a:t>
            </a:r>
          </a:p>
          <a:p>
            <a:pPr lvl="0"/>
            <a:r>
              <a:rPr lang="pt-BR" dirty="0"/>
              <a:t>Capacitação profissionais de saúde</a:t>
            </a:r>
          </a:p>
          <a:p>
            <a:pPr lvl="0"/>
            <a:r>
              <a:rPr lang="pt-BR" dirty="0"/>
              <a:t>Falta de dados científicos e protocolos </a:t>
            </a:r>
          </a:p>
          <a:p>
            <a:pPr lvl="0"/>
            <a:r>
              <a:rPr lang="pt-BR" dirty="0"/>
              <a:t>Variedade clínica ampla</a:t>
            </a:r>
          </a:p>
          <a:p>
            <a:pPr lvl="0"/>
            <a:r>
              <a:rPr lang="pt-BR" dirty="0"/>
              <a:t>Diagnósticos diferenciais</a:t>
            </a:r>
          </a:p>
          <a:p>
            <a:pPr lvl="0"/>
            <a:r>
              <a:rPr lang="pt-BR" dirty="0"/>
              <a:t>Custos associados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C9EF0C5-F17E-2BBE-5DAD-D2A15EEA99A5}"/>
              </a:ext>
            </a:extLst>
          </p:cNvPr>
          <p:cNvSpPr/>
          <p:nvPr/>
        </p:nvSpPr>
        <p:spPr>
          <a:xfrm>
            <a:off x="748737" y="1446235"/>
            <a:ext cx="1832908" cy="1732611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COVID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804AF58-135D-16B1-E947-231060BB1EC0}"/>
              </a:ext>
            </a:extLst>
          </p:cNvPr>
          <p:cNvSpPr/>
          <p:nvPr/>
        </p:nvSpPr>
        <p:spPr>
          <a:xfrm>
            <a:off x="3612048" y="1875143"/>
            <a:ext cx="913171" cy="879335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1600" dirty="0">
                <a:latin typeface="Kanit Light" panose="020B0604020202020204" charset="-34"/>
                <a:cs typeface="Kanit Light" panose="020B0604020202020204" charset="-34"/>
              </a:rPr>
              <a:t>COVID longa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B1B0993-E30E-6440-C7E1-9A3724FFD31A}"/>
              </a:ext>
            </a:extLst>
          </p:cNvPr>
          <p:cNvSpPr txBox="1"/>
          <p:nvPr/>
        </p:nvSpPr>
        <p:spPr>
          <a:xfrm>
            <a:off x="748737" y="3424771"/>
            <a:ext cx="18329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803176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39 Milhões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94080AC-80BC-737F-0483-65BF04F6D430}"/>
              </a:ext>
            </a:extLst>
          </p:cNvPr>
          <p:cNvSpPr txBox="1"/>
          <p:nvPr/>
        </p:nvSpPr>
        <p:spPr>
          <a:xfrm>
            <a:off x="3300144" y="3424529"/>
            <a:ext cx="16563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803176"/>
                </a:solidFill>
                <a:effectLst/>
                <a:uLnTx/>
                <a:uFillTx/>
                <a:latin typeface="Kanit"/>
                <a:cs typeface="Kanit"/>
                <a:sym typeface="Kanit"/>
              </a:rPr>
              <a:t>13 Milhões</a:t>
            </a:r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9A2B0FD-8223-F02E-5882-6B4D2966F46A}"/>
              </a:ext>
            </a:extLst>
          </p:cNvPr>
          <p:cNvSpPr/>
          <p:nvPr/>
        </p:nvSpPr>
        <p:spPr>
          <a:xfrm>
            <a:off x="6529603" y="1140811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Respiratório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542FDB3F-D20A-0F6A-05B8-FB4C2676168A}"/>
              </a:ext>
            </a:extLst>
          </p:cNvPr>
          <p:cNvSpPr/>
          <p:nvPr/>
        </p:nvSpPr>
        <p:spPr>
          <a:xfrm>
            <a:off x="6529603" y="1572828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Cardiovascular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059C746-1F33-89B8-DB34-700121D04C06}"/>
              </a:ext>
            </a:extLst>
          </p:cNvPr>
          <p:cNvSpPr/>
          <p:nvPr/>
        </p:nvSpPr>
        <p:spPr>
          <a:xfrm>
            <a:off x="6529603" y="2004845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Neurológico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70770D49-104B-450C-F241-110BFC4501ED}"/>
              </a:ext>
            </a:extLst>
          </p:cNvPr>
          <p:cNvSpPr/>
          <p:nvPr/>
        </p:nvSpPr>
        <p:spPr>
          <a:xfrm>
            <a:off x="6529603" y="2436862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Cognitivo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ECEB1CF-28EF-F304-D2FC-8DEDD02D6A1B}"/>
              </a:ext>
            </a:extLst>
          </p:cNvPr>
          <p:cNvSpPr/>
          <p:nvPr/>
        </p:nvSpPr>
        <p:spPr>
          <a:xfrm>
            <a:off x="6529603" y="2868879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Metabólico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CA138E0-6A29-0ED1-A00D-5F5F9F2CB051}"/>
              </a:ext>
            </a:extLst>
          </p:cNvPr>
          <p:cNvSpPr/>
          <p:nvPr/>
        </p:nvSpPr>
        <p:spPr>
          <a:xfrm>
            <a:off x="6529603" y="3300896"/>
            <a:ext cx="1937287" cy="30996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dirty="0">
                <a:latin typeface="Kanit Light" panose="020B0604020202020204" charset="-34"/>
                <a:cs typeface="Kanit Light" panose="020B0604020202020204" charset="-34"/>
              </a:rPr>
              <a:t>Osteomuscular</a:t>
            </a:r>
          </a:p>
        </p:txBody>
      </p:sp>
      <p:cxnSp>
        <p:nvCxnSpPr>
          <p:cNvPr id="20" name="Conector: Curvo 19">
            <a:extLst>
              <a:ext uri="{FF2B5EF4-FFF2-40B4-BE49-F238E27FC236}">
                <a16:creationId xmlns:a16="http://schemas.microsoft.com/office/drawing/2014/main" id="{9EB1030E-F576-D2F1-BE6D-69920E208FAA}"/>
              </a:ext>
            </a:extLst>
          </p:cNvPr>
          <p:cNvCxnSpPr>
            <a:cxnSpLocks/>
            <a:stCxn id="36" idx="6"/>
            <a:endCxn id="13" idx="1"/>
          </p:cNvCxnSpPr>
          <p:nvPr/>
        </p:nvCxnSpPr>
        <p:spPr>
          <a:xfrm flipV="1">
            <a:off x="5375010" y="1295795"/>
            <a:ext cx="1154593" cy="1019017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: Curvo 20">
            <a:extLst>
              <a:ext uri="{FF2B5EF4-FFF2-40B4-BE49-F238E27FC236}">
                <a16:creationId xmlns:a16="http://schemas.microsoft.com/office/drawing/2014/main" id="{2CE3CDFD-9E13-07EF-D597-792C50526E47}"/>
              </a:ext>
            </a:extLst>
          </p:cNvPr>
          <p:cNvCxnSpPr>
            <a:cxnSpLocks/>
            <a:stCxn id="36" idx="6"/>
            <a:endCxn id="18" idx="1"/>
          </p:cNvCxnSpPr>
          <p:nvPr/>
        </p:nvCxnSpPr>
        <p:spPr>
          <a:xfrm>
            <a:off x="5375010" y="2314812"/>
            <a:ext cx="1154593" cy="1141068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: Curvo 23">
            <a:extLst>
              <a:ext uri="{FF2B5EF4-FFF2-40B4-BE49-F238E27FC236}">
                <a16:creationId xmlns:a16="http://schemas.microsoft.com/office/drawing/2014/main" id="{35CB9AC0-B2C9-1CF4-5042-729DA4BFF286}"/>
              </a:ext>
            </a:extLst>
          </p:cNvPr>
          <p:cNvCxnSpPr>
            <a:cxnSpLocks/>
            <a:stCxn id="36" idx="6"/>
            <a:endCxn id="17" idx="1"/>
          </p:cNvCxnSpPr>
          <p:nvPr/>
        </p:nvCxnSpPr>
        <p:spPr>
          <a:xfrm>
            <a:off x="5375010" y="2314812"/>
            <a:ext cx="1154593" cy="709051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Curvo 26">
            <a:extLst>
              <a:ext uri="{FF2B5EF4-FFF2-40B4-BE49-F238E27FC236}">
                <a16:creationId xmlns:a16="http://schemas.microsoft.com/office/drawing/2014/main" id="{B968A5F8-83E0-CE8F-9080-4A79DA64CA24}"/>
              </a:ext>
            </a:extLst>
          </p:cNvPr>
          <p:cNvCxnSpPr>
            <a:cxnSpLocks/>
            <a:stCxn id="36" idx="6"/>
            <a:endCxn id="14" idx="1"/>
          </p:cNvCxnSpPr>
          <p:nvPr/>
        </p:nvCxnSpPr>
        <p:spPr>
          <a:xfrm flipV="1">
            <a:off x="5375010" y="1727812"/>
            <a:ext cx="1154593" cy="587000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Curvo 29">
            <a:extLst>
              <a:ext uri="{FF2B5EF4-FFF2-40B4-BE49-F238E27FC236}">
                <a16:creationId xmlns:a16="http://schemas.microsoft.com/office/drawing/2014/main" id="{0A34A686-2972-D1C2-E6A3-46B8C7D492C8}"/>
              </a:ext>
            </a:extLst>
          </p:cNvPr>
          <p:cNvCxnSpPr>
            <a:cxnSpLocks/>
            <a:stCxn id="36" idx="6"/>
            <a:endCxn id="15" idx="1"/>
          </p:cNvCxnSpPr>
          <p:nvPr/>
        </p:nvCxnSpPr>
        <p:spPr>
          <a:xfrm flipV="1">
            <a:off x="5375010" y="2159829"/>
            <a:ext cx="1154593" cy="154983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Curvo 32">
            <a:extLst>
              <a:ext uri="{FF2B5EF4-FFF2-40B4-BE49-F238E27FC236}">
                <a16:creationId xmlns:a16="http://schemas.microsoft.com/office/drawing/2014/main" id="{5172657D-BF1E-ACB1-E6BD-41EB3FBFA217}"/>
              </a:ext>
            </a:extLst>
          </p:cNvPr>
          <p:cNvCxnSpPr>
            <a:cxnSpLocks/>
            <a:stCxn id="36" idx="6"/>
            <a:endCxn id="16" idx="1"/>
          </p:cNvCxnSpPr>
          <p:nvPr/>
        </p:nvCxnSpPr>
        <p:spPr>
          <a:xfrm>
            <a:off x="5375010" y="2314812"/>
            <a:ext cx="1154593" cy="277034"/>
          </a:xfrm>
          <a:prstGeom prst="curvedConnector3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ipse 35">
            <a:extLst>
              <a:ext uri="{FF2B5EF4-FFF2-40B4-BE49-F238E27FC236}">
                <a16:creationId xmlns:a16="http://schemas.microsoft.com/office/drawing/2014/main" id="{A4F810B7-77AE-526F-D461-186004361DED}"/>
              </a:ext>
            </a:extLst>
          </p:cNvPr>
          <p:cNvSpPr/>
          <p:nvPr/>
        </p:nvSpPr>
        <p:spPr>
          <a:xfrm>
            <a:off x="5070208" y="2167131"/>
            <a:ext cx="304802" cy="295361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2000" b="1" dirty="0">
                <a:latin typeface="Kanit Light" panose="020B0604020202020204" charset="-34"/>
                <a:cs typeface="Kanit Light" panose="020B0604020202020204" charset="-34"/>
              </a:rPr>
              <a:t>?</a:t>
            </a:r>
          </a:p>
        </p:txBody>
      </p: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2EA0D363-5A3B-F3AF-AEE4-064F2EF4B765}"/>
              </a:ext>
            </a:extLst>
          </p:cNvPr>
          <p:cNvCxnSpPr>
            <a:stCxn id="2" idx="6"/>
            <a:endCxn id="3" idx="2"/>
          </p:cNvCxnSpPr>
          <p:nvPr/>
        </p:nvCxnSpPr>
        <p:spPr>
          <a:xfrm>
            <a:off x="2581645" y="2312541"/>
            <a:ext cx="1030403" cy="227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71B0A384-8DE2-E486-53B6-AD3141E9F92C}"/>
              </a:ext>
            </a:extLst>
          </p:cNvPr>
          <p:cNvCxnSpPr>
            <a:cxnSpLocks/>
            <a:stCxn id="3" idx="6"/>
            <a:endCxn id="36" idx="2"/>
          </p:cNvCxnSpPr>
          <p:nvPr/>
        </p:nvCxnSpPr>
        <p:spPr>
          <a:xfrm>
            <a:off x="4525219" y="2314811"/>
            <a:ext cx="544989" cy="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F93A462A-8C5B-8660-B7B7-6ABE863AFA31}"/>
              </a:ext>
            </a:extLst>
          </p:cNvPr>
          <p:cNvSpPr txBox="1"/>
          <p:nvPr/>
        </p:nvSpPr>
        <p:spPr>
          <a:xfrm>
            <a:off x="2760727" y="1999205"/>
            <a:ext cx="5947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atin typeface="Kanit Light" panose="020B0604020202020204" charset="-34"/>
                <a:cs typeface="Kanit Light" panose="020B0604020202020204" charset="-34"/>
              </a:rPr>
              <a:t>30%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0DB82D-F89A-ECEF-A2B0-4CCF846F304E}"/>
              </a:ext>
            </a:extLst>
          </p:cNvPr>
          <p:cNvSpPr txBox="1"/>
          <p:nvPr/>
        </p:nvSpPr>
        <p:spPr>
          <a:xfrm>
            <a:off x="523103" y="670806"/>
            <a:ext cx="4604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None/>
              <a:tabLst/>
              <a:defRPr/>
            </a:pPr>
            <a:endParaRPr kumimoji="0" lang="pt-BR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 Light"/>
              <a:cs typeface="Kanit Light"/>
              <a:sym typeface="Kanit Light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None/>
              <a:tabLst/>
              <a:defRPr/>
            </a:pPr>
            <a:r>
              <a:rPr kumimoji="0" lang="pt-B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 Light"/>
                <a:cs typeface="Kanit Light"/>
                <a:sym typeface="Kanit Light"/>
              </a:rPr>
              <a:t>Diagnóstico da COVID Longa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 / Objetivo de </a:t>
            </a:r>
            <a:r>
              <a:rPr lang="pt-BR" dirty="0" err="1"/>
              <a:t>la</a:t>
            </a:r>
            <a:r>
              <a:rPr lang="pt-BR" dirty="0"/>
              <a:t>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800" b="1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Criar uma solução que apoie o diagnóstico e tratamento de uma condição frequente, complexa  e com elevado impacto na vida das pessoas e no sistema de saúde</a:t>
            </a:r>
            <a:endParaRPr sz="2800" b="1" dirty="0">
              <a:solidFill>
                <a:srgbClr val="803176"/>
              </a:solidFill>
              <a:latin typeface="Kanit"/>
              <a:cs typeface="Kanit"/>
              <a:sym typeface="Kanit"/>
            </a:endParaRP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D50580E-CB92-4ED6-B654-79C209496B0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t-BR" dirty="0"/>
              <a:t>Relevância para a comunidade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12178CE-6F94-F40D-E310-561D4C9A8A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9" t="50196" r="5498"/>
          <a:stretch>
            <a:fillRect/>
          </a:stretch>
        </p:blipFill>
        <p:spPr>
          <a:xfrm>
            <a:off x="4682952" y="1698281"/>
            <a:ext cx="3813656" cy="1867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DB068D2-868D-8EE6-0C08-008ED94A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2B2F20B3-2FAD-BFA4-D466-F896BDFB9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pic>
        <p:nvPicPr>
          <p:cNvPr id="6" name="Imagem 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BE149EE-054B-1F42-1B1D-769B12B0E0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4" t="11272" r="33297" b="11142"/>
          <a:stretch/>
        </p:blipFill>
        <p:spPr>
          <a:xfrm>
            <a:off x="671350" y="1612809"/>
            <a:ext cx="7607712" cy="2558648"/>
          </a:xfrm>
          <a:prstGeom prst="rect">
            <a:avLst/>
          </a:prstGeom>
        </p:spPr>
      </p:pic>
      <p:sp>
        <p:nvSpPr>
          <p:cNvPr id="10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769500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Desenvolvimento conjunto de soluções, processos ou produtos</a:t>
            </a:r>
          </a:p>
          <a:p>
            <a:pPr marL="139700" indent="0">
              <a:buNone/>
            </a:pPr>
            <a:endParaRPr lang="pt-BR" dirty="0"/>
          </a:p>
          <a:p>
            <a:pPr marL="139700" indent="0">
              <a:buNone/>
            </a:pPr>
            <a:r>
              <a:rPr lang="pt-BR" dirty="0"/>
              <a:t>Modelo preditivo a partir de mensagens dos pacientes em um serviço de cuidado humano proativo</a:t>
            </a:r>
            <a:br>
              <a:rPr lang="pt-BR" dirty="0"/>
            </a:br>
            <a:br>
              <a:rPr lang="pt-BR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013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495FB40-E65D-46FD-A3AC-D56CA161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33FE2C18-1BAE-B942-5069-E0FF3A7202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53D4B37-EC2C-D16A-541E-E5F5F62FD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87395"/>
            <a:ext cx="3853972" cy="3512408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FBA6D9F-983E-51A6-1AFC-896DD00EF805}"/>
              </a:ext>
            </a:extLst>
          </p:cNvPr>
          <p:cNvSpPr/>
          <p:nvPr/>
        </p:nvSpPr>
        <p:spPr>
          <a:xfrm>
            <a:off x="621736" y="1145060"/>
            <a:ext cx="3587799" cy="267729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Kanit" panose="020B0604020202020204" charset="-34"/>
                <a:cs typeface="Kanit" panose="020B0604020202020204" charset="-34"/>
              </a:rPr>
              <a:t>Plataforma de cuidado humano apoiado por IA</a:t>
            </a:r>
            <a:endParaRPr lang="pt-BR" sz="600" dirty="0">
              <a:latin typeface="Kanit" panose="020B0604020202020204" charset="-34"/>
              <a:cs typeface="Kanit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950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0599201-BF64-B228-FE2F-4D6C25772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C7914A6D-9346-CD9C-3CD4-5ED3779C4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" name="Google Shape;103;p16">
            <a:extLst>
              <a:ext uri="{FF2B5EF4-FFF2-40B4-BE49-F238E27FC236}">
                <a16:creationId xmlns:a16="http://schemas.microsoft.com/office/drawing/2014/main" id="{12AB7C65-E107-6AB4-9FD4-628A86C573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769500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Desenvolvimento conjunto de soluções, processos ou produtos</a:t>
            </a:r>
          </a:p>
          <a:p>
            <a:pPr marL="139700" indent="0">
              <a:buNone/>
            </a:pPr>
            <a:endParaRPr lang="pt-BR" dirty="0"/>
          </a:p>
          <a:p>
            <a:pPr marL="139700" indent="0">
              <a:buNone/>
            </a:pPr>
            <a:r>
              <a:rPr lang="pt-BR" dirty="0"/>
              <a:t>Modelo preditivo a partir de mensagens dos pacientes em um serviço de cuidado humano proativo</a:t>
            </a:r>
            <a:br>
              <a:rPr lang="pt-BR" dirty="0"/>
            </a:br>
            <a:br>
              <a:rPr lang="pt-BR" dirty="0"/>
            </a:br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B2C69AC-BE4F-E08C-56FE-940F562E3071}"/>
              </a:ext>
            </a:extLst>
          </p:cNvPr>
          <p:cNvSpPr/>
          <p:nvPr/>
        </p:nvSpPr>
        <p:spPr>
          <a:xfrm>
            <a:off x="1445557" y="2211049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478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pacientes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0C17FFAB-E103-3A1E-4CB9-04DFD6F3E06C}"/>
              </a:ext>
            </a:extLst>
          </p:cNvPr>
          <p:cNvSpPr/>
          <p:nvPr/>
        </p:nvSpPr>
        <p:spPr>
          <a:xfrm>
            <a:off x="3643094" y="2211049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33%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COVID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9EE441-B3D4-E428-AF1E-1D61D8E9847A}"/>
              </a:ext>
            </a:extLst>
          </p:cNvPr>
          <p:cNvSpPr txBox="1"/>
          <p:nvPr/>
        </p:nvSpPr>
        <p:spPr>
          <a:xfrm>
            <a:off x="2193327" y="3335122"/>
            <a:ext cx="45761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anose="020B0604020202020204" charset="-34"/>
                <a:ea typeface="+mn-ea"/>
                <a:cs typeface="Kanit" panose="020B0604020202020204" charset="-34"/>
                <a:sym typeface="Arial"/>
              </a:rPr>
              <a:t>longa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A62CA69-FCCD-39BB-434F-DDF91E39AA71}"/>
              </a:ext>
            </a:extLst>
          </p:cNvPr>
          <p:cNvSpPr/>
          <p:nvPr/>
        </p:nvSpPr>
        <p:spPr>
          <a:xfrm>
            <a:off x="5840631" y="2211049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7mil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mensagens</a:t>
            </a:r>
          </a:p>
        </p:txBody>
      </p:sp>
    </p:spTree>
    <p:extLst>
      <p:ext uri="{BB962C8B-B14F-4D97-AF65-F5344CB8AC3E}">
        <p14:creationId xmlns:p14="http://schemas.microsoft.com/office/powerpoint/2010/main" val="267582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A1C4013-BC0A-1B5D-3E5D-575FB1C4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B03B9E77-AF98-7476-4770-84A391F70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3B69A00-D2D6-7765-E56B-C8D79CC2C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35" y="994382"/>
            <a:ext cx="8344930" cy="1376393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818EDF1-887C-5851-7774-FFC7F98E8901}"/>
              </a:ext>
            </a:extLst>
          </p:cNvPr>
          <p:cNvSpPr/>
          <p:nvPr/>
        </p:nvSpPr>
        <p:spPr>
          <a:xfrm>
            <a:off x="1065632" y="2736507"/>
            <a:ext cx="1358383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31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DE774C-38C1-AA87-81A0-BA5E7CA851E4}"/>
              </a:ext>
            </a:extLst>
          </p:cNvPr>
          <p:cNvSpPr txBox="1"/>
          <p:nvPr/>
        </p:nvSpPr>
        <p:spPr>
          <a:xfrm>
            <a:off x="1065632" y="4198557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Variáveis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B9D977F-ECB1-25C1-2370-7E5E307C3076}"/>
              </a:ext>
            </a:extLst>
          </p:cNvPr>
          <p:cNvSpPr/>
          <p:nvPr/>
        </p:nvSpPr>
        <p:spPr>
          <a:xfrm>
            <a:off x="3397120" y="2736507"/>
            <a:ext cx="1358383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2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2CFD1F-C83A-802C-E9A2-DA9AD7E52FCF}"/>
              </a:ext>
            </a:extLst>
          </p:cNvPr>
          <p:cNvSpPr txBox="1"/>
          <p:nvPr/>
        </p:nvSpPr>
        <p:spPr>
          <a:xfrm>
            <a:off x="3397120" y="4198557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Bases</a:t>
            </a:r>
          </a:p>
        </p:txBody>
      </p:sp>
      <p:sp>
        <p:nvSpPr>
          <p:cNvPr id="13" name="Sinal de Adição 12">
            <a:extLst>
              <a:ext uri="{FF2B5EF4-FFF2-40B4-BE49-F238E27FC236}">
                <a16:creationId xmlns:a16="http://schemas.microsoft.com/office/drawing/2014/main" id="{A7CF5CA2-2D25-41F1-3D9B-FAC96B415C37}"/>
              </a:ext>
            </a:extLst>
          </p:cNvPr>
          <p:cNvSpPr/>
          <p:nvPr/>
        </p:nvSpPr>
        <p:spPr>
          <a:xfrm>
            <a:off x="2722789" y="3219402"/>
            <a:ext cx="375557" cy="400050"/>
          </a:xfrm>
          <a:prstGeom prst="mathPlus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Igual a 13">
            <a:extLst>
              <a:ext uri="{FF2B5EF4-FFF2-40B4-BE49-F238E27FC236}">
                <a16:creationId xmlns:a16="http://schemas.microsoft.com/office/drawing/2014/main" id="{7926C25D-3080-39D5-B4CD-526449B9EFAF}"/>
              </a:ext>
            </a:extLst>
          </p:cNvPr>
          <p:cNvSpPr/>
          <p:nvPr/>
        </p:nvSpPr>
        <p:spPr>
          <a:xfrm>
            <a:off x="5600700" y="3219402"/>
            <a:ext cx="363495" cy="400050"/>
          </a:xfrm>
          <a:prstGeom prst="mathEqual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F5E0414-5869-FE4F-CCEF-7C2E8CF4E004}"/>
              </a:ext>
            </a:extLst>
          </p:cNvPr>
          <p:cNvSpPr/>
          <p:nvPr/>
        </p:nvSpPr>
        <p:spPr>
          <a:xfrm>
            <a:off x="7084663" y="2655692"/>
            <a:ext cx="1358383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7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08A798-435B-A5F9-1CB9-0AADAC2232E7}"/>
              </a:ext>
            </a:extLst>
          </p:cNvPr>
          <p:cNvSpPr txBox="1"/>
          <p:nvPr/>
        </p:nvSpPr>
        <p:spPr>
          <a:xfrm>
            <a:off x="7084663" y="4117742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Modelos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282E3EB-57F9-0C40-E5F3-A21CDC4990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234" t="10608" r="18027" b="18308"/>
          <a:stretch>
            <a:fillRect/>
          </a:stretch>
        </p:blipFill>
        <p:spPr>
          <a:xfrm>
            <a:off x="326444" y="2554491"/>
            <a:ext cx="6344115" cy="192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9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738664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Elementos que tornam essa prática única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Diferenças em relação a abordagens tradicionais de mercado ou P&amp;D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51452D5-B64B-D939-8BD1-91E9D4197BA7}"/>
              </a:ext>
            </a:extLst>
          </p:cNvPr>
          <p:cNvSpPr/>
          <p:nvPr/>
        </p:nvSpPr>
        <p:spPr>
          <a:xfrm>
            <a:off x="621736" y="1979411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1º</a:t>
            </a:r>
            <a:r>
              <a:rPr lang="pt-BR" dirty="0"/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003C8E-46EE-04E0-F828-77452739D8C1}"/>
              </a:ext>
            </a:extLst>
          </p:cNvPr>
          <p:cNvSpPr txBox="1"/>
          <p:nvPr/>
        </p:nvSpPr>
        <p:spPr>
          <a:xfrm>
            <a:off x="731292" y="3445002"/>
            <a:ext cx="125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1º CPSI saúde de S. Paulo e do Brasil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DA842BB-3E11-71AE-FEC5-42098AC399F1}"/>
              </a:ext>
            </a:extLst>
          </p:cNvPr>
          <p:cNvSpPr/>
          <p:nvPr/>
        </p:nvSpPr>
        <p:spPr>
          <a:xfrm>
            <a:off x="2708527" y="1979411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dirty="0"/>
              <a:t>IA</a:t>
            </a:r>
            <a:r>
              <a:rPr lang="pt-BR" dirty="0"/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33A153-9667-E3B2-2788-A3971199E657}"/>
              </a:ext>
            </a:extLst>
          </p:cNvPr>
          <p:cNvSpPr txBox="1"/>
          <p:nvPr/>
        </p:nvSpPr>
        <p:spPr>
          <a:xfrm>
            <a:off x="2708527" y="3441461"/>
            <a:ext cx="14695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IA Gera dados de mensagens de pacientes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D1613D9-05B1-E0E2-1CBE-A93D33D6EEB5}"/>
              </a:ext>
            </a:extLst>
          </p:cNvPr>
          <p:cNvSpPr/>
          <p:nvPr/>
        </p:nvSpPr>
        <p:spPr>
          <a:xfrm>
            <a:off x="4727018" y="1979411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C93183F-3C7D-4F33-6615-33D186D89E82}"/>
              </a:ext>
            </a:extLst>
          </p:cNvPr>
          <p:cNvSpPr txBox="1"/>
          <p:nvPr/>
        </p:nvSpPr>
        <p:spPr>
          <a:xfrm>
            <a:off x="4727018" y="3441461"/>
            <a:ext cx="14695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Manter cuidado centrado na pessoa</a:t>
            </a:r>
          </a:p>
        </p:txBody>
      </p:sp>
      <p:pic>
        <p:nvPicPr>
          <p:cNvPr id="10" name="Gráfico 9" descr="Home Coroado com preenchimento sólido">
            <a:extLst>
              <a:ext uri="{FF2B5EF4-FFF2-40B4-BE49-F238E27FC236}">
                <a16:creationId xmlns:a16="http://schemas.microsoft.com/office/drawing/2014/main" id="{B9BBB9D4-BA56-2EAA-9182-C2961C478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4603" y="2220257"/>
            <a:ext cx="914400" cy="914400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CE4C95C-1644-C865-3FF9-801CAE54BEAD}"/>
              </a:ext>
            </a:extLst>
          </p:cNvPr>
          <p:cNvSpPr/>
          <p:nvPr/>
        </p:nvSpPr>
        <p:spPr>
          <a:xfrm>
            <a:off x="6745509" y="1979411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7CD054-BAF2-481B-6FE2-5273E64B268C}"/>
              </a:ext>
            </a:extLst>
          </p:cNvPr>
          <p:cNvSpPr txBox="1"/>
          <p:nvPr/>
        </p:nvSpPr>
        <p:spPr>
          <a:xfrm>
            <a:off x="6745509" y="3441461"/>
            <a:ext cx="14695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Combinando a ciência com inovação</a:t>
            </a:r>
          </a:p>
        </p:txBody>
      </p:sp>
      <p:pic>
        <p:nvPicPr>
          <p:cNvPr id="15" name="Gráfico 14" descr="Astronauta masculino com preenchimento sólido">
            <a:extLst>
              <a:ext uri="{FF2B5EF4-FFF2-40B4-BE49-F238E27FC236}">
                <a16:creationId xmlns:a16="http://schemas.microsoft.com/office/drawing/2014/main" id="{6845E43D-17BB-2A91-F3DB-5659E246B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3094" y="222025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Colaboração &amp; Engajamento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8D6C8B-2D88-EA58-04FA-FC423094B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06" y="1149948"/>
            <a:ext cx="4275939" cy="284360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B52535F-B172-930A-C315-E533960546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355" b="15831"/>
          <a:stretch>
            <a:fillRect/>
          </a:stretch>
        </p:blipFill>
        <p:spPr>
          <a:xfrm>
            <a:off x="5527863" y="1149948"/>
            <a:ext cx="2553456" cy="1680519"/>
          </a:xfrm>
          <a:prstGeom prst="rect">
            <a:avLst/>
          </a:prstGeom>
        </p:spPr>
      </p:pic>
      <p:pic>
        <p:nvPicPr>
          <p:cNvPr id="1032" name="Picture 8" descr="BID Lab – VC4A">
            <a:extLst>
              <a:ext uri="{FF2B5EF4-FFF2-40B4-BE49-F238E27FC236}">
                <a16:creationId xmlns:a16="http://schemas.microsoft.com/office/drawing/2014/main" id="{DA6D612C-8E4D-3B4D-E5F3-01B1CCB57A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6" b="11310"/>
          <a:stretch>
            <a:fillRect/>
          </a:stretch>
        </p:blipFill>
        <p:spPr bwMode="auto">
          <a:xfrm>
            <a:off x="5527863" y="3163331"/>
            <a:ext cx="2544462" cy="121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889234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KPIs e métricas quantitativas (ex.: redução de tempo, receitas, patentes)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Evidências qualitativas (depoimentos, estudos de caso internos)</a:t>
            </a:r>
            <a:br>
              <a:rPr lang="pt-BR" dirty="0"/>
            </a:br>
            <a:endParaRPr i="1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3C65A4C-42E2-AC01-FDC0-CBF3E830CF7E}"/>
              </a:ext>
            </a:extLst>
          </p:cNvPr>
          <p:cNvSpPr/>
          <p:nvPr/>
        </p:nvSpPr>
        <p:spPr>
          <a:xfrm>
            <a:off x="3583463" y="2075441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60%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resolução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3F4DCCF-001D-0A14-6650-D57615B3CEFA}"/>
              </a:ext>
            </a:extLst>
          </p:cNvPr>
          <p:cNvSpPr/>
          <p:nvPr/>
        </p:nvSpPr>
        <p:spPr>
          <a:xfrm>
            <a:off x="5722332" y="2075440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91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NPS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C4DB8D8-780C-762D-F564-619BEB5D0C4C}"/>
              </a:ext>
            </a:extLst>
          </p:cNvPr>
          <p:cNvSpPr/>
          <p:nvPr/>
        </p:nvSpPr>
        <p:spPr>
          <a:xfrm>
            <a:off x="1444594" y="2075439"/>
            <a:ext cx="1676584" cy="1495977"/>
          </a:xfrm>
          <a:prstGeom prst="ellipse">
            <a:avLst/>
          </a:prstGeom>
          <a:solidFill>
            <a:srgbClr val="008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72%</a:t>
            </a:r>
          </a:p>
          <a:p>
            <a:pPr algn="ctr"/>
            <a:r>
              <a:rPr lang="pt-BR" sz="1800" dirty="0">
                <a:latin typeface="Kanit" panose="020B0604020202020204" charset="-34"/>
                <a:cs typeface="Kanit" panose="020B0604020202020204" charset="-34"/>
              </a:rPr>
              <a:t>acurácia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B228CBD-C36A-D57B-79A2-9C69A6E445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355" b="15831"/>
          <a:stretch>
            <a:fillRect/>
          </a:stretch>
        </p:blipFill>
        <p:spPr>
          <a:xfrm>
            <a:off x="3807940" y="4254266"/>
            <a:ext cx="1070919" cy="7048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5222AAA2-5416-026A-E392-6F807F4C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BCE62F1-4C26-BF1D-EA52-BCA6328587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045"/>
          <a:stretch>
            <a:fillRect/>
          </a:stretch>
        </p:blipFill>
        <p:spPr>
          <a:xfrm>
            <a:off x="5699424" y="628650"/>
            <a:ext cx="3164489" cy="402515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34C8B0E-64DE-FC62-F5AC-10AA820772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3" t="53867" r="48002" b="11055"/>
          <a:stretch>
            <a:fillRect/>
          </a:stretch>
        </p:blipFill>
        <p:spPr>
          <a:xfrm>
            <a:off x="7966339" y="2276949"/>
            <a:ext cx="1008062" cy="449775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67E0F63-ADB7-329B-A180-86E5B0AED659}"/>
              </a:ext>
            </a:extLst>
          </p:cNvPr>
          <p:cNvSpPr/>
          <p:nvPr/>
        </p:nvSpPr>
        <p:spPr>
          <a:xfrm>
            <a:off x="799071" y="1918006"/>
            <a:ext cx="1794338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latin typeface="Kanit" panose="020B0604020202020204" charset="-34"/>
                <a:cs typeface="Kanit" panose="020B0604020202020204" charset="-34"/>
              </a:rPr>
              <a:t>60</a:t>
            </a:r>
            <a:r>
              <a:rPr lang="pt-BR" sz="3200" b="1" dirty="0">
                <a:latin typeface="Kanit" panose="020B0604020202020204" charset="-34"/>
                <a:cs typeface="Kanit" panose="020B0604020202020204" charset="-34"/>
              </a:rPr>
              <a:t>%</a:t>
            </a: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848EA6-0432-3694-9FA5-7BA0F4F68F17}"/>
              </a:ext>
            </a:extLst>
          </p:cNvPr>
          <p:cNvSpPr txBox="1"/>
          <p:nvPr/>
        </p:nvSpPr>
        <p:spPr>
          <a:xfrm>
            <a:off x="999729" y="3380056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Dados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324DD75-0A1D-A0DF-C9E3-763EEC326603}"/>
              </a:ext>
            </a:extLst>
          </p:cNvPr>
          <p:cNvSpPr/>
          <p:nvPr/>
        </p:nvSpPr>
        <p:spPr>
          <a:xfrm>
            <a:off x="3065986" y="1918005"/>
            <a:ext cx="1794338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latin typeface="Kanit" panose="020B0604020202020204" charset="-34"/>
                <a:cs typeface="Kanit" panose="020B0604020202020204" charset="-34"/>
              </a:rPr>
              <a:t>40</a:t>
            </a:r>
            <a:r>
              <a:rPr lang="pt-BR" sz="3200" b="1" dirty="0">
                <a:latin typeface="Kanit" panose="020B0604020202020204" charset="-34"/>
                <a:cs typeface="Kanit" panose="020B0604020202020204" charset="-34"/>
              </a:rPr>
              <a:t>%</a:t>
            </a: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7EFC266-EAD1-C7B6-EF2A-66D6641EC14B}"/>
              </a:ext>
            </a:extLst>
          </p:cNvPr>
          <p:cNvSpPr txBox="1"/>
          <p:nvPr/>
        </p:nvSpPr>
        <p:spPr>
          <a:xfrm>
            <a:off x="3266644" y="3380055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Mensagens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9324B07D-D2AC-78BD-5D69-4DD7833A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63375"/>
            <a:ext cx="8520600" cy="2043437"/>
          </a:xfrm>
        </p:spPr>
        <p:txBody>
          <a:bodyPr/>
          <a:lstStyle/>
          <a:p>
            <a:r>
              <a:rPr lang="pt-BR" dirty="0"/>
              <a:t>As mensagens contribuem com 40% do poder preditivo</a:t>
            </a:r>
          </a:p>
        </p:txBody>
      </p:sp>
      <p:sp>
        <p:nvSpPr>
          <p:cNvPr id="19" name="Google Shape;120;p19">
            <a:extLst>
              <a:ext uri="{FF2B5EF4-FFF2-40B4-BE49-F238E27FC236}">
                <a16:creationId xmlns:a16="http://schemas.microsoft.com/office/drawing/2014/main" id="{74F3CFE4-245F-507B-3F49-4E93668D3B9A}"/>
              </a:ext>
            </a:extLst>
          </p:cNvPr>
          <p:cNvSpPr txBox="1">
            <a:spLocks/>
          </p:cNvSpPr>
          <p:nvPr/>
        </p:nvSpPr>
        <p:spPr>
          <a:xfrm>
            <a:off x="161359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dirty="0"/>
              <a:t>Demonstração de Resultados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F7557D6D-1432-35BB-6C3D-10020F4485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355" b="15831"/>
          <a:stretch>
            <a:fillRect/>
          </a:stretch>
        </p:blipFill>
        <p:spPr>
          <a:xfrm>
            <a:off x="3807940" y="4254266"/>
            <a:ext cx="1070919" cy="70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72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95EA3B39-54B6-BD58-135E-A38511F5D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C6FC00C-5A92-94C4-FBAE-A193951305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045"/>
          <a:stretch>
            <a:fillRect/>
          </a:stretch>
        </p:blipFill>
        <p:spPr>
          <a:xfrm>
            <a:off x="5699424" y="628650"/>
            <a:ext cx="3164489" cy="402515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066C0C-45E6-9B04-1F7F-43A87918C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3" t="53867" r="48002" b="11055"/>
          <a:stretch>
            <a:fillRect/>
          </a:stretch>
        </p:blipFill>
        <p:spPr>
          <a:xfrm>
            <a:off x="7966339" y="2276949"/>
            <a:ext cx="1008062" cy="449775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87AF775-0365-CF08-0BBE-D4C807A3CD76}"/>
              </a:ext>
            </a:extLst>
          </p:cNvPr>
          <p:cNvSpPr/>
          <p:nvPr/>
        </p:nvSpPr>
        <p:spPr>
          <a:xfrm>
            <a:off x="799071" y="1918006"/>
            <a:ext cx="1794338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latin typeface="Kanit" panose="020B0604020202020204" charset="-34"/>
                <a:cs typeface="Kanit" panose="020B0604020202020204" charset="-34"/>
              </a:rPr>
              <a:t>60</a:t>
            </a:r>
            <a:r>
              <a:rPr lang="pt-BR" sz="3200" b="1" dirty="0">
                <a:latin typeface="Kanit" panose="020B0604020202020204" charset="-34"/>
                <a:cs typeface="Kanit" panose="020B0604020202020204" charset="-34"/>
              </a:rPr>
              <a:t>%</a:t>
            </a: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639D9A5-9641-B274-F9D1-22E9717296A8}"/>
              </a:ext>
            </a:extLst>
          </p:cNvPr>
          <p:cNvSpPr txBox="1"/>
          <p:nvPr/>
        </p:nvSpPr>
        <p:spPr>
          <a:xfrm>
            <a:off x="999729" y="3380056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Dados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3FF1AC0-6C86-6A5D-F4DE-8B7840226CB0}"/>
              </a:ext>
            </a:extLst>
          </p:cNvPr>
          <p:cNvSpPr/>
          <p:nvPr/>
        </p:nvSpPr>
        <p:spPr>
          <a:xfrm>
            <a:off x="3065986" y="1918005"/>
            <a:ext cx="1794338" cy="1307488"/>
          </a:xfrm>
          <a:prstGeom prst="roundRect">
            <a:avLst/>
          </a:prstGeom>
          <a:solidFill>
            <a:srgbClr val="00806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latin typeface="Kanit" panose="020B0604020202020204" charset="-34"/>
                <a:cs typeface="Kanit" panose="020B0604020202020204" charset="-34"/>
              </a:rPr>
              <a:t>40</a:t>
            </a:r>
            <a:r>
              <a:rPr lang="pt-BR" sz="3200" b="1" dirty="0">
                <a:latin typeface="Kanit" panose="020B0604020202020204" charset="-34"/>
                <a:cs typeface="Kanit" panose="020B0604020202020204" charset="-34"/>
              </a:rPr>
              <a:t>%</a:t>
            </a: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CA6E07C-2107-3154-9036-F78E02281CDC}"/>
              </a:ext>
            </a:extLst>
          </p:cNvPr>
          <p:cNvSpPr txBox="1"/>
          <p:nvPr/>
        </p:nvSpPr>
        <p:spPr>
          <a:xfrm>
            <a:off x="3266644" y="3380055"/>
            <a:ext cx="1358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Mensagens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A9339A91-1CE4-AD0A-0383-EA6376C50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63375"/>
            <a:ext cx="8520600" cy="2043437"/>
          </a:xfrm>
        </p:spPr>
        <p:txBody>
          <a:bodyPr/>
          <a:lstStyle/>
          <a:p>
            <a:r>
              <a:rPr lang="pt-BR" dirty="0"/>
              <a:t>As mensagens contribuem com 40% do poder preditivo</a:t>
            </a:r>
          </a:p>
        </p:txBody>
      </p:sp>
      <p:sp>
        <p:nvSpPr>
          <p:cNvPr id="19" name="Google Shape;120;p19">
            <a:extLst>
              <a:ext uri="{FF2B5EF4-FFF2-40B4-BE49-F238E27FC236}">
                <a16:creationId xmlns:a16="http://schemas.microsoft.com/office/drawing/2014/main" id="{98F446C5-FA57-44D3-CD1B-B4DAEBE0635D}"/>
              </a:ext>
            </a:extLst>
          </p:cNvPr>
          <p:cNvSpPr txBox="1">
            <a:spLocks/>
          </p:cNvSpPr>
          <p:nvPr/>
        </p:nvSpPr>
        <p:spPr>
          <a:xfrm>
            <a:off x="161359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r>
              <a:rPr lang="pt-BR" dirty="0"/>
              <a:t>Demonstração de Resultados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A895C5-6D87-7549-B453-81E426614F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355" b="15831"/>
          <a:stretch>
            <a:fillRect/>
          </a:stretch>
        </p:blipFill>
        <p:spPr>
          <a:xfrm>
            <a:off x="3807940" y="4254266"/>
            <a:ext cx="1070919" cy="70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35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295A0CE-C85A-90E3-DCBC-3B84BA302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89" y="1107972"/>
            <a:ext cx="6922050" cy="3537231"/>
          </a:xfrm>
          <a:prstGeom prst="rect">
            <a:avLst/>
          </a:prstGeom>
        </p:spPr>
      </p:pic>
      <p:sp>
        <p:nvSpPr>
          <p:cNvPr id="8" name="Espaço Reservado para Texto 15">
            <a:extLst>
              <a:ext uri="{FF2B5EF4-FFF2-40B4-BE49-F238E27FC236}">
                <a16:creationId xmlns:a16="http://schemas.microsoft.com/office/drawing/2014/main" id="{739AE3D9-7FB0-62D1-A8B4-352093E8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63375"/>
            <a:ext cx="8520600" cy="2043437"/>
          </a:xfrm>
        </p:spPr>
        <p:txBody>
          <a:bodyPr/>
          <a:lstStyle/>
          <a:p>
            <a:r>
              <a:rPr lang="pt-BR" dirty="0"/>
              <a:t>A Agile foi aprovada no Marco Legal das Startups com os Correios e a Prefeitura de Barretos</a:t>
            </a:r>
          </a:p>
          <a:p>
            <a:r>
              <a:rPr lang="pt-BR" dirty="0"/>
              <a:t>Criamos um modelo preditivo foi usado para avaliar motivação e barreiras para o cuidado preventivo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3DA5010-2740-CE9E-16DE-873E33952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499" y="4228964"/>
            <a:ext cx="1251802" cy="8324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3B1CC64D-5B15-7F27-CB5F-A52D1656D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32FC8BB5-B311-7DB1-B640-2359FF862C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20E713-44FA-7DBE-2F4D-9EAFEBC362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614" b="10875"/>
          <a:stretch>
            <a:fillRect/>
          </a:stretch>
        </p:blipFill>
        <p:spPr>
          <a:xfrm>
            <a:off x="461319" y="1351005"/>
            <a:ext cx="7974227" cy="2932671"/>
          </a:xfrm>
          <a:prstGeom prst="rect">
            <a:avLst/>
          </a:prstGeom>
        </p:spPr>
      </p:pic>
      <p:sp>
        <p:nvSpPr>
          <p:cNvPr id="4" name="Espaço Reservado para Texto 15">
            <a:extLst>
              <a:ext uri="{FF2B5EF4-FFF2-40B4-BE49-F238E27FC236}">
                <a16:creationId xmlns:a16="http://schemas.microsoft.com/office/drawing/2014/main" id="{1A1AFDDC-C95E-E6BA-D90C-E27D084FE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63375"/>
            <a:ext cx="8520600" cy="2043437"/>
          </a:xfrm>
        </p:spPr>
        <p:txBody>
          <a:bodyPr/>
          <a:lstStyle/>
          <a:p>
            <a:r>
              <a:rPr lang="pt-BR" dirty="0"/>
              <a:t>O cuidado preventivo aumenta o engajamento em 20% para o cuidado preventivo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957411-627D-9FFD-4455-8243F4AAA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499" y="4228964"/>
            <a:ext cx="1251802" cy="8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21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 Marco Legal das Startups é o melhor instrumento efetivo de contratação de inovação</a:t>
            </a: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Dicas acionáveis para quem for replicar a iniciativa</a:t>
            </a:r>
            <a:br>
              <a:rPr lang="pt-BR" dirty="0"/>
            </a:br>
            <a:r>
              <a:rPr lang="pt-BR" i="1" dirty="0" err="1"/>
              <a:t>Consejos</a:t>
            </a:r>
            <a:r>
              <a:rPr lang="pt-BR" i="1" dirty="0"/>
              <a:t> </a:t>
            </a:r>
            <a:r>
              <a:rPr lang="pt-BR" i="1" dirty="0" err="1"/>
              <a:t>prácticos</a:t>
            </a:r>
            <a:r>
              <a:rPr lang="pt-BR" i="1" dirty="0"/>
              <a:t> para </a:t>
            </a:r>
            <a:r>
              <a:rPr lang="pt-BR" i="1" dirty="0" err="1"/>
              <a:t>quienes</a:t>
            </a:r>
            <a:r>
              <a:rPr lang="pt-BR" i="1" dirty="0"/>
              <a:t> </a:t>
            </a:r>
            <a:r>
              <a:rPr lang="pt-BR" i="1" dirty="0" err="1"/>
              <a:t>deseen</a:t>
            </a:r>
            <a:r>
              <a:rPr lang="pt-BR" i="1" dirty="0"/>
              <a:t> replicar </a:t>
            </a:r>
            <a:r>
              <a:rPr lang="pt-BR" i="1" dirty="0" err="1"/>
              <a:t>la</a:t>
            </a:r>
            <a:r>
              <a:rPr lang="pt-BR" i="1" dirty="0"/>
              <a:t> iniciativa</a:t>
            </a:r>
            <a:endParaRPr i="1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911E05C-AB3B-744D-C75A-508BD0C522B7}"/>
              </a:ext>
            </a:extLst>
          </p:cNvPr>
          <p:cNvSpPr/>
          <p:nvPr/>
        </p:nvSpPr>
        <p:spPr>
          <a:xfrm>
            <a:off x="838538" y="2174175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0476BA-84C6-CA72-9B92-EFE6275E8C93}"/>
              </a:ext>
            </a:extLst>
          </p:cNvPr>
          <p:cNvSpPr txBox="1"/>
          <p:nvPr/>
        </p:nvSpPr>
        <p:spPr>
          <a:xfrm>
            <a:off x="838537" y="3656905"/>
            <a:ext cx="1469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Marco Legal das Startups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8328603-BB5F-29CD-4F04-612727CB7C6E}"/>
              </a:ext>
            </a:extLst>
          </p:cNvPr>
          <p:cNvSpPr/>
          <p:nvPr/>
        </p:nvSpPr>
        <p:spPr>
          <a:xfrm>
            <a:off x="3445813" y="2174175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4900"/>
              </a:lnSpc>
            </a:pPr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B2C</a:t>
            </a:r>
          </a:p>
          <a:p>
            <a:pPr algn="ctr">
              <a:lnSpc>
                <a:spcPts val="4900"/>
              </a:lnSpc>
            </a:pPr>
            <a:r>
              <a:rPr lang="pt-BR" sz="4400" b="1" dirty="0">
                <a:latin typeface="Kanit" panose="020B0604020202020204" charset="-34"/>
                <a:cs typeface="Kanit" panose="020B0604020202020204" charset="-34"/>
              </a:rPr>
              <a:t>B2G</a:t>
            </a: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 v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B153112-DB5D-816A-5442-1DBD1BE6A916}"/>
              </a:ext>
            </a:extLst>
          </p:cNvPr>
          <p:cNvSpPr txBox="1"/>
          <p:nvPr/>
        </p:nvSpPr>
        <p:spPr>
          <a:xfrm>
            <a:off x="3445812" y="3656905"/>
            <a:ext cx="1469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Soluções escaláveis</a:t>
            </a:r>
          </a:p>
        </p:txBody>
      </p:sp>
      <p:pic>
        <p:nvPicPr>
          <p:cNvPr id="7" name="Gráfico 6" descr="Balança da justiça com preenchimento sólido">
            <a:extLst>
              <a:ext uri="{FF2B5EF4-FFF2-40B4-BE49-F238E27FC236}">
                <a16:creationId xmlns:a16="http://schemas.microsoft.com/office/drawing/2014/main" id="{814DF974-6295-FB8D-917A-181C63900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339" y="2339010"/>
            <a:ext cx="1045965" cy="1045965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9AFABBF-1C38-FC7D-8EE3-658A064DA33C}"/>
              </a:ext>
            </a:extLst>
          </p:cNvPr>
          <p:cNvSpPr/>
          <p:nvPr/>
        </p:nvSpPr>
        <p:spPr>
          <a:xfrm>
            <a:off x="6053088" y="2174175"/>
            <a:ext cx="1469571" cy="139609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ts val="4900"/>
              </a:lnSpc>
            </a:pPr>
            <a:endParaRPr lang="pt-BR" b="1" dirty="0"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6C84E1B-6997-150E-51AA-4428B2ED1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521" y="2279869"/>
            <a:ext cx="1184704" cy="118470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2684D9-7B1D-B120-B49D-9E248192EB91}"/>
              </a:ext>
            </a:extLst>
          </p:cNvPr>
          <p:cNvSpPr txBox="1"/>
          <p:nvPr/>
        </p:nvSpPr>
        <p:spPr>
          <a:xfrm>
            <a:off x="6053087" y="3656905"/>
            <a:ext cx="1469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latin typeface="Kanit Light"/>
                <a:cs typeface="Kanit Light"/>
                <a:sym typeface="Kanit Light"/>
              </a:rPr>
              <a:t>Vamos conversar?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Rogério Silicani Ribeiro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0E6C838-0EB1-3B94-7CE0-8664E5D71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609" y="626076"/>
            <a:ext cx="3003254" cy="30032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464</Words>
  <Application>Microsoft Office PowerPoint</Application>
  <PresentationFormat>Apresentação na tela (16:9)</PresentationFormat>
  <Paragraphs>103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Arial</vt:lpstr>
      <vt:lpstr>Kanit</vt:lpstr>
      <vt:lpstr>Kanit Light</vt:lpstr>
      <vt:lpstr>Simple Light</vt:lpstr>
      <vt:lpstr>Apresentação do PowerPoint</vt:lpstr>
      <vt:lpstr>Contexto &amp; Desafio – Diagnósticos complexos</vt:lpstr>
      <vt:lpstr>Objetivo da Iniciativa / Objetivo de la Iniciativa</vt:lpstr>
      <vt:lpstr>Tipo de Caso &amp; Descrição da Prática</vt:lpstr>
      <vt:lpstr>Tipo de Caso &amp; Descrição da Prática</vt:lpstr>
      <vt:lpstr>Tipo de Caso &amp; Descrição da Prática</vt:lpstr>
      <vt:lpstr>Tipo de Caso &amp; Descrição da Prática</vt:lpstr>
      <vt:lpstr>Originalidade &amp; Inovação</vt:lpstr>
      <vt:lpstr>Colaboração &amp; Engajamento</vt:lpstr>
      <vt:lpstr>Demonstração de Resultados</vt:lpstr>
      <vt:lpstr>Apresentação do PowerPoint</vt:lpstr>
      <vt:lpstr>Apresentação do PowerPoint</vt:lpstr>
      <vt:lpstr>Escalabilidade &amp; Replicabilidade</vt:lpstr>
      <vt:lpstr>Escalabilidade &amp; Replicabilidade</vt:lpstr>
      <vt:lpstr>Lições Aprendidas &amp; Recomendações Práticas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Rogerio Ribeiro</cp:lastModifiedBy>
  <cp:revision>4</cp:revision>
  <dcterms:modified xsi:type="dcterms:W3CDTF">2025-08-08T18:53:52Z</dcterms:modified>
</cp:coreProperties>
</file>