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Kanit Light"/>
      <p:regular r:id="rId17"/>
      <p:bold r:id="rId18"/>
      <p:italic r:id="rId19"/>
      <p:boldItalic r:id="rId20"/>
    </p:embeddedFont>
    <p:embeddedFont>
      <p:font typeface="Kani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Light-boldItalic.fntdata"/><Relationship Id="rId11" Type="http://schemas.openxmlformats.org/officeDocument/2006/relationships/slide" Target="slides/slide6.xml"/><Relationship Id="rId22" Type="http://schemas.openxmlformats.org/officeDocument/2006/relationships/font" Target="fonts/Kanit-bold.fntdata"/><Relationship Id="rId10" Type="http://schemas.openxmlformats.org/officeDocument/2006/relationships/slide" Target="slides/slide5.xml"/><Relationship Id="rId21" Type="http://schemas.openxmlformats.org/officeDocument/2006/relationships/font" Target="fonts/Kanit-regular.fntdata"/><Relationship Id="rId13" Type="http://schemas.openxmlformats.org/officeDocument/2006/relationships/slide" Target="slides/slide8.xml"/><Relationship Id="rId24" Type="http://schemas.openxmlformats.org/officeDocument/2006/relationships/font" Target="fonts/Kanit-boldItalic.fntdata"/><Relationship Id="rId12" Type="http://schemas.openxmlformats.org/officeDocument/2006/relationships/slide" Target="slides/slide7.xml"/><Relationship Id="rId23" Type="http://schemas.openxmlformats.org/officeDocument/2006/relationships/font" Target="fonts/Kani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KanitLigh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KanitLight-italic.fntdata"/><Relationship Id="rId6" Type="http://schemas.openxmlformats.org/officeDocument/2006/relationships/slide" Target="slides/slide1.xml"/><Relationship Id="rId18" Type="http://schemas.openxmlformats.org/officeDocument/2006/relationships/font" Target="fonts/Kanit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321a1c1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321a1c1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diretoria@allos.org.b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466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endParaRPr i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AcolherSer</a:t>
            </a:r>
            <a:endParaRPr i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7018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Autores: Alan Abdallah Rogana; João de Bragança e Moreira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Organização: Associação Allos 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207722" y="18057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1212619"/>
            <a:ext cx="77910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 projeto AcolherSer surgiu diante de um cenário recorrente nos municípios de pequeno porte: a negligência da saúde mental dos servidores públicos, agravada pela escassez de recursos técnicos e pela proximidade entre profissionais e usuários</a:t>
            </a:r>
            <a:br>
              <a:rPr lang="pt-BR"/>
            </a:br>
            <a:endParaRPr i="1"/>
          </a:p>
          <a:p>
            <a:pPr indent="-317500" lvl="0" marL="45720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Em Bela Vista de Minas/MG, a gestão enfrentava conflitos interpessoais, retraimento das equipes e queda na qualidade dos serviços, sem dispor de alternativas viáveis e eficazes. O desafio era construir uma solução tecnicamente robusta, economicamente acessível e capaz de gerar transformação cultural dentro da instituição pública, implicando um melhor serviço prestado. 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332344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11700" y="827423"/>
            <a:ext cx="79950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Oferecer suporte psicológico institucionalizado e contínuo aos servidores públicos de Bela Vista de Minas, promovendo:</a:t>
            </a:r>
            <a:endParaRPr i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Cultura organizacional de cuidado e escuta;</a:t>
            </a:r>
            <a:br>
              <a:rPr lang="pt-BR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Impacto clínico e impacto institucional mensurável;</a:t>
            </a:r>
            <a:br>
              <a:rPr lang="pt-BR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Sustentabilidade financeira e técnica;</a:t>
            </a:r>
            <a:br>
              <a:rPr lang="pt-BR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Formação qualificada de jovens psicólogos.</a:t>
            </a:r>
            <a:endParaRPr/>
          </a:p>
          <a:p>
            <a:pPr indent="0" lvl="0" marL="914400" rtl="0" algn="just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  <a:p>
            <a:pPr indent="-317500" lvl="0" marL="457200" rtl="0" algn="just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Cabe sublinhar que o AcolherSer tem como um dos </a:t>
            </a:r>
            <a:r>
              <a:rPr lang="pt-BR"/>
              <a:t>diferenciais</a:t>
            </a:r>
            <a:r>
              <a:rPr lang="pt-BR"/>
              <a:t> estar na plataforma da Allos, o que impacta diretamente na escalabilidade e na produção acadêmica.</a:t>
            </a:r>
            <a:endParaRPr i="1"/>
          </a:p>
          <a:p>
            <a:pPr indent="0" lvl="0" marL="0" rtl="0" algn="just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100" y="157914"/>
            <a:ext cx="667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11700" y="963375"/>
            <a:ext cx="8292000" cy="4014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Tipo de caso: </a:t>
            </a:r>
            <a:r>
              <a:rPr lang="pt-BR"/>
              <a:t>Desenvolvimento conjunto de soluções</a:t>
            </a:r>
            <a:r>
              <a:rPr lang="pt-BR"/>
              <a:t>, processos ou produtos</a:t>
            </a:r>
            <a:endParaRPr/>
          </a:p>
          <a:p>
            <a:pPr indent="-317500" lvl="0" marL="457200" rtl="0" algn="just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A partir de escuta ativa e co-construção, criou-se um programa baseado em quatro frentes de atuação:</a:t>
            </a:r>
            <a:endParaRPr i="1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pt-BR">
                <a:solidFill>
                  <a:schemeClr val="dk1"/>
                </a:solidFill>
              </a:rPr>
              <a:t>Palestras mensais psicoeducativas com temas práticos e acessíveis;</a:t>
            </a:r>
            <a:endParaRPr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pt-BR">
                <a:solidFill>
                  <a:schemeClr val="dk1"/>
                </a:solidFill>
              </a:rPr>
              <a:t>Grupos operacionais quinzenais mediados por técnicas psicodramáticas;</a:t>
            </a:r>
            <a:endParaRPr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pt-BR">
                <a:solidFill>
                  <a:schemeClr val="dk1"/>
                </a:solidFill>
              </a:rPr>
              <a:t>Atendimentos psicológicos online individuais com profissionais em formação supervisionada;</a:t>
            </a:r>
            <a:endParaRPr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600"/>
              </a:spcBef>
              <a:spcAft>
                <a:spcPts val="0"/>
              </a:spcAft>
              <a:buSzPts val="1700"/>
              <a:buChar char="○"/>
            </a:pPr>
            <a:r>
              <a:rPr lang="pt-BR">
                <a:solidFill>
                  <a:schemeClr val="dk1"/>
                </a:solidFill>
              </a:rPr>
              <a:t>Plantão psicológico presencial, de escuta pontual e estratégica.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O arranjo permitiu uma resposta de alta qualidade técnica, baixo custo e impacto concreto. A sustentabilidade e escalabilidade tem como base o modelo de </a:t>
            </a:r>
            <a:r>
              <a:rPr b="1" lang="pt-BR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ensino gratuito </a:t>
            </a:r>
            <a:r>
              <a:rPr lang="pt-BR">
                <a:solidFill>
                  <a:schemeClr val="dk1"/>
                </a:solidFill>
              </a:rPr>
              <a:t>na Allos, onde a formação é gratuita, mas cobra-se o envolvimento em projetos sociais e superavitários. A qualidade na seleção dos profissionais é outro ponto fundamental, pois diferente do modelo de plataforma, há formação continuada; mas diferente do modelo de negócios do ensino, há possibilidade de seleção agressiva. </a:t>
            </a:r>
            <a:endParaRPr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just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77662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736789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 AcolherSer inova ao integrar:</a:t>
            </a:r>
            <a:endParaRPr i="1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Formação prática de psicólogos com alta supervisão e Prática Deliberada, em um campo real de atuação;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Modelo de Open Innovation, com articulação entre setor público e terceiro setor para cocriar soluções de saúde mental;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Baixo custo operacional com alto impacto social, reinvestindo excedentes em ações sociais em comunidades vulneráveis;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Instrumentalização da escuta institucional como ferramenta estratégica de gestão pública.</a:t>
            </a:r>
            <a:endParaRPr/>
          </a:p>
          <a:p>
            <a:pPr indent="-317500" lvl="0" marL="457200" rtl="0" algn="just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Enquanto modelos convencionais se limitam a ações médicas pontuais e burocráticas, o AcolherSer propõe um cuidado contínuo e psicossocial, com foco preventivo. Em vez de altos custos com contratações externas, utiliza-se de mão de obra sem custo ou com baixo custo, pois tratam-se de profissionais em busca de especialização e de um modelo de ensino prático.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298052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311700" y="963375"/>
            <a:ext cx="7680000" cy="28269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365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pt-BR">
                <a:solidFill>
                  <a:schemeClr val="dk1"/>
                </a:solidFill>
              </a:rPr>
              <a:t>A iniciativa foi coconstruída entre a Prefeitura de Bela Vista de Minas e a Associação Allos, com participação direta da gestão municipal e das lideranças institucionais.</a:t>
            </a:r>
            <a:endParaRPr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pt-BR">
                <a:solidFill>
                  <a:schemeClr val="dk1"/>
                </a:solidFill>
              </a:rPr>
              <a:t>A governança conjunta se dá por meio de canais de escuta ativa e reuniões periódicas, onde são definidas metas, ajustes metodológicos e fluxos operacionais.</a:t>
            </a:r>
            <a:endParaRPr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655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pt-BR">
                <a:solidFill>
                  <a:schemeClr val="dk1"/>
                </a:solidFill>
              </a:rPr>
              <a:t>O compartilhamento de valor ocorre tanto na entrega de cuidado psicológico aos servidores quanto no reinvestimento de recursos públicos em ações sociais em outras regiões. A gestão local participa ativamente da implementação, garantindo aderência e continuidade.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213607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963375"/>
            <a:ext cx="69429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KPIs e métricas quantitativas observadas (Mar–Nov/2024):</a:t>
            </a:r>
            <a:endParaRPr i="1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12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Crescimento de 200% nos atendimentos individuais;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S</a:t>
            </a:r>
            <a:r>
              <a:rPr lang="pt-BR">
                <a:solidFill>
                  <a:schemeClr val="dk1"/>
                </a:solidFill>
              </a:rPr>
              <a:t>alas cheias em todas as palestras e grupos operacionais (até 80 participantes);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Solicitação de expansão do projeto pela própria prefeitura, incluindo avaliações e testes psicológicos;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600"/>
              </a:spcBef>
              <a:spcAft>
                <a:spcPts val="0"/>
              </a:spcAft>
              <a:buSzPts val="2000"/>
              <a:buChar char="○"/>
            </a:pPr>
            <a:r>
              <a:rPr lang="pt-BR">
                <a:solidFill>
                  <a:schemeClr val="dk1"/>
                </a:solidFill>
              </a:rPr>
              <a:t>Reinvestimento dos recursos em 2 frentes sociais (Comunidade da Maré/RJ e Casa Emanuel/BH).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Reinvestimento em pesquisa e formação - utilização de AI no ensino;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213607" y="10968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34525" y="901954"/>
            <a:ext cx="79257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Fatores críticos para escalabilidade: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Baixo custo operacional, custo marginal de 2 dólares por sessão;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Arranjo jurídico flexível por meio de contratação com OSC sem fins lucrativos;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Integração entre estudo e ensino; gravado, síncrono, prático e auxiliado por AI;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Utilização de métricas </a:t>
            </a:r>
            <a:r>
              <a:rPr lang="pt-BR">
                <a:solidFill>
                  <a:schemeClr val="dk1"/>
                </a:solidFill>
              </a:rPr>
              <a:t>psicometricamente</a:t>
            </a:r>
            <a:r>
              <a:rPr lang="pt-BR">
                <a:solidFill>
                  <a:schemeClr val="dk1"/>
                </a:solidFill>
              </a:rPr>
              <a:t> validadas para avaliação da aptidão clínica;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Aplicação de prática deliberada no ensino.</a:t>
            </a:r>
            <a:br>
              <a:rPr lang="pt-BR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648624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Principais obstáculos: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C</a:t>
            </a:r>
            <a:r>
              <a:rPr lang="pt-BR">
                <a:solidFill>
                  <a:schemeClr val="dk1"/>
                </a:solidFill>
              </a:rPr>
              <a:t>onfidencialidade em contextos com vínculos próximos entre colegas.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Demandas variadas e muitas vezes exteriores ao contexto clínico individual.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Como foram superados: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Estreitamento contínuo com a gestão local para pactuar objetivos.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Espaços para treinamento, palestras e grupos; além de intervenções institucionais.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Dicas acionáveis: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Comece pequeno, com escuta estruturada e abertura à adaptação;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Entenda que o seu business como terapia é miope.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44113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671654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Síntese do valor entregue: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O AcolherSer provou que é possível oferecer cuidado psicológico de excelência no setor público com impacto clínico, organizacional e social, dentro de um modelo sustentável, replicável e colaborativo.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Contribuiu para a valorização da saúde mental como ferramenta estratégica de gestão e ampliou a atuação da Open Innovation no campo do cuidado.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Próximos passos: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E</a:t>
            </a:r>
            <a:r>
              <a:rPr lang="pt-BR">
                <a:solidFill>
                  <a:schemeClr val="dk1"/>
                </a:solidFill>
              </a:rPr>
              <a:t>xpansão do modelo para outras prefeituras interessadas;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Compartilhamento e publicação dos dados e metodologia em redes técnicas;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Articulação com universidades e consórcios públicos regionais.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480605" y="3669187"/>
            <a:ext cx="7791000" cy="1052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pt-BR">
                <a:latin typeface="Kanit"/>
                <a:ea typeface="Kanit"/>
                <a:cs typeface="Kanit"/>
                <a:sym typeface="Kanit"/>
              </a:rPr>
              <a:t>CONTATO</a:t>
            </a:r>
            <a:r>
              <a:rPr lang="pt-BR"/>
              <a:t>:</a:t>
            </a:r>
            <a:endParaRPr/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diretoria@allos.org.br</a:t>
            </a:r>
            <a:r>
              <a:rPr lang="pt-BR"/>
              <a:t>      (24) 99850-3894      Alan Abdallah (31) 98643-2714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