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67" r:id="rId6"/>
    <p:sldId id="259" r:id="rId7"/>
    <p:sldId id="260" r:id="rId8"/>
    <p:sldId id="257448" r:id="rId9"/>
    <p:sldId id="261" r:id="rId10"/>
    <p:sldId id="263" r:id="rId11"/>
    <p:sldId id="262" r:id="rId12"/>
    <p:sldId id="264" r:id="rId13"/>
    <p:sldId id="257449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  <p:embeddedFont>
      <p:font typeface="Petrobras Sans" panose="020B0604020202020204" charset="0"/>
      <p:regular r:id="rId25"/>
      <p:bold r:id="rId26"/>
      <p:italic r:id="rId27"/>
      <p:boldItalic r:id="rId28"/>
    </p:embeddedFont>
    <p:embeddedFont>
      <p:font typeface="Petrobras Sans Bold" panose="020B0604020202020204" charset="0"/>
      <p:bold r:id="rId29"/>
    </p:embeddedFont>
    <p:embeddedFont>
      <p:font typeface="Petrobras Sans XBold" panose="020B0604020202020204" charset="0"/>
      <p:bold r:id="rId30"/>
      <p:boldItalic r:id="rId31"/>
    </p:embeddedFont>
    <p:embeddedFont>
      <p:font typeface="Trebuchet MS" panose="020B0603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D65"/>
    <a:srgbClr val="803176"/>
    <a:srgbClr val="BE56B2"/>
    <a:srgbClr val="321F8C"/>
    <a:srgbClr val="F9D3E3"/>
    <a:srgbClr val="C41B65"/>
    <a:srgbClr val="9B0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2FB6C-DF28-4C40-AC65-9EC0C140B490}" v="4" dt="2025-08-08T18:52:49.663"/>
    <p1510:client id="{CEBF1753-86B2-410C-B242-A71B049125D8}" v="6" dt="2025-08-08T18:57:28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Fernandes Cachapuz Foernges" userId="6d43732d-ee75-4598-9630-76cbe185f4ff" providerId="ADAL" clId="{7B62FB6C-DF28-4C40-AC65-9EC0C140B490}"/>
    <pc:docChg chg="undo custSel modSld">
      <pc:chgData name="Paula Fernandes Cachapuz Foernges" userId="6d43732d-ee75-4598-9630-76cbe185f4ff" providerId="ADAL" clId="{7B62FB6C-DF28-4C40-AC65-9EC0C140B490}" dt="2025-08-08T18:52:49.147" v="9" actId="478"/>
      <pc:docMkLst>
        <pc:docMk/>
      </pc:docMkLst>
      <pc:sldChg chg="addSp delSp modSp mod">
        <pc:chgData name="Paula Fernandes Cachapuz Foernges" userId="6d43732d-ee75-4598-9630-76cbe185f4ff" providerId="ADAL" clId="{7B62FB6C-DF28-4C40-AC65-9EC0C140B490}" dt="2025-08-08T18:52:49.147" v="9" actId="478"/>
        <pc:sldMkLst>
          <pc:docMk/>
          <pc:sldMk cId="0" sldId="259"/>
        </pc:sldMkLst>
        <pc:spChg chg="add mod">
          <ac:chgData name="Paula Fernandes Cachapuz Foernges" userId="6d43732d-ee75-4598-9630-76cbe185f4ff" providerId="ADAL" clId="{7B62FB6C-DF28-4C40-AC65-9EC0C140B490}" dt="2025-08-08T18:52:48.624" v="8" actId="1076"/>
          <ac:spMkLst>
            <pc:docMk/>
            <pc:sldMk cId="0" sldId="259"/>
            <ac:spMk id="2" creationId="{F78FD57C-B469-4143-9869-674D644FC576}"/>
          </ac:spMkLst>
        </pc:spChg>
        <pc:spChg chg="add mod">
          <ac:chgData name="Paula Fernandes Cachapuz Foernges" userId="6d43732d-ee75-4598-9630-76cbe185f4ff" providerId="ADAL" clId="{7B62FB6C-DF28-4C40-AC65-9EC0C140B490}" dt="2025-08-08T18:52:48.245" v="7" actId="1076"/>
          <ac:spMkLst>
            <pc:docMk/>
            <pc:sldMk cId="0" sldId="259"/>
            <ac:spMk id="3" creationId="{FE415814-C246-004E-E24D-142CC2C0A30C}"/>
          </ac:spMkLst>
        </pc:spChg>
        <pc:picChg chg="add del">
          <ac:chgData name="Paula Fernandes Cachapuz Foernges" userId="6d43732d-ee75-4598-9630-76cbe185f4ff" providerId="ADAL" clId="{7B62FB6C-DF28-4C40-AC65-9EC0C140B490}" dt="2025-08-08T18:52:49.147" v="9" actId="478"/>
          <ac:picMkLst>
            <pc:docMk/>
            <pc:sldMk cId="0" sldId="259"/>
            <ac:picMk id="64" creationId="{F55D77F6-1DA6-FD6E-F543-6DB146A82C0D}"/>
          </ac:picMkLst>
        </pc:picChg>
      </pc:sldChg>
    </pc:docChg>
  </pc:docChgLst>
  <pc:docChgLst>
    <pc:chgData name="Aline de Oliveira Alves - PrestServ" userId="9b49109e-9554-444d-9eda-96f5a8c2c5fa" providerId="ADAL" clId="{CEBF1753-86B2-410C-B242-A71B049125D8}"/>
    <pc:docChg chg="modSld">
      <pc:chgData name="Aline de Oliveira Alves - PrestServ" userId="9b49109e-9554-444d-9eda-96f5a8c2c5fa" providerId="ADAL" clId="{CEBF1753-86B2-410C-B242-A71B049125D8}" dt="2025-08-08T18:57:28.965" v="2" actId="207"/>
      <pc:docMkLst>
        <pc:docMk/>
      </pc:docMkLst>
      <pc:sldChg chg="modSp mod">
        <pc:chgData name="Aline de Oliveira Alves - PrestServ" userId="9b49109e-9554-444d-9eda-96f5a8c2c5fa" providerId="ADAL" clId="{CEBF1753-86B2-410C-B242-A71B049125D8}" dt="2025-08-08T18:56:41.939" v="1" actId="207"/>
        <pc:sldMkLst>
          <pc:docMk/>
          <pc:sldMk cId="0" sldId="261"/>
        </pc:sldMkLst>
        <pc:spChg chg="mod">
          <ac:chgData name="Aline de Oliveira Alves - PrestServ" userId="9b49109e-9554-444d-9eda-96f5a8c2c5fa" providerId="ADAL" clId="{CEBF1753-86B2-410C-B242-A71B049125D8}" dt="2025-08-08T18:56:41.939" v="1" actId="207"/>
          <ac:spMkLst>
            <pc:docMk/>
            <pc:sldMk cId="0" sldId="261"/>
            <ac:spMk id="3" creationId="{D8196967-53EC-5028-D420-8FA100FE0E83}"/>
          </ac:spMkLst>
        </pc:spChg>
      </pc:sldChg>
      <pc:sldChg chg="modSp mod">
        <pc:chgData name="Aline de Oliveira Alves - PrestServ" userId="9b49109e-9554-444d-9eda-96f5a8c2c5fa" providerId="ADAL" clId="{CEBF1753-86B2-410C-B242-A71B049125D8}" dt="2025-08-08T18:57:28.965" v="2" actId="207"/>
        <pc:sldMkLst>
          <pc:docMk/>
          <pc:sldMk cId="0" sldId="263"/>
        </pc:sldMkLst>
        <pc:spChg chg="mod">
          <ac:chgData name="Aline de Oliveira Alves - PrestServ" userId="9b49109e-9554-444d-9eda-96f5a8c2c5fa" providerId="ADAL" clId="{CEBF1753-86B2-410C-B242-A71B049125D8}" dt="2025-08-08T18:57:28.965" v="2" actId="207"/>
          <ac:spMkLst>
            <pc:docMk/>
            <pc:sldMk cId="0" sldId="263"/>
            <ac:spMk id="3" creationId="{AD99B8E2-4C9B-F45A-79EB-4EAE868C9B96}"/>
          </ac:spMkLst>
        </pc:spChg>
      </pc:sldChg>
      <pc:sldChg chg="modSp mod">
        <pc:chgData name="Aline de Oliveira Alves - PrestServ" userId="9b49109e-9554-444d-9eda-96f5a8c2c5fa" providerId="ADAL" clId="{CEBF1753-86B2-410C-B242-A71B049125D8}" dt="2025-08-08T18:55:33.302" v="0" actId="207"/>
        <pc:sldMkLst>
          <pc:docMk/>
          <pc:sldMk cId="1184081344" sldId="257448"/>
        </pc:sldMkLst>
        <pc:spChg chg="mod">
          <ac:chgData name="Aline de Oliveira Alves - PrestServ" userId="9b49109e-9554-444d-9eda-96f5a8c2c5fa" providerId="ADAL" clId="{CEBF1753-86B2-410C-B242-A71B049125D8}" dt="2025-08-08T18:55:33.302" v="0" actId="207"/>
          <ac:spMkLst>
            <pc:docMk/>
            <pc:sldMk cId="1184081344" sldId="257448"/>
            <ac:spMk id="29" creationId="{7667364E-6591-D2BC-88C5-E2991E3D3C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DDD36A11-2A28-AB6C-0261-69C56ABB0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C8A89918-576F-2D67-BE7C-8022F417C2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7EFC8FF3-9464-C29F-4F74-9ADE51FC9D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3425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0A1193E-FE3D-83F9-5BC3-7AD97EB04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5A878C75-6205-43FF-6742-1AECC7A009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8FE78FB2-B007-899B-3C51-E0278B41E1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9448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7048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35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4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23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8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68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86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36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63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5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34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6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9B155E-8DD8-ED56-82E8-048701887E3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1750" y="5043170"/>
            <a:ext cx="237332" cy="6925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450">
                <a:solidFill>
                  <a:srgbClr val="008542">
                    <a:alpha val="50000"/>
                  </a:srgbClr>
                </a:solidFill>
                <a:latin typeface="Trebuchet MS" panose="020B0603020202020204" pitchFamily="34" charset="0"/>
              </a:rPr>
              <a:t>INTERNA</a:t>
            </a:r>
          </a:p>
        </p:txBody>
      </p:sp>
    </p:spTree>
    <p:extLst>
      <p:ext uri="{BB962C8B-B14F-4D97-AF65-F5344CB8AC3E}">
        <p14:creationId xmlns:p14="http://schemas.microsoft.com/office/powerpoint/2010/main" val="35139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sv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13.svg"/><Relationship Id="rId4" Type="http://schemas.openxmlformats.org/officeDocument/2006/relationships/image" Target="../media/image19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48.png"/><Relationship Id="rId18" Type="http://schemas.openxmlformats.org/officeDocument/2006/relationships/image" Target="../media/image53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32.sv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1.svg"/><Relationship Id="rId20" Type="http://schemas.openxmlformats.org/officeDocument/2006/relationships/hyperlink" Target="https://vimeo.com/1108444684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svg"/><Relationship Id="rId11" Type="http://schemas.openxmlformats.org/officeDocument/2006/relationships/image" Target="../media/image31.png"/><Relationship Id="rId5" Type="http://schemas.openxmlformats.org/officeDocument/2006/relationships/image" Target="../media/image42.png"/><Relationship Id="rId15" Type="http://schemas.openxmlformats.org/officeDocument/2006/relationships/image" Target="../media/image50.png"/><Relationship Id="rId10" Type="http://schemas.openxmlformats.org/officeDocument/2006/relationships/image" Target="../media/image47.svg"/><Relationship Id="rId19" Type="http://schemas.openxmlformats.org/officeDocument/2006/relationships/image" Target="../media/image54.gif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4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7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8.svg"/><Relationship Id="rId20" Type="http://schemas.openxmlformats.org/officeDocument/2006/relationships/hyperlink" Target="https://vimeo.com/1108444722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19" Type="http://schemas.openxmlformats.org/officeDocument/2006/relationships/image" Target="../media/image71.gif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vimeo.com/1108444749" TargetMode="External"/><Relationship Id="rId4" Type="http://schemas.openxmlformats.org/officeDocument/2006/relationships/image" Target="../media/image7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39525" y="1157847"/>
            <a:ext cx="4889700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Soluções Tecnológicas para Maximizar a Geração de </a:t>
            </a:r>
            <a:r>
              <a:rPr lang="pt-BR" sz="44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Valor Agregado de Saúde</a:t>
            </a:r>
          </a:p>
        </p:txBody>
      </p:sp>
      <p:sp>
        <p:nvSpPr>
          <p:cNvPr id="84" name="Google Shape;84;p13"/>
          <p:cNvSpPr txBox="1"/>
          <p:nvPr/>
        </p:nvSpPr>
        <p:spPr>
          <a:xfrm>
            <a:off x="272850" y="3620029"/>
            <a:ext cx="2860094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Paula Cachapuz Foernges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Gerente de Atenção Integral a Saúde</a:t>
            </a: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5BEFF484-3133-629A-F494-F93AD7A1E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850" y="4168607"/>
            <a:ext cx="1523597" cy="4523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96AD3374-E33B-DDE7-92BB-BB5FBFF467F7}"/>
              </a:ext>
            </a:extLst>
          </p:cNvPr>
          <p:cNvSpPr/>
          <p:nvPr/>
        </p:nvSpPr>
        <p:spPr>
          <a:xfrm flipV="1">
            <a:off x="1789137" y="1657338"/>
            <a:ext cx="1272782" cy="168644"/>
          </a:xfrm>
          <a:custGeom>
            <a:avLst/>
            <a:gdLst/>
            <a:ahLst/>
            <a:cxnLst/>
            <a:rect l="l" t="t" r="r" b="b"/>
            <a:pathLst>
              <a:path w="1697043" h="224858">
                <a:moveTo>
                  <a:pt x="0" y="224858"/>
                </a:moveTo>
                <a:lnTo>
                  <a:pt x="1697042" y="224858"/>
                </a:lnTo>
                <a:lnTo>
                  <a:pt x="1697042" y="0"/>
                </a:lnTo>
                <a:lnTo>
                  <a:pt x="0" y="0"/>
                </a:lnTo>
                <a:lnTo>
                  <a:pt x="0" y="22485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647797E6-C91D-12A6-8B43-8FDEF73A74E0}"/>
              </a:ext>
            </a:extLst>
          </p:cNvPr>
          <p:cNvGrpSpPr>
            <a:grpSpLocks noChangeAspect="1"/>
          </p:cNvGrpSpPr>
          <p:nvPr/>
        </p:nvGrpSpPr>
        <p:grpSpPr>
          <a:xfrm>
            <a:off x="571301" y="1199025"/>
            <a:ext cx="1714293" cy="3392025"/>
            <a:chOff x="0" y="0"/>
            <a:chExt cx="2620010" cy="518414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B406CCA-6137-50AF-019A-76673EF1BCC2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7030A0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F27A3271-7F6E-73C9-5C2F-4132115D4A95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-112" r="-112"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F955E9AF-A5AF-7D5B-9077-DCF638499ACD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FDC82F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94F923B9-E103-6B85-9F22-468BB84A2558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FDC82F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B57AB8F7-A59D-F6CF-302D-27EF4ABBAC6D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25547406-7251-9254-2482-2E5E757FE704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E58AC27C-5490-C369-EECB-A859E2F6D128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4DE2C817-83AD-26DE-A208-3611712AA764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04DE57B4-6539-B481-672A-EEF4B1529BBF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C41D65"/>
            </a:solidFill>
            <a:ln>
              <a:solidFill>
                <a:srgbClr val="C41D65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0DA81893-2696-19A0-2E38-C70BF461EB0E}"/>
              </a:ext>
            </a:extLst>
          </p:cNvPr>
          <p:cNvGrpSpPr/>
          <p:nvPr/>
        </p:nvGrpSpPr>
        <p:grpSpPr>
          <a:xfrm>
            <a:off x="3160269" y="1620753"/>
            <a:ext cx="5377529" cy="1659429"/>
            <a:chOff x="4173362" y="3032984"/>
            <a:chExt cx="7170038" cy="2212571"/>
          </a:xfrm>
        </p:grpSpPr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DF6C0B8C-7B8B-5443-82C1-EDB0350E778A}"/>
                </a:ext>
              </a:extLst>
            </p:cNvPr>
            <p:cNvSpPr/>
            <p:nvPr/>
          </p:nvSpPr>
          <p:spPr>
            <a:xfrm>
              <a:off x="4173362" y="3069600"/>
              <a:ext cx="183098" cy="168908"/>
            </a:xfrm>
            <a:custGeom>
              <a:avLst/>
              <a:gdLst/>
              <a:ahLst/>
              <a:cxnLst/>
              <a:rect l="l" t="t" r="r" b="b"/>
              <a:pathLst>
                <a:path w="183098" h="168908">
                  <a:moveTo>
                    <a:pt x="0" y="0"/>
                  </a:moveTo>
                  <a:lnTo>
                    <a:pt x="183098" y="0"/>
                  </a:lnTo>
                  <a:lnTo>
                    <a:pt x="183098" y="168908"/>
                  </a:lnTo>
                  <a:lnTo>
                    <a:pt x="0" y="168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schemeClr val="tx1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  <p:sp>
          <p:nvSpPr>
            <p:cNvPr id="36" name="TextBox 17">
              <a:extLst>
                <a:ext uri="{FF2B5EF4-FFF2-40B4-BE49-F238E27FC236}">
                  <a16:creationId xmlns:a16="http://schemas.microsoft.com/office/drawing/2014/main" id="{F8627E6F-4815-0963-7708-1009406FCE69}"/>
                </a:ext>
              </a:extLst>
            </p:cNvPr>
            <p:cNvSpPr txBox="1"/>
            <p:nvPr/>
          </p:nvSpPr>
          <p:spPr>
            <a:xfrm>
              <a:off x="4486719" y="3032984"/>
              <a:ext cx="6856681" cy="22125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pt-BR"/>
              </a:defPPr>
              <a:lvl1pPr algn="just">
                <a:defRPr>
                  <a:solidFill>
                    <a:schemeClr val="bg1">
                      <a:lumMod val="50000"/>
                    </a:schemeClr>
                  </a:solidFill>
                  <a:latin typeface="Petrobras Sans "/>
                </a:defRPr>
              </a:lvl1pPr>
              <a:lvl2pPr marL="0" lvl="1" indent="0" algn="just">
                <a:lnSpc>
                  <a:spcPts val="2099"/>
                </a:lnSpc>
                <a:spcBef>
                  <a:spcPct val="0"/>
                </a:spcBef>
                <a:defRPr sz="1399" u="none" strike="noStrike">
                  <a:solidFill>
                    <a:srgbClr val="000000"/>
                  </a:solidFill>
                  <a:latin typeface="Petrobras Sans "/>
                  <a:ea typeface="Petrobras Sans"/>
                  <a:cs typeface="Petrobras Sans"/>
                </a:defRPr>
              </a:lvl2pPr>
            </a:lstStyle>
            <a:p>
              <a:pPr lvl="1" defTabSz="685800">
                <a:lnSpc>
                  <a:spcPts val="1574"/>
                </a:lnSpc>
                <a:buClrTx/>
              </a:pPr>
              <a:r>
                <a:rPr lang="pt-BR" sz="1800" kern="1200">
                  <a:solidFill>
                    <a:schemeClr val="tx1"/>
                  </a:solidFill>
                  <a:latin typeface="Kanit Light" panose="020B0604020202020204" charset="-34"/>
                  <a:cs typeface="Kanit Light" panose="020B0604020202020204" charset="-34"/>
                  <a:sym typeface="Petrobras Sans"/>
                </a:rPr>
                <a:t>Coletar dados autorreferidos ou informados por profissionais de saúde mediados por tecnologia para obter maior interação com os usuários dos serviços de saúde e alimentar o ciclo de gestão das ações de saúde;</a:t>
              </a:r>
            </a:p>
            <a:p>
              <a:pPr lvl="1" defTabSz="685800">
                <a:lnSpc>
                  <a:spcPts val="1574"/>
                </a:lnSpc>
                <a:buClrTx/>
              </a:pPr>
              <a:endParaRPr lang="pt-BR" sz="1800" kern="120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  <a:sym typeface="Petrobras Sans"/>
              </a:endParaRPr>
            </a:p>
            <a:p>
              <a:pPr lvl="1" defTabSz="685800">
                <a:lnSpc>
                  <a:spcPts val="1574"/>
                </a:lnSpc>
                <a:buClrTx/>
              </a:pPr>
              <a:r>
                <a:rPr lang="pt-BR" sz="1800" kern="1200">
                  <a:solidFill>
                    <a:schemeClr val="tx1"/>
                  </a:solidFill>
                  <a:latin typeface="Kanit Light" panose="020B0604020202020204" charset="-34"/>
                  <a:cs typeface="Kanit Light" panose="020B0604020202020204" charset="-34"/>
                  <a:sym typeface="Petrobras Sans"/>
                </a:rPr>
                <a:t>Facilitar e centralizar o acesso dos empregados à área de saúde.</a:t>
              </a:r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D6B81A61-E711-979D-138E-66F5F2E85B87}"/>
                </a:ext>
              </a:extLst>
            </p:cNvPr>
            <p:cNvSpPr/>
            <p:nvPr/>
          </p:nvSpPr>
          <p:spPr>
            <a:xfrm>
              <a:off x="4173362" y="4709577"/>
              <a:ext cx="183099" cy="168908"/>
            </a:xfrm>
            <a:custGeom>
              <a:avLst/>
              <a:gdLst/>
              <a:ahLst/>
              <a:cxnLst/>
              <a:rect l="l" t="t" r="r" b="b"/>
              <a:pathLst>
                <a:path w="183098" h="168908">
                  <a:moveTo>
                    <a:pt x="0" y="0"/>
                  </a:moveTo>
                  <a:lnTo>
                    <a:pt x="183098" y="0"/>
                  </a:lnTo>
                  <a:lnTo>
                    <a:pt x="183098" y="168908"/>
                  </a:lnTo>
                  <a:lnTo>
                    <a:pt x="0" y="168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schemeClr val="tx1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Solução</a:t>
            </a: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C9BCEDD-EFF9-CEB1-B0F4-AFDA3F5B40FF}"/>
              </a:ext>
            </a:extLst>
          </p:cNvPr>
          <p:cNvSpPr/>
          <p:nvPr/>
        </p:nvSpPr>
        <p:spPr>
          <a:xfrm flipV="1">
            <a:off x="1789137" y="1347938"/>
            <a:ext cx="1272782" cy="168644"/>
          </a:xfrm>
          <a:custGeom>
            <a:avLst/>
            <a:gdLst/>
            <a:ahLst/>
            <a:cxnLst/>
            <a:rect l="l" t="t" r="r" b="b"/>
            <a:pathLst>
              <a:path w="1697043" h="224858">
                <a:moveTo>
                  <a:pt x="0" y="224859"/>
                </a:moveTo>
                <a:lnTo>
                  <a:pt x="1697042" y="224859"/>
                </a:lnTo>
                <a:lnTo>
                  <a:pt x="1697042" y="0"/>
                </a:lnTo>
                <a:lnTo>
                  <a:pt x="0" y="0"/>
                </a:lnTo>
                <a:lnTo>
                  <a:pt x="0" y="22485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ECBFB6-8FC2-46C7-4984-7A7F41DC8CCE}"/>
              </a:ext>
            </a:extLst>
          </p:cNvPr>
          <p:cNvGrpSpPr>
            <a:grpSpLocks noChangeAspect="1"/>
          </p:cNvGrpSpPr>
          <p:nvPr/>
        </p:nvGrpSpPr>
        <p:grpSpPr>
          <a:xfrm>
            <a:off x="483301" y="1005150"/>
            <a:ext cx="1802294" cy="3565276"/>
            <a:chOff x="0" y="-4906"/>
            <a:chExt cx="2620010" cy="518286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6628D50-5D06-ED0A-9CC8-22747BB1B638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7B78A2D-B1C3-63D4-21EE-755D99C3D25E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-112" r="-112"/>
              </a:stretch>
            </a:blip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DFD13B8-BA81-376F-240D-751E441DA827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C41D65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471D3EF-EB36-6ECF-DB59-34A3240A6F39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C41D65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F44C258-6E08-5267-F5F7-ACDA585014B2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6403E5F-62BF-D7D1-5F6E-F1281F8D74B7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94CDBFB-2516-ABA4-FF8C-BD5882F9895F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8659EC2-B1F9-2D09-D28E-480312ECE9BE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EEEC8B-608C-0889-D866-9498F6E997AA}"/>
                </a:ext>
              </a:extLst>
            </p:cNvPr>
            <p:cNvSpPr/>
            <p:nvPr/>
          </p:nvSpPr>
          <p:spPr>
            <a:xfrm>
              <a:off x="27940" y="-4906"/>
              <a:ext cx="2564129" cy="5182869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C41D65"/>
            </a:solidFill>
            <a:ln>
              <a:solidFill>
                <a:srgbClr val="9B0164"/>
              </a:solidFill>
            </a:ln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4D73124B-7043-7556-F8F1-1300F3C69007}"/>
              </a:ext>
            </a:extLst>
          </p:cNvPr>
          <p:cNvGrpSpPr/>
          <p:nvPr/>
        </p:nvGrpSpPr>
        <p:grpSpPr>
          <a:xfrm>
            <a:off x="3175043" y="1308546"/>
            <a:ext cx="5358106" cy="1723549"/>
            <a:chOff x="4224886" y="4990088"/>
            <a:chExt cx="7144141" cy="2298066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FF909A82-F332-626C-C5EC-0BA1F4A6C314}"/>
                </a:ext>
              </a:extLst>
            </p:cNvPr>
            <p:cNvSpPr/>
            <p:nvPr/>
          </p:nvSpPr>
          <p:spPr>
            <a:xfrm>
              <a:off x="4224886" y="5072327"/>
              <a:ext cx="183098" cy="168908"/>
            </a:xfrm>
            <a:custGeom>
              <a:avLst/>
              <a:gdLst/>
              <a:ahLst/>
              <a:cxnLst/>
              <a:rect l="l" t="t" r="r" b="b"/>
              <a:pathLst>
                <a:path w="183098" h="168908">
                  <a:moveTo>
                    <a:pt x="0" y="0"/>
                  </a:moveTo>
                  <a:lnTo>
                    <a:pt x="183098" y="0"/>
                  </a:lnTo>
                  <a:lnTo>
                    <a:pt x="183098" y="168908"/>
                  </a:lnTo>
                  <a:lnTo>
                    <a:pt x="0" y="168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1350" kern="1200">
                <a:solidFill>
                  <a:prstClr val="black"/>
                </a:solidFill>
                <a:latin typeface="Petrobras Sans XBold" panose="020B08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ED190DD7-8E4C-A34A-F99E-C3D6DE67F10F}"/>
                </a:ext>
              </a:extLst>
            </p:cNvPr>
            <p:cNvSpPr txBox="1"/>
            <p:nvPr/>
          </p:nvSpPr>
          <p:spPr>
            <a:xfrm>
              <a:off x="4486719" y="5076719"/>
              <a:ext cx="5053393" cy="224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85800">
                <a:lnSpc>
                  <a:spcPts val="1544"/>
                </a:lnSpc>
                <a:buClrTx/>
              </a:pPr>
              <a:r>
                <a:rPr lang="pt-BR" sz="779" kern="1200" spc="339">
                  <a:solidFill>
                    <a:srgbClr val="FFFFFF"/>
                  </a:solidFill>
                  <a:latin typeface="Petrobras Sans XBold" panose="020B0806020204030204" pitchFamily="34" charset="0"/>
                  <a:ea typeface="Petrobras Sans"/>
                  <a:cs typeface="Petrobras Sans"/>
                  <a:sym typeface="Petrobras Sans"/>
                </a:rPr>
                <a:t>NEW GENERATION SMARTPHONE</a:t>
              </a: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D51A68CA-C956-B20F-862E-9B91ACD541C4}"/>
                </a:ext>
              </a:extLst>
            </p:cNvPr>
            <p:cNvSpPr txBox="1"/>
            <p:nvPr/>
          </p:nvSpPr>
          <p:spPr>
            <a:xfrm>
              <a:off x="4512346" y="4990088"/>
              <a:ext cx="6856681" cy="2298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pt-BR"/>
              </a:defPPr>
              <a:lvl2pPr marL="0" lvl="1" indent="0" algn="just">
                <a:lnSpc>
                  <a:spcPts val="2099"/>
                </a:lnSpc>
                <a:spcBef>
                  <a:spcPct val="0"/>
                </a:spcBef>
                <a:defRPr sz="1399" u="none" strike="noStrike">
                  <a:solidFill>
                    <a:srgbClr val="000000"/>
                  </a:solidFill>
                  <a:latin typeface="Petrobras Sans "/>
                  <a:ea typeface="Petrobras Sans"/>
                  <a:cs typeface="Petrobras Sans"/>
                </a:defRPr>
              </a:lvl2pPr>
            </a:lstStyle>
            <a:p>
              <a:pPr algn="just" defTabSz="685800">
                <a:buClrTx/>
              </a:pPr>
              <a:r>
                <a:rPr lang="pt-BR" sz="1600" kern="1200">
                  <a:solidFill>
                    <a:schemeClr val="tx1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  <a:sym typeface="Petrobras Sans"/>
                </a:rPr>
                <a:t>Aplicativo mobile de saúde </a:t>
              </a:r>
              <a:r>
                <a:rPr lang="pt-BR" sz="1600" kern="1200">
                  <a:solidFill>
                    <a:srgbClr val="C41D65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  <a:sym typeface="Petrobras Sans"/>
                </a:rPr>
                <a:t>(</a:t>
              </a:r>
              <a:r>
                <a:rPr lang="pt-BR" sz="1600" b="1" kern="1200">
                  <a:solidFill>
                    <a:srgbClr val="C41D65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  <a:sym typeface="Petrobras Sans"/>
                </a:rPr>
                <a:t>Minha Saúde</a:t>
              </a:r>
              <a:r>
                <a:rPr lang="pt-BR" sz="1600" kern="1200">
                  <a:solidFill>
                    <a:srgbClr val="C41D65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  <a:sym typeface="Petrobras Sans"/>
                </a:rPr>
                <a:t>) </a:t>
              </a:r>
              <a:r>
                <a:rPr lang="pt-BR" sz="1600" kern="1200">
                  <a:solidFill>
                    <a:schemeClr val="tx1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  <a:sym typeface="Petrobras Sans"/>
                </a:rPr>
                <a:t>com uma plataforma integrada de gestão que permite que o empregado Petrobras acesse um conjunto de funcionalidades do sistema de saúde e que ao mesmo tempo suporte as atividades dos profissionais de saúde por meio de ferramentas de teleatendimento e de gestão de dados para subsidiar o processo de saúde integral. </a:t>
              </a:r>
            </a:p>
          </p:txBody>
        </p:sp>
      </p:grpSp>
      <p:pic>
        <p:nvPicPr>
          <p:cNvPr id="20" name="Imagem 19" descr="Código QR&#10;&#10;O conteúdo gerado por IA pode estar incorreto.">
            <a:extLst>
              <a:ext uri="{FF2B5EF4-FFF2-40B4-BE49-F238E27FC236}">
                <a16:creationId xmlns:a16="http://schemas.microsoft.com/office/drawing/2014/main" id="{B413A6F0-6AD3-24C5-FAF1-EB993FCC4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638" y="3404844"/>
            <a:ext cx="1311911" cy="12987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E03C9801-CCA6-5AA2-D51C-F4988BB0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20EA567E-1331-8D48-D64D-B434C27F0C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B4600697-816E-8AB4-8547-13581F8585E2}"/>
              </a:ext>
            </a:extLst>
          </p:cNvPr>
          <p:cNvGrpSpPr/>
          <p:nvPr/>
        </p:nvGrpSpPr>
        <p:grpSpPr>
          <a:xfrm>
            <a:off x="1664724" y="4214464"/>
            <a:ext cx="1536062" cy="685715"/>
            <a:chOff x="0" y="0"/>
            <a:chExt cx="910373" cy="406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DCF2C62-39DC-7C25-B50D-1DA9A9B542CD}"/>
                </a:ext>
              </a:extLst>
            </p:cNvPr>
            <p:cNvSpPr/>
            <p:nvPr/>
          </p:nvSpPr>
          <p:spPr>
            <a:xfrm>
              <a:off x="0" y="0"/>
              <a:ext cx="910373" cy="406400"/>
            </a:xfrm>
            <a:custGeom>
              <a:avLst/>
              <a:gdLst/>
              <a:ahLst/>
              <a:cxnLst/>
              <a:rect l="l" t="t" r="r" b="b"/>
              <a:pathLst>
                <a:path w="910373" h="406400">
                  <a:moveTo>
                    <a:pt x="65281" y="0"/>
                  </a:moveTo>
                  <a:lnTo>
                    <a:pt x="845091" y="0"/>
                  </a:lnTo>
                  <a:cubicBezTo>
                    <a:pt x="862405" y="0"/>
                    <a:pt x="879010" y="6878"/>
                    <a:pt x="891252" y="19120"/>
                  </a:cubicBezTo>
                  <a:cubicBezTo>
                    <a:pt x="903495" y="31363"/>
                    <a:pt x="910373" y="47968"/>
                    <a:pt x="910373" y="65281"/>
                  </a:cubicBezTo>
                  <a:lnTo>
                    <a:pt x="910373" y="341119"/>
                  </a:lnTo>
                  <a:cubicBezTo>
                    <a:pt x="910373" y="377173"/>
                    <a:pt x="881145" y="406400"/>
                    <a:pt x="845091" y="406400"/>
                  </a:cubicBezTo>
                  <a:lnTo>
                    <a:pt x="65281" y="406400"/>
                  </a:lnTo>
                  <a:cubicBezTo>
                    <a:pt x="29227" y="406400"/>
                    <a:pt x="0" y="377173"/>
                    <a:pt x="0" y="341119"/>
                  </a:cubicBezTo>
                  <a:lnTo>
                    <a:pt x="0" y="65281"/>
                  </a:lnTo>
                  <a:cubicBezTo>
                    <a:pt x="0" y="29227"/>
                    <a:pt x="29227" y="0"/>
                    <a:pt x="65281" y="0"/>
                  </a:cubicBezTo>
                  <a:close/>
                </a:path>
              </a:pathLst>
            </a:custGeom>
            <a:solidFill>
              <a:srgbClr val="C41D65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CC852B3-DBB8-B3FB-9814-A9D60E58E600}"/>
                </a:ext>
              </a:extLst>
            </p:cNvPr>
            <p:cNvSpPr txBox="1"/>
            <p:nvPr/>
          </p:nvSpPr>
          <p:spPr>
            <a:xfrm>
              <a:off x="0" y="-66675"/>
              <a:ext cx="910373" cy="473075"/>
            </a:xfrm>
            <a:prstGeom prst="rect">
              <a:avLst/>
            </a:prstGeom>
          </p:spPr>
          <p:txBody>
            <a:bodyPr lIns="12902" tIns="12902" rIns="12902" bIns="12902" rtlCol="0" anchor="ctr"/>
            <a:lstStyle/>
            <a:p>
              <a:pPr algn="ctr" defTabSz="232212">
                <a:lnSpc>
                  <a:spcPts val="1208"/>
                </a:lnSpc>
                <a:spcBef>
                  <a:spcPct val="0"/>
                </a:spcBef>
                <a:buClrTx/>
                <a:defRPr/>
              </a:pPr>
              <a:endParaRPr lang="pt-BR" sz="457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E546647-8B42-50BC-273C-5F89304F7037}"/>
              </a:ext>
            </a:extLst>
          </p:cNvPr>
          <p:cNvSpPr/>
          <p:nvPr/>
        </p:nvSpPr>
        <p:spPr>
          <a:xfrm flipH="1">
            <a:off x="-951271" y="2154520"/>
            <a:ext cx="2285080" cy="2700242"/>
          </a:xfrm>
          <a:custGeom>
            <a:avLst/>
            <a:gdLst/>
            <a:ahLst/>
            <a:cxnLst/>
            <a:rect l="l" t="t" r="r" b="b"/>
            <a:pathLst>
              <a:path w="8997501" h="10632202">
                <a:moveTo>
                  <a:pt x="8997501" y="0"/>
                </a:moveTo>
                <a:lnTo>
                  <a:pt x="0" y="0"/>
                </a:lnTo>
                <a:lnTo>
                  <a:pt x="0" y="10632202"/>
                </a:lnTo>
                <a:lnTo>
                  <a:pt x="8997501" y="10632202"/>
                </a:lnTo>
                <a:lnTo>
                  <a:pt x="8997501" y="0"/>
                </a:lnTo>
                <a:close/>
              </a:path>
            </a:pathLst>
          </a:custGeom>
          <a:blipFill>
            <a:blip r:embed="rId3">
              <a:alphaModFix amt="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  <a:defRPr/>
            </a:pPr>
            <a:endParaRPr lang="pt-BR" sz="135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AF47721-F568-E751-9154-D29B4345DDF2}"/>
              </a:ext>
            </a:extLst>
          </p:cNvPr>
          <p:cNvSpPr/>
          <p:nvPr/>
        </p:nvSpPr>
        <p:spPr>
          <a:xfrm>
            <a:off x="5720576" y="1777936"/>
            <a:ext cx="2536526" cy="2997371"/>
          </a:xfrm>
          <a:custGeom>
            <a:avLst/>
            <a:gdLst/>
            <a:ahLst/>
            <a:cxnLst/>
            <a:rect l="l" t="t" r="r" b="b"/>
            <a:pathLst>
              <a:path w="9987568" h="11802148">
                <a:moveTo>
                  <a:pt x="0" y="0"/>
                </a:moveTo>
                <a:lnTo>
                  <a:pt x="9987568" y="0"/>
                </a:lnTo>
                <a:lnTo>
                  <a:pt x="9987568" y="11802148"/>
                </a:lnTo>
                <a:lnTo>
                  <a:pt x="0" y="118021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  <a:defRPr/>
            </a:pPr>
            <a:endParaRPr lang="pt-BR" sz="135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8FF09F2-E583-5C54-D994-4F78174FBF71}"/>
              </a:ext>
            </a:extLst>
          </p:cNvPr>
          <p:cNvSpPr txBox="1"/>
          <p:nvPr/>
        </p:nvSpPr>
        <p:spPr>
          <a:xfrm>
            <a:off x="3743994" y="1630521"/>
            <a:ext cx="4342731" cy="3014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Canais de relacionamento (0800, Fale conosco)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Saúde integral – questionários e biblioteca do conhecimento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Meus dados de saúde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Catálogo de Serviços Petrobras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Avaliação periódica de saúde (ASO)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Avaliação da experiência do usuário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Vacinação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Game da Saúde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Minhas Metas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Notícias de Saúde</a:t>
            </a:r>
          </a:p>
          <a:p>
            <a:pPr marL="104172" lvl="1" defTabSz="232212">
              <a:lnSpc>
                <a:spcPct val="150000"/>
              </a:lnSpc>
              <a:buClrTx/>
            </a:pPr>
            <a:r>
              <a:rPr lang="pt-BR" sz="1200" b="1" kern="1200">
                <a:solidFill>
                  <a:prstClr val="white">
                    <a:lumMod val="50000"/>
                  </a:prstClr>
                </a:solidFill>
                <a:latin typeface="Petrobras Sans Bold"/>
                <a:ea typeface="Petrobras Sans Bold"/>
                <a:cs typeface="Petrobras Sans Bold"/>
                <a:sym typeface="Petrobras Sans Bold"/>
              </a:rPr>
              <a:t>Painéis administrativos e de acompanhamento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44F3426-A793-AF8A-5990-2AC482CECCF0}"/>
              </a:ext>
            </a:extLst>
          </p:cNvPr>
          <p:cNvSpPr txBox="1"/>
          <p:nvPr/>
        </p:nvSpPr>
        <p:spPr>
          <a:xfrm>
            <a:off x="2409787" y="3815534"/>
            <a:ext cx="866772" cy="9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232212">
              <a:lnSpc>
                <a:spcPts val="821"/>
              </a:lnSpc>
              <a:buClrTx/>
            </a:pPr>
            <a:r>
              <a:rPr lang="pt-BR" sz="587" kern="1200">
                <a:latin typeface="Nourd Light"/>
                <a:ea typeface="Nourd Light"/>
                <a:cs typeface="Nourd Light"/>
                <a:sym typeface="Nourd Light"/>
              </a:rPr>
              <a:t>horários disponíveis:</a:t>
            </a: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D30853BC-6F58-C9FB-FCAD-CC92CD7CA35C}"/>
              </a:ext>
            </a:extLst>
          </p:cNvPr>
          <p:cNvGrpSpPr>
            <a:grpSpLocks noChangeAspect="1"/>
          </p:cNvGrpSpPr>
          <p:nvPr/>
        </p:nvGrpSpPr>
        <p:grpSpPr>
          <a:xfrm>
            <a:off x="515102" y="1257499"/>
            <a:ext cx="1572933" cy="3112319"/>
            <a:chOff x="0" y="0"/>
            <a:chExt cx="2620010" cy="518414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B8ABB27-DA85-0C07-BA8F-B646CBBEE5D9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C41D65"/>
              </a:solidFill>
            </a:ln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C9AB8DC-FFE6-BBB1-DF98-120324835269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l="-53" r="-53"/>
              </a:stretch>
            </a:blip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2E1D17D-8558-364A-FF3C-D7AF2FCFB017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B5B5B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8C85C5B-1732-91D6-88A0-AE916DBCF560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B5B5B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754A176-C9F0-A560-D28A-D5558E4A4B82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9ABD88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A1198D9-1CD9-6E41-6E8E-6BFE97556683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9ABD88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27B9077-B4ED-E641-3363-76B924D85F0C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9ABD88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124C06A5-BE6E-6989-B907-42D620066917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4FE741D-5955-BA26-AC17-7369F985433B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C41D65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8424FC8-7993-5506-4455-6C75BC7A2475}"/>
              </a:ext>
            </a:extLst>
          </p:cNvPr>
          <p:cNvGrpSpPr/>
          <p:nvPr/>
        </p:nvGrpSpPr>
        <p:grpSpPr>
          <a:xfrm>
            <a:off x="1664724" y="1897571"/>
            <a:ext cx="1536062" cy="2837910"/>
            <a:chOff x="0" y="0"/>
            <a:chExt cx="1156879" cy="2137361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7FF316E-1062-4AF4-B3D0-62E24EB9B144}"/>
                </a:ext>
              </a:extLst>
            </p:cNvPr>
            <p:cNvSpPr/>
            <p:nvPr/>
          </p:nvSpPr>
          <p:spPr>
            <a:xfrm>
              <a:off x="0" y="0"/>
              <a:ext cx="1156879" cy="2137361"/>
            </a:xfrm>
            <a:custGeom>
              <a:avLst/>
              <a:gdLst/>
              <a:ahLst/>
              <a:cxnLst/>
              <a:rect l="l" t="t" r="r" b="b"/>
              <a:pathLst>
                <a:path w="1156879" h="2137361">
                  <a:moveTo>
                    <a:pt x="1032419" y="2137361"/>
                  </a:moveTo>
                  <a:lnTo>
                    <a:pt x="124460" y="2137361"/>
                  </a:lnTo>
                  <a:cubicBezTo>
                    <a:pt x="55880" y="2137361"/>
                    <a:pt x="0" y="2081481"/>
                    <a:pt x="0" y="20129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2419" y="0"/>
                  </a:lnTo>
                  <a:cubicBezTo>
                    <a:pt x="1100999" y="0"/>
                    <a:pt x="1156879" y="55880"/>
                    <a:pt x="1156879" y="124460"/>
                  </a:cubicBezTo>
                  <a:lnTo>
                    <a:pt x="1156879" y="2012901"/>
                  </a:lnTo>
                  <a:cubicBezTo>
                    <a:pt x="1156879" y="2081481"/>
                    <a:pt x="1100999" y="2137361"/>
                    <a:pt x="1032419" y="213736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22">
            <a:extLst>
              <a:ext uri="{FF2B5EF4-FFF2-40B4-BE49-F238E27FC236}">
                <a16:creationId xmlns:a16="http://schemas.microsoft.com/office/drawing/2014/main" id="{09C2257C-8B76-31BF-38AE-00EF8237B5B4}"/>
              </a:ext>
            </a:extLst>
          </p:cNvPr>
          <p:cNvGrpSpPr/>
          <p:nvPr/>
        </p:nvGrpSpPr>
        <p:grpSpPr>
          <a:xfrm>
            <a:off x="1664724" y="1723039"/>
            <a:ext cx="1536062" cy="3012443"/>
            <a:chOff x="0" y="0"/>
            <a:chExt cx="535513" cy="105022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7F07190-C4D7-D0F2-A5C7-6D0EE88BB8F2}"/>
                </a:ext>
              </a:extLst>
            </p:cNvPr>
            <p:cNvSpPr/>
            <p:nvPr/>
          </p:nvSpPr>
          <p:spPr>
            <a:xfrm>
              <a:off x="0" y="0"/>
              <a:ext cx="535513" cy="1050220"/>
            </a:xfrm>
            <a:custGeom>
              <a:avLst/>
              <a:gdLst/>
              <a:ahLst/>
              <a:cxnLst/>
              <a:rect l="l" t="t" r="r" b="b"/>
              <a:pathLst>
                <a:path w="535513" h="1050220">
                  <a:moveTo>
                    <a:pt x="51201" y="0"/>
                  </a:moveTo>
                  <a:lnTo>
                    <a:pt x="484312" y="0"/>
                  </a:lnTo>
                  <a:cubicBezTo>
                    <a:pt x="512590" y="0"/>
                    <a:pt x="535513" y="22924"/>
                    <a:pt x="535513" y="51201"/>
                  </a:cubicBezTo>
                  <a:lnTo>
                    <a:pt x="535513" y="999019"/>
                  </a:lnTo>
                  <a:cubicBezTo>
                    <a:pt x="535513" y="1027297"/>
                    <a:pt x="512590" y="1050220"/>
                    <a:pt x="484312" y="1050220"/>
                  </a:cubicBezTo>
                  <a:lnTo>
                    <a:pt x="51201" y="1050220"/>
                  </a:lnTo>
                  <a:cubicBezTo>
                    <a:pt x="22924" y="1050220"/>
                    <a:pt x="0" y="1027297"/>
                    <a:pt x="0" y="999019"/>
                  </a:cubicBezTo>
                  <a:lnTo>
                    <a:pt x="0" y="51201"/>
                  </a:lnTo>
                  <a:cubicBezTo>
                    <a:pt x="0" y="22924"/>
                    <a:pt x="22924" y="0"/>
                    <a:pt x="51201" y="0"/>
                  </a:cubicBezTo>
                  <a:close/>
                </a:path>
              </a:pathLst>
            </a:custGeom>
            <a:blipFill>
              <a:blip r:embed="rId8"/>
              <a:stretch>
                <a:fillRect t="-5274" b="-5274"/>
              </a:stretch>
            </a:blipFill>
          </p:spPr>
          <p:txBody>
            <a:bodyPr/>
            <a:lstStyle/>
            <a:p>
              <a:pPr defTabSz="685800">
                <a:buClrTx/>
                <a:defRPr/>
              </a:pPr>
              <a:endParaRPr lang="pt-BR" sz="135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Freeform 19">
            <a:extLst>
              <a:ext uri="{FF2B5EF4-FFF2-40B4-BE49-F238E27FC236}">
                <a16:creationId xmlns:a16="http://schemas.microsoft.com/office/drawing/2014/main" id="{8F34EF5A-BEA4-5DB2-045C-716E9A2D31E0}"/>
              </a:ext>
            </a:extLst>
          </p:cNvPr>
          <p:cNvSpPr/>
          <p:nvPr/>
        </p:nvSpPr>
        <p:spPr>
          <a:xfrm>
            <a:off x="3646342" y="1718833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1" name="Freeform 19">
            <a:extLst>
              <a:ext uri="{FF2B5EF4-FFF2-40B4-BE49-F238E27FC236}">
                <a16:creationId xmlns:a16="http://schemas.microsoft.com/office/drawing/2014/main" id="{2162D881-D8EE-80E8-4447-BE523F315F80}"/>
              </a:ext>
            </a:extLst>
          </p:cNvPr>
          <p:cNvSpPr/>
          <p:nvPr/>
        </p:nvSpPr>
        <p:spPr>
          <a:xfrm>
            <a:off x="3646342" y="1996197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F785B8E6-11E0-601F-E8B7-F38E606B0917}"/>
              </a:ext>
            </a:extLst>
          </p:cNvPr>
          <p:cNvSpPr/>
          <p:nvPr/>
        </p:nvSpPr>
        <p:spPr>
          <a:xfrm>
            <a:off x="3646342" y="2273561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62D29BE5-CC35-F2BD-507F-1FFB00BA8728}"/>
              </a:ext>
            </a:extLst>
          </p:cNvPr>
          <p:cNvSpPr/>
          <p:nvPr/>
        </p:nvSpPr>
        <p:spPr>
          <a:xfrm>
            <a:off x="3646342" y="2543782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690AF8BC-6DA4-B94F-4F5F-9D1A88BBF177}"/>
              </a:ext>
            </a:extLst>
          </p:cNvPr>
          <p:cNvSpPr/>
          <p:nvPr/>
        </p:nvSpPr>
        <p:spPr>
          <a:xfrm>
            <a:off x="3646342" y="2814002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5" name="Freeform 19">
            <a:extLst>
              <a:ext uri="{FF2B5EF4-FFF2-40B4-BE49-F238E27FC236}">
                <a16:creationId xmlns:a16="http://schemas.microsoft.com/office/drawing/2014/main" id="{79998FAE-7004-9C67-3DD6-8168E96E6E30}"/>
              </a:ext>
            </a:extLst>
          </p:cNvPr>
          <p:cNvSpPr/>
          <p:nvPr/>
        </p:nvSpPr>
        <p:spPr>
          <a:xfrm>
            <a:off x="3646342" y="3091367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6" name="Freeform 19">
            <a:extLst>
              <a:ext uri="{FF2B5EF4-FFF2-40B4-BE49-F238E27FC236}">
                <a16:creationId xmlns:a16="http://schemas.microsoft.com/office/drawing/2014/main" id="{6080F98C-662B-3F98-BFCD-99CC19409222}"/>
              </a:ext>
            </a:extLst>
          </p:cNvPr>
          <p:cNvSpPr/>
          <p:nvPr/>
        </p:nvSpPr>
        <p:spPr>
          <a:xfrm>
            <a:off x="3646342" y="3375875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7" name="Freeform 19">
            <a:extLst>
              <a:ext uri="{FF2B5EF4-FFF2-40B4-BE49-F238E27FC236}">
                <a16:creationId xmlns:a16="http://schemas.microsoft.com/office/drawing/2014/main" id="{26AE1D8D-2A38-D3E7-22C0-CA146D67EF76}"/>
              </a:ext>
            </a:extLst>
          </p:cNvPr>
          <p:cNvSpPr/>
          <p:nvPr/>
        </p:nvSpPr>
        <p:spPr>
          <a:xfrm>
            <a:off x="3646342" y="3653239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8" name="Freeform 19">
            <a:extLst>
              <a:ext uri="{FF2B5EF4-FFF2-40B4-BE49-F238E27FC236}">
                <a16:creationId xmlns:a16="http://schemas.microsoft.com/office/drawing/2014/main" id="{E18D783B-53CA-25CF-10B3-054728A0CF57}"/>
              </a:ext>
            </a:extLst>
          </p:cNvPr>
          <p:cNvSpPr/>
          <p:nvPr/>
        </p:nvSpPr>
        <p:spPr>
          <a:xfrm>
            <a:off x="3646342" y="3923459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49" name="Freeform 19">
            <a:extLst>
              <a:ext uri="{FF2B5EF4-FFF2-40B4-BE49-F238E27FC236}">
                <a16:creationId xmlns:a16="http://schemas.microsoft.com/office/drawing/2014/main" id="{85A97677-16A0-3779-96DF-24C942B973DA}"/>
              </a:ext>
            </a:extLst>
          </p:cNvPr>
          <p:cNvSpPr/>
          <p:nvPr/>
        </p:nvSpPr>
        <p:spPr>
          <a:xfrm>
            <a:off x="3646342" y="4186536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50" name="Freeform 19">
            <a:extLst>
              <a:ext uri="{FF2B5EF4-FFF2-40B4-BE49-F238E27FC236}">
                <a16:creationId xmlns:a16="http://schemas.microsoft.com/office/drawing/2014/main" id="{0A1D0DBF-D060-3F8A-D5B0-E2B80FEDFD9D}"/>
              </a:ext>
            </a:extLst>
          </p:cNvPr>
          <p:cNvSpPr/>
          <p:nvPr/>
        </p:nvSpPr>
        <p:spPr>
          <a:xfrm>
            <a:off x="3646342" y="4463900"/>
            <a:ext cx="137324" cy="126681"/>
          </a:xfrm>
          <a:custGeom>
            <a:avLst/>
            <a:gdLst/>
            <a:ahLst/>
            <a:cxnLst/>
            <a:rect l="l" t="t" r="r" b="b"/>
            <a:pathLst>
              <a:path w="183098" h="168908">
                <a:moveTo>
                  <a:pt x="0" y="0"/>
                </a:moveTo>
                <a:lnTo>
                  <a:pt x="183098" y="0"/>
                </a:lnTo>
                <a:lnTo>
                  <a:pt x="183098" y="168908"/>
                </a:lnTo>
                <a:lnTo>
                  <a:pt x="0" y="168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51" name="Freeform 21">
            <a:extLst>
              <a:ext uri="{FF2B5EF4-FFF2-40B4-BE49-F238E27FC236}">
                <a16:creationId xmlns:a16="http://schemas.microsoft.com/office/drawing/2014/main" id="{EDC763F4-4C81-B04B-A4DF-2F9AA66594CE}"/>
              </a:ext>
            </a:extLst>
          </p:cNvPr>
          <p:cNvSpPr/>
          <p:nvPr/>
        </p:nvSpPr>
        <p:spPr>
          <a:xfrm rot="-2494469" flipH="1">
            <a:off x="2885262" y="535639"/>
            <a:ext cx="2203813" cy="1933077"/>
          </a:xfrm>
          <a:custGeom>
            <a:avLst/>
            <a:gdLst/>
            <a:ahLst/>
            <a:cxnLst/>
            <a:rect l="l" t="t" r="r" b="b"/>
            <a:pathLst>
              <a:path w="5534605" h="5880058">
                <a:moveTo>
                  <a:pt x="5534605" y="0"/>
                </a:moveTo>
                <a:lnTo>
                  <a:pt x="0" y="0"/>
                </a:lnTo>
                <a:lnTo>
                  <a:pt x="0" y="5880059"/>
                </a:lnTo>
                <a:lnTo>
                  <a:pt x="5534605" y="5880059"/>
                </a:lnTo>
                <a:lnTo>
                  <a:pt x="5534605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5583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176700" y="-31521"/>
            <a:ext cx="8520600" cy="7442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Tipo de Caso &amp; Descrição da Prática</a:t>
            </a:r>
            <a:br>
              <a:rPr lang="pt-BR">
                <a:latin typeface="Kanit Light" panose="020B0604020202020204" charset="-34"/>
                <a:cs typeface="Kanit Light" panose="020B0604020202020204" charset="-34"/>
              </a:rPr>
            </a:br>
            <a:r>
              <a:rPr lang="pt-BR" sz="1800">
                <a:latin typeface="Kanit Light" panose="020B0604020202020204" charset="-34"/>
                <a:cs typeface="Kanit Light" panose="020B0604020202020204" charset="-34"/>
              </a:rPr>
              <a:t>Ferramentas/Metodologias</a:t>
            </a:r>
            <a:br>
              <a:rPr lang="pt-BR">
                <a:latin typeface="Kanit Light" panose="020B0604020202020204" charset="-34"/>
                <a:cs typeface="Kanit Light" panose="020B0604020202020204" charset="-34"/>
              </a:rPr>
            </a:br>
            <a:endParaRPr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39368CA-6887-5C56-E2C5-469BBE233EEC}"/>
              </a:ext>
            </a:extLst>
          </p:cNvPr>
          <p:cNvSpPr txBox="1"/>
          <p:nvPr/>
        </p:nvSpPr>
        <p:spPr>
          <a:xfrm>
            <a:off x="518864" y="1120947"/>
            <a:ext cx="54247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marL="150561" lvl="1" algn="just">
              <a:defRPr>
                <a:solidFill>
                  <a:srgbClr val="000000"/>
                </a:solidFill>
                <a:latin typeface="Petrobras Sans" panose="020B0606020204030204" pitchFamily="34" charset="0"/>
                <a:ea typeface="Trebuchet MS"/>
                <a:cs typeface="Trebuchet MS"/>
              </a:defRPr>
            </a:lvl2pPr>
          </a:lstStyle>
          <a:p>
            <a:pPr marL="112921" lvl="1" defTabSz="685800">
              <a:buClrTx/>
            </a:pPr>
            <a:r>
              <a:rPr lang="pt-BR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Módulo com Informações de Programas de saúde, integrados diretamente aos sistemas da Petrobras, alimentando bases de dados e suportando análises avançadas de Business </a:t>
            </a:r>
            <a:r>
              <a:rPr lang="pt-BR" kern="1200" err="1">
                <a:latin typeface="Kanit Light" panose="020B0604020202020204" charset="-34"/>
                <a:cs typeface="Kanit Light" panose="020B0604020202020204" charset="-34"/>
                <a:sym typeface="Trebuchet MS"/>
              </a:rPr>
              <a:t>Intelligence</a:t>
            </a:r>
            <a:r>
              <a:rPr lang="pt-BR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 (BI).</a:t>
            </a:r>
          </a:p>
        </p:txBody>
      </p:sp>
      <p:sp>
        <p:nvSpPr>
          <p:cNvPr id="59" name="TextBox 49">
            <a:extLst>
              <a:ext uri="{FF2B5EF4-FFF2-40B4-BE49-F238E27FC236}">
                <a16:creationId xmlns:a16="http://schemas.microsoft.com/office/drawing/2014/main" id="{FFA6E62D-1CC4-5CF0-04C6-0AD919EF3C6A}"/>
              </a:ext>
            </a:extLst>
          </p:cNvPr>
          <p:cNvSpPr txBox="1"/>
          <p:nvPr/>
        </p:nvSpPr>
        <p:spPr>
          <a:xfrm>
            <a:off x="580300" y="3508714"/>
            <a:ext cx="41420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marL="150561" lvl="1" algn="just">
              <a:defRPr sz="1200">
                <a:solidFill>
                  <a:srgbClr val="000000"/>
                </a:solidFill>
                <a:latin typeface="Petrobras Sans" panose="020B0606020204030204" pitchFamily="34" charset="0"/>
                <a:ea typeface="Trebuchet MS"/>
                <a:cs typeface="Trebuchet MS"/>
              </a:defRPr>
            </a:lvl2pPr>
          </a:lstStyle>
          <a:p>
            <a:pPr marL="112921" lvl="1" defTabSz="685800">
              <a:buClrTx/>
            </a:pPr>
            <a:r>
              <a:rPr lang="pt-BR" sz="1400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Integração com o ServiceNow para solicitações de serviços de saúde</a:t>
            </a:r>
          </a:p>
        </p:txBody>
      </p:sp>
      <p:sp>
        <p:nvSpPr>
          <p:cNvPr id="62" name="TextBox 49">
            <a:extLst>
              <a:ext uri="{FF2B5EF4-FFF2-40B4-BE49-F238E27FC236}">
                <a16:creationId xmlns:a16="http://schemas.microsoft.com/office/drawing/2014/main" id="{2B0A1963-3D26-8879-96FD-C2B1643211B8}"/>
              </a:ext>
            </a:extLst>
          </p:cNvPr>
          <p:cNvSpPr txBox="1"/>
          <p:nvPr/>
        </p:nvSpPr>
        <p:spPr>
          <a:xfrm>
            <a:off x="580300" y="2950328"/>
            <a:ext cx="41420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marL="150561" lvl="1" algn="just">
              <a:defRPr sz="1200">
                <a:solidFill>
                  <a:srgbClr val="000000"/>
                </a:solidFill>
                <a:latin typeface="Petrobras Sans" panose="020B0606020204030204" pitchFamily="34" charset="0"/>
                <a:ea typeface="Trebuchet MS"/>
                <a:cs typeface="Trebuchet MS"/>
              </a:defRPr>
            </a:lvl2pPr>
          </a:lstStyle>
          <a:p>
            <a:pPr marL="112921" lvl="1" defTabSz="685800">
              <a:buClrTx/>
            </a:pPr>
            <a:r>
              <a:rPr lang="pt-BR" sz="1400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Autenticação </a:t>
            </a:r>
            <a:r>
              <a:rPr lang="pt-BR" sz="1400" kern="1200" err="1">
                <a:latin typeface="Kanit Light" panose="020B0604020202020204" charset="-34"/>
                <a:cs typeface="Kanit Light" panose="020B0604020202020204" charset="-34"/>
                <a:sym typeface="Trebuchet MS"/>
              </a:rPr>
              <a:t>OAuth</a:t>
            </a:r>
            <a:r>
              <a:rPr lang="pt-BR" sz="1400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 com o Banco de cadastro Petrobras para acesso à ferramenta.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F55D77F6-1DA6-FD6E-F543-6DB146A82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915" y="1205343"/>
            <a:ext cx="3014085" cy="3120884"/>
          </a:xfrm>
          <a:prstGeom prst="rect">
            <a:avLst/>
          </a:prstGeom>
        </p:spPr>
      </p:pic>
      <p:sp>
        <p:nvSpPr>
          <p:cNvPr id="67" name="TextBox 49">
            <a:extLst>
              <a:ext uri="{FF2B5EF4-FFF2-40B4-BE49-F238E27FC236}">
                <a16:creationId xmlns:a16="http://schemas.microsoft.com/office/drawing/2014/main" id="{A9E4BC2A-CF7D-C89A-BC4C-79762C8EC93F}"/>
              </a:ext>
            </a:extLst>
          </p:cNvPr>
          <p:cNvSpPr txBox="1"/>
          <p:nvPr/>
        </p:nvSpPr>
        <p:spPr>
          <a:xfrm>
            <a:off x="556964" y="2119745"/>
            <a:ext cx="53485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marL="150561" lvl="1" algn="just">
              <a:defRPr sz="1200">
                <a:solidFill>
                  <a:srgbClr val="000000"/>
                </a:solidFill>
                <a:latin typeface="Petrobras Sans" panose="020B0606020204030204" pitchFamily="34" charset="0"/>
                <a:ea typeface="Trebuchet MS"/>
                <a:cs typeface="Trebuchet MS"/>
              </a:defRPr>
            </a:lvl2pPr>
          </a:lstStyle>
          <a:p>
            <a:pPr marL="112921" lvl="1" defTabSz="685800">
              <a:buClrTx/>
            </a:pPr>
            <a:r>
              <a:rPr lang="pt-BR" sz="1400" kern="1200">
                <a:latin typeface="Kanit Light" panose="020B0604020202020204" charset="-34"/>
                <a:cs typeface="Kanit Light" panose="020B0604020202020204" charset="-34"/>
                <a:sym typeface="Trebuchet MS"/>
              </a:rPr>
              <a:t>A solução é escalável e utiliza padrões de interoperabilidade como HL7/FHIR para facilitar a comunicação entre diferentes sistemas de saúde.</a:t>
            </a:r>
          </a:p>
        </p:txBody>
      </p:sp>
      <p:sp>
        <p:nvSpPr>
          <p:cNvPr id="68" name="Freeform 82">
            <a:extLst>
              <a:ext uri="{FF2B5EF4-FFF2-40B4-BE49-F238E27FC236}">
                <a16:creationId xmlns:a16="http://schemas.microsoft.com/office/drawing/2014/main" id="{6C780E31-C87B-A1F9-365C-96B6E6A2E690}"/>
              </a:ext>
            </a:extLst>
          </p:cNvPr>
          <p:cNvSpPr/>
          <p:nvPr/>
        </p:nvSpPr>
        <p:spPr>
          <a:xfrm>
            <a:off x="309522" y="1257370"/>
            <a:ext cx="270778" cy="250790"/>
          </a:xfrm>
          <a:custGeom>
            <a:avLst/>
            <a:gdLst/>
            <a:ahLst/>
            <a:cxnLst/>
            <a:rect l="l" t="t" r="r" b="b"/>
            <a:pathLst>
              <a:path w="4442746" h="4114800">
                <a:moveTo>
                  <a:pt x="0" y="0"/>
                </a:moveTo>
                <a:lnTo>
                  <a:pt x="4442747" y="0"/>
                </a:lnTo>
                <a:lnTo>
                  <a:pt x="4442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092"/>
          </a:p>
        </p:txBody>
      </p:sp>
      <p:sp>
        <p:nvSpPr>
          <p:cNvPr id="71" name="Freeform 82">
            <a:extLst>
              <a:ext uri="{FF2B5EF4-FFF2-40B4-BE49-F238E27FC236}">
                <a16:creationId xmlns:a16="http://schemas.microsoft.com/office/drawing/2014/main" id="{A9317D8F-54C0-8969-5ABF-CB1DEEFD9855}"/>
              </a:ext>
            </a:extLst>
          </p:cNvPr>
          <p:cNvSpPr/>
          <p:nvPr/>
        </p:nvSpPr>
        <p:spPr>
          <a:xfrm>
            <a:off x="309522" y="2215340"/>
            <a:ext cx="270778" cy="250790"/>
          </a:xfrm>
          <a:custGeom>
            <a:avLst/>
            <a:gdLst/>
            <a:ahLst/>
            <a:cxnLst/>
            <a:rect l="l" t="t" r="r" b="b"/>
            <a:pathLst>
              <a:path w="4442746" h="4114800">
                <a:moveTo>
                  <a:pt x="0" y="0"/>
                </a:moveTo>
                <a:lnTo>
                  <a:pt x="4442747" y="0"/>
                </a:lnTo>
                <a:lnTo>
                  <a:pt x="4442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092"/>
          </a:p>
        </p:txBody>
      </p:sp>
      <p:sp>
        <p:nvSpPr>
          <p:cNvPr id="72" name="Freeform 82">
            <a:extLst>
              <a:ext uri="{FF2B5EF4-FFF2-40B4-BE49-F238E27FC236}">
                <a16:creationId xmlns:a16="http://schemas.microsoft.com/office/drawing/2014/main" id="{2F544B5A-88A6-03FB-FD82-1BFB475E30BB}"/>
              </a:ext>
            </a:extLst>
          </p:cNvPr>
          <p:cNvSpPr/>
          <p:nvPr/>
        </p:nvSpPr>
        <p:spPr>
          <a:xfrm>
            <a:off x="309522" y="3064778"/>
            <a:ext cx="270778" cy="250790"/>
          </a:xfrm>
          <a:custGeom>
            <a:avLst/>
            <a:gdLst/>
            <a:ahLst/>
            <a:cxnLst/>
            <a:rect l="l" t="t" r="r" b="b"/>
            <a:pathLst>
              <a:path w="4442746" h="4114800">
                <a:moveTo>
                  <a:pt x="0" y="0"/>
                </a:moveTo>
                <a:lnTo>
                  <a:pt x="4442747" y="0"/>
                </a:lnTo>
                <a:lnTo>
                  <a:pt x="4442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092"/>
          </a:p>
        </p:txBody>
      </p:sp>
      <p:sp>
        <p:nvSpPr>
          <p:cNvPr id="74" name="Freeform 82">
            <a:extLst>
              <a:ext uri="{FF2B5EF4-FFF2-40B4-BE49-F238E27FC236}">
                <a16:creationId xmlns:a16="http://schemas.microsoft.com/office/drawing/2014/main" id="{018138A7-04A6-9F4B-4618-8B0FEAA2AB99}"/>
              </a:ext>
            </a:extLst>
          </p:cNvPr>
          <p:cNvSpPr/>
          <p:nvPr/>
        </p:nvSpPr>
        <p:spPr>
          <a:xfrm>
            <a:off x="309522" y="3639686"/>
            <a:ext cx="270778" cy="250790"/>
          </a:xfrm>
          <a:custGeom>
            <a:avLst/>
            <a:gdLst/>
            <a:ahLst/>
            <a:cxnLst/>
            <a:rect l="l" t="t" r="r" b="b"/>
            <a:pathLst>
              <a:path w="4442746" h="4114800">
                <a:moveTo>
                  <a:pt x="0" y="0"/>
                </a:moveTo>
                <a:lnTo>
                  <a:pt x="4442747" y="0"/>
                </a:lnTo>
                <a:lnTo>
                  <a:pt x="4442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092"/>
          </a:p>
        </p:txBody>
      </p:sp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48289B8C-9F0F-FFFE-B588-8D898E34F0AD}"/>
              </a:ext>
            </a:extLst>
          </p:cNvPr>
          <p:cNvSpPr/>
          <p:nvPr/>
        </p:nvSpPr>
        <p:spPr>
          <a:xfrm>
            <a:off x="176700" y="995222"/>
            <a:ext cx="5833575" cy="3472003"/>
          </a:xfrm>
          <a:prstGeom prst="roundRect">
            <a:avLst>
              <a:gd name="adj" fmla="val 4659"/>
            </a:avLst>
          </a:prstGeom>
          <a:noFill/>
          <a:ln w="6350">
            <a:solidFill>
              <a:srgbClr val="803176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819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122509" y="-3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br>
              <a:rPr lang="pt-BR"/>
            </a:br>
            <a:r>
              <a:rPr lang="pt-BR" sz="1800"/>
              <a:t>Dados de Saúde</a:t>
            </a:r>
            <a:br>
              <a:rPr lang="pt-BR"/>
            </a:br>
            <a:endParaRPr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A78BCAF4-6F4D-2507-0737-D7AC3E178A0C}"/>
              </a:ext>
            </a:extLst>
          </p:cNvPr>
          <p:cNvSpPr/>
          <p:nvPr/>
        </p:nvSpPr>
        <p:spPr>
          <a:xfrm>
            <a:off x="5113481" y="2731387"/>
            <a:ext cx="411143" cy="411143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50" kern="1200">
              <a:solidFill>
                <a:srgbClr val="321F8C"/>
              </a:solidFill>
              <a:latin typeface="Calibri" panose="020F0502020204030204"/>
            </a:endParaRP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25F69070-0887-8884-8B8E-5135ED9B3CEF}"/>
              </a:ext>
            </a:extLst>
          </p:cNvPr>
          <p:cNvSpPr/>
          <p:nvPr/>
        </p:nvSpPr>
        <p:spPr>
          <a:xfrm>
            <a:off x="5113481" y="3734179"/>
            <a:ext cx="411143" cy="411143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50" kern="1200">
              <a:solidFill>
                <a:srgbClr val="321F8C"/>
              </a:solidFill>
              <a:latin typeface="Calibri" panose="020F0502020204030204"/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17B15110-601B-97FB-0FE1-B831DE3D1CAE}"/>
              </a:ext>
            </a:extLst>
          </p:cNvPr>
          <p:cNvSpPr/>
          <p:nvPr/>
        </p:nvSpPr>
        <p:spPr>
          <a:xfrm>
            <a:off x="5113481" y="3214981"/>
            <a:ext cx="411143" cy="411143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50" kern="1200">
              <a:solidFill>
                <a:srgbClr val="321F8C"/>
              </a:solidFill>
              <a:latin typeface="Calibri" panose="020F0502020204030204"/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54FA7438-020B-CCB3-9DE7-144E8E49A85E}"/>
              </a:ext>
            </a:extLst>
          </p:cNvPr>
          <p:cNvSpPr/>
          <p:nvPr/>
        </p:nvSpPr>
        <p:spPr>
          <a:xfrm>
            <a:off x="5116897" y="2181959"/>
            <a:ext cx="411143" cy="411143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50" kern="1200">
              <a:solidFill>
                <a:srgbClr val="321F8C"/>
              </a:solidFill>
              <a:latin typeface="Calibri" panose="020F0502020204030204"/>
            </a:endParaRP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5B2C9A00-85D4-3099-A442-6E0F170FE6DC}"/>
              </a:ext>
            </a:extLst>
          </p:cNvPr>
          <p:cNvSpPr/>
          <p:nvPr/>
        </p:nvSpPr>
        <p:spPr>
          <a:xfrm>
            <a:off x="5116897" y="1649218"/>
            <a:ext cx="411143" cy="411143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50" kern="1200">
              <a:solidFill>
                <a:srgbClr val="321F8C"/>
              </a:solidFill>
              <a:latin typeface="Calibri" panose="020F0502020204030204"/>
            </a:endParaRPr>
          </a:p>
        </p:txBody>
      </p:sp>
      <p:sp>
        <p:nvSpPr>
          <p:cNvPr id="81" name="Freeform 32">
            <a:extLst>
              <a:ext uri="{FF2B5EF4-FFF2-40B4-BE49-F238E27FC236}">
                <a16:creationId xmlns:a16="http://schemas.microsoft.com/office/drawing/2014/main" id="{4A764272-0443-FBE5-959C-0E40AE074833}"/>
              </a:ext>
            </a:extLst>
          </p:cNvPr>
          <p:cNvSpPr/>
          <p:nvPr/>
        </p:nvSpPr>
        <p:spPr>
          <a:xfrm>
            <a:off x="5223139" y="3285516"/>
            <a:ext cx="200358" cy="246577"/>
          </a:xfrm>
          <a:custGeom>
            <a:avLst/>
            <a:gdLst/>
            <a:ahLst/>
            <a:cxnLst/>
            <a:rect l="l" t="t" r="r" b="b"/>
            <a:pathLst>
              <a:path w="449715" h="582156">
                <a:moveTo>
                  <a:pt x="0" y="0"/>
                </a:moveTo>
                <a:lnTo>
                  <a:pt x="449715" y="0"/>
                </a:lnTo>
                <a:lnTo>
                  <a:pt x="449715" y="582156"/>
                </a:lnTo>
                <a:lnTo>
                  <a:pt x="0" y="5821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15869">
              <a:buClrTx/>
            </a:pPr>
            <a:endParaRPr lang="pt-BR" sz="819">
              <a:solidFill>
                <a:sysClr val="windowText" lastClr="000000"/>
              </a:solidFill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82" name="Freeform 33">
            <a:extLst>
              <a:ext uri="{FF2B5EF4-FFF2-40B4-BE49-F238E27FC236}">
                <a16:creationId xmlns:a16="http://schemas.microsoft.com/office/drawing/2014/main" id="{D0458690-DC2F-951A-A1A3-D6A4B955AAFF}"/>
              </a:ext>
            </a:extLst>
          </p:cNvPr>
          <p:cNvSpPr/>
          <p:nvPr/>
        </p:nvSpPr>
        <p:spPr>
          <a:xfrm>
            <a:off x="5234456" y="2811499"/>
            <a:ext cx="200358" cy="241943"/>
          </a:xfrm>
          <a:custGeom>
            <a:avLst/>
            <a:gdLst/>
            <a:ahLst/>
            <a:cxnLst/>
            <a:rect l="l" t="t" r="r" b="b"/>
            <a:pathLst>
              <a:path w="526677" h="629808">
                <a:moveTo>
                  <a:pt x="0" y="0"/>
                </a:moveTo>
                <a:lnTo>
                  <a:pt x="526677" y="0"/>
                </a:lnTo>
                <a:lnTo>
                  <a:pt x="526677" y="629808"/>
                </a:lnTo>
                <a:lnTo>
                  <a:pt x="0" y="6298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15869">
              <a:buClrTx/>
            </a:pPr>
            <a:endParaRPr lang="pt-BR" sz="819">
              <a:solidFill>
                <a:sysClr val="windowText" lastClr="000000"/>
              </a:solidFill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83" name="Freeform 34">
            <a:extLst>
              <a:ext uri="{FF2B5EF4-FFF2-40B4-BE49-F238E27FC236}">
                <a16:creationId xmlns:a16="http://schemas.microsoft.com/office/drawing/2014/main" id="{9FFBC767-214B-8881-A3D1-4BF7E0319540}"/>
              </a:ext>
            </a:extLst>
          </p:cNvPr>
          <p:cNvSpPr/>
          <p:nvPr/>
        </p:nvSpPr>
        <p:spPr>
          <a:xfrm>
            <a:off x="5203355" y="2227419"/>
            <a:ext cx="267724" cy="273743"/>
          </a:xfrm>
          <a:custGeom>
            <a:avLst/>
            <a:gdLst/>
            <a:ahLst/>
            <a:cxnLst/>
            <a:rect l="l" t="t" r="r" b="b"/>
            <a:pathLst>
              <a:path w="707002" h="651727">
                <a:moveTo>
                  <a:pt x="0" y="0"/>
                </a:moveTo>
                <a:lnTo>
                  <a:pt x="707002" y="0"/>
                </a:lnTo>
                <a:lnTo>
                  <a:pt x="707002" y="651727"/>
                </a:lnTo>
                <a:lnTo>
                  <a:pt x="0" y="6517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819">
              <a:solidFill>
                <a:sysClr val="windowText" lastClr="000000"/>
              </a:solidFill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84" name="Freeform 35">
            <a:extLst>
              <a:ext uri="{FF2B5EF4-FFF2-40B4-BE49-F238E27FC236}">
                <a16:creationId xmlns:a16="http://schemas.microsoft.com/office/drawing/2014/main" id="{D1D49F85-E4E3-24DC-9C8E-830D5BB9FDC5}"/>
              </a:ext>
            </a:extLst>
          </p:cNvPr>
          <p:cNvSpPr/>
          <p:nvPr/>
        </p:nvSpPr>
        <p:spPr>
          <a:xfrm>
            <a:off x="5196211" y="1766419"/>
            <a:ext cx="267724" cy="179661"/>
          </a:xfrm>
          <a:custGeom>
            <a:avLst/>
            <a:gdLst/>
            <a:ahLst/>
            <a:cxnLst/>
            <a:rect l="l" t="t" r="r" b="b"/>
            <a:pathLst>
              <a:path w="666918" h="403486">
                <a:moveTo>
                  <a:pt x="0" y="0"/>
                </a:moveTo>
                <a:lnTo>
                  <a:pt x="666918" y="0"/>
                </a:lnTo>
                <a:lnTo>
                  <a:pt x="666918" y="403486"/>
                </a:lnTo>
                <a:lnTo>
                  <a:pt x="0" y="403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15869">
              <a:buClrTx/>
            </a:pPr>
            <a:endParaRPr lang="pt-BR" sz="819">
              <a:solidFill>
                <a:sysClr val="windowText" lastClr="000000"/>
              </a:solidFill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85" name="Freeform 36">
            <a:extLst>
              <a:ext uri="{FF2B5EF4-FFF2-40B4-BE49-F238E27FC236}">
                <a16:creationId xmlns:a16="http://schemas.microsoft.com/office/drawing/2014/main" id="{53474D24-F51C-2A04-714A-3085125152EE}"/>
              </a:ext>
            </a:extLst>
          </p:cNvPr>
          <p:cNvSpPr/>
          <p:nvPr/>
        </p:nvSpPr>
        <p:spPr>
          <a:xfrm>
            <a:off x="5234456" y="3817829"/>
            <a:ext cx="221782" cy="246001"/>
          </a:xfrm>
          <a:custGeom>
            <a:avLst/>
            <a:gdLst/>
            <a:ahLst/>
            <a:cxnLst/>
            <a:rect l="l" t="t" r="r" b="b"/>
            <a:pathLst>
              <a:path w="527999" h="527999">
                <a:moveTo>
                  <a:pt x="0" y="0"/>
                </a:moveTo>
                <a:lnTo>
                  <a:pt x="527998" y="0"/>
                </a:lnTo>
                <a:lnTo>
                  <a:pt x="527998" y="527999"/>
                </a:lnTo>
                <a:lnTo>
                  <a:pt x="0" y="5279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15869">
              <a:buClrTx/>
            </a:pPr>
            <a:endParaRPr lang="pt-BR" sz="819">
              <a:solidFill>
                <a:sysClr val="windowText" lastClr="000000"/>
              </a:solidFill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86" name="TextBox 38">
            <a:extLst>
              <a:ext uri="{FF2B5EF4-FFF2-40B4-BE49-F238E27FC236}">
                <a16:creationId xmlns:a16="http://schemas.microsoft.com/office/drawing/2014/main" id="{A306D1FE-0C6E-07BF-3DCB-EF4BB87A7AFF}"/>
              </a:ext>
            </a:extLst>
          </p:cNvPr>
          <p:cNvSpPr txBox="1"/>
          <p:nvPr/>
        </p:nvSpPr>
        <p:spPr>
          <a:xfrm>
            <a:off x="363631" y="974515"/>
            <a:ext cx="8279477" cy="3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15869">
              <a:lnSpc>
                <a:spcPts val="1273"/>
              </a:lnSpc>
              <a:spcBef>
                <a:spcPct val="0"/>
              </a:spcBef>
              <a:buClrTx/>
            </a:pPr>
            <a:r>
              <a:rPr lang="pt-BR">
                <a:latin typeface="Kanit Light"/>
                <a:cs typeface="Kanit Light"/>
                <a:sym typeface="Tabarra Sans"/>
              </a:rPr>
              <a:t>Monitoramento de sinais vitais, metas de saúde, cartões de vacinação, série histórica de exames, entre outros, com integração direta ao prontuário informatizado de saúde</a:t>
            </a:r>
          </a:p>
        </p:txBody>
      </p:sp>
      <p:sp>
        <p:nvSpPr>
          <p:cNvPr id="87" name="TextBox 39">
            <a:extLst>
              <a:ext uri="{FF2B5EF4-FFF2-40B4-BE49-F238E27FC236}">
                <a16:creationId xmlns:a16="http://schemas.microsoft.com/office/drawing/2014/main" id="{335249E6-4E58-57E9-3E60-C52D3101D3C3}"/>
              </a:ext>
            </a:extLst>
          </p:cNvPr>
          <p:cNvSpPr txBox="1"/>
          <p:nvPr/>
        </p:nvSpPr>
        <p:spPr>
          <a:xfrm>
            <a:off x="5737644" y="1725481"/>
            <a:ext cx="2580446" cy="194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15869">
              <a:lnSpc>
                <a:spcPts val="1627"/>
              </a:lnSpc>
              <a:buClrTx/>
            </a:pPr>
            <a:r>
              <a:rPr lang="pt-BR" sz="105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Informações sobre licenças e benefícios</a:t>
            </a: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45A8A221-0B29-DACA-4846-87E2DF31D24E}"/>
              </a:ext>
            </a:extLst>
          </p:cNvPr>
          <p:cNvSpPr txBox="1"/>
          <p:nvPr/>
        </p:nvSpPr>
        <p:spPr>
          <a:xfrm>
            <a:off x="5643817" y="3696411"/>
            <a:ext cx="343514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lnSpc>
                <a:spcPts val="1627"/>
              </a:lnSpc>
              <a:buClrTx/>
            </a:pPr>
            <a:r>
              <a:rPr lang="pt-BR" sz="105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Informação de PCMSO: Responsável e riscos cadastrados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13C02802-E996-9888-471C-3E4764AEE205}"/>
              </a:ext>
            </a:extLst>
          </p:cNvPr>
          <p:cNvSpPr txBox="1"/>
          <p:nvPr/>
        </p:nvSpPr>
        <p:spPr>
          <a:xfrm>
            <a:off x="5643817" y="3251208"/>
            <a:ext cx="2999292" cy="2866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just" defTabSz="554492">
              <a:lnSpc>
                <a:spcPts val="2170"/>
              </a:lnSpc>
              <a:defRPr sz="1400" kern="0">
                <a:solidFill>
                  <a:srgbClr val="000000"/>
                </a:solidFill>
                <a:latin typeface="Petrobras Sans" panose="020B0606020204030204" pitchFamily="34" charset="0"/>
                <a:ea typeface="Tabarra Sans"/>
                <a:cs typeface="Tabarra Sans"/>
              </a:defRPr>
            </a:lvl1pPr>
          </a:lstStyle>
          <a:p>
            <a:pPr defTabSz="415869">
              <a:lnSpc>
                <a:spcPts val="1627"/>
              </a:lnSpc>
              <a:buClrTx/>
            </a:pPr>
            <a:r>
              <a:rPr lang="pt-BR" sz="1050">
                <a:latin typeface="Kanit Light" panose="020B0604020202020204" charset="-34"/>
                <a:cs typeface="Kanit Light" panose="020B0604020202020204" charset="-34"/>
                <a:sym typeface="Tabarra Sans"/>
              </a:rPr>
              <a:t>Comunicação de acidentes de trabalho (CAT)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E3EC7708-8241-5045-89FF-0D884BC77CB6}"/>
              </a:ext>
            </a:extLst>
          </p:cNvPr>
          <p:cNvSpPr txBox="1"/>
          <p:nvPr/>
        </p:nvSpPr>
        <p:spPr>
          <a:xfrm>
            <a:off x="5662276" y="2777666"/>
            <a:ext cx="3302909" cy="28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15869">
              <a:lnSpc>
                <a:spcPts val="1627"/>
              </a:lnSpc>
              <a:buClrTx/>
            </a:pPr>
            <a:r>
              <a:rPr lang="pt-BR" sz="105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Resultado de exames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586655DB-711E-C784-0908-8D5896470CC5}"/>
              </a:ext>
            </a:extLst>
          </p:cNvPr>
          <p:cNvSpPr txBox="1"/>
          <p:nvPr/>
        </p:nvSpPr>
        <p:spPr>
          <a:xfrm>
            <a:off x="5662276" y="2214081"/>
            <a:ext cx="3265232" cy="28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15869">
              <a:lnSpc>
                <a:spcPts val="1627"/>
              </a:lnSpc>
              <a:buClrTx/>
            </a:pPr>
            <a:r>
              <a:rPr lang="pt-BR" sz="105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Histórico de vacinação</a:t>
            </a:r>
          </a:p>
        </p:txBody>
      </p:sp>
      <p:pic>
        <p:nvPicPr>
          <p:cNvPr id="92" name="Imagem 91">
            <a:extLst>
              <a:ext uri="{FF2B5EF4-FFF2-40B4-BE49-F238E27FC236}">
                <a16:creationId xmlns:a16="http://schemas.microsoft.com/office/drawing/2014/main" id="{A55370E1-AF5A-83D1-4995-6E26F9E082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632" y="1390650"/>
            <a:ext cx="4138686" cy="2891811"/>
          </a:xfrm>
          <a:prstGeom prst="rect">
            <a:avLst/>
          </a:prstGeom>
        </p:spPr>
      </p:pic>
      <p:sp>
        <p:nvSpPr>
          <p:cNvPr id="93" name="Retângulo: Cantos Arredondados 92">
            <a:extLst>
              <a:ext uri="{FF2B5EF4-FFF2-40B4-BE49-F238E27FC236}">
                <a16:creationId xmlns:a16="http://schemas.microsoft.com/office/drawing/2014/main" id="{A789D8D0-09A8-E58F-E6FF-0C9616A70A6B}"/>
              </a:ext>
            </a:extLst>
          </p:cNvPr>
          <p:cNvSpPr/>
          <p:nvPr/>
        </p:nvSpPr>
        <p:spPr>
          <a:xfrm>
            <a:off x="4867274" y="1390650"/>
            <a:ext cx="3775833" cy="3099221"/>
          </a:xfrm>
          <a:prstGeom prst="roundRect">
            <a:avLst>
              <a:gd name="adj" fmla="val 4659"/>
            </a:avLst>
          </a:prstGeom>
          <a:noFill/>
          <a:ln w="6350">
            <a:solidFill>
              <a:srgbClr val="803176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819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0CC2878-9663-1FA6-928B-DAFD92EBA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80372037-AFF8-E786-5B14-D0F647F500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2509" y="-3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br>
              <a:rPr lang="pt-BR"/>
            </a:br>
            <a:r>
              <a:rPr lang="pt-BR" sz="1800"/>
              <a:t>Dados de Saúde</a:t>
            </a:r>
            <a:br>
              <a:rPr lang="pt-BR"/>
            </a:br>
            <a:endParaRPr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68D7A16-B894-A1D4-3125-9642341D95CF}"/>
              </a:ext>
            </a:extLst>
          </p:cNvPr>
          <p:cNvSpPr/>
          <p:nvPr/>
        </p:nvSpPr>
        <p:spPr>
          <a:xfrm>
            <a:off x="3078644" y="3418796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74708A6-A0E2-E1C2-5EE5-31DB842FEEA1}"/>
              </a:ext>
            </a:extLst>
          </p:cNvPr>
          <p:cNvSpPr txBox="1"/>
          <p:nvPr/>
        </p:nvSpPr>
        <p:spPr>
          <a:xfrm>
            <a:off x="122508" y="786194"/>
            <a:ext cx="5573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pt-BR" sz="1200" kern="1200">
                <a:solidFill>
                  <a:schemeClr val="tx1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rPr>
              <a:t>Informações personalizadas no “Minha Saúde”, desde a visualização de guias e agendamento de consultas até a avaliação da experiência do usuário, em conformidade com os critérios específicos da Petrobras. Integração com prontuário eletrônico, contrato de rede credenciada e BIRH para propiciar interface personalizada aos empregados.</a:t>
            </a:r>
            <a:endParaRPr lang="pt-BR" sz="1200" b="1" kern="1200">
              <a:solidFill>
                <a:schemeClr val="tx1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563A40C-EC13-2C8C-0DF5-11FDE4884D14}"/>
              </a:ext>
            </a:extLst>
          </p:cNvPr>
          <p:cNvSpPr/>
          <p:nvPr/>
        </p:nvSpPr>
        <p:spPr>
          <a:xfrm>
            <a:off x="3075094" y="2960588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F69B3A4-EF76-7788-EC41-B27ACCC8D296}"/>
              </a:ext>
            </a:extLst>
          </p:cNvPr>
          <p:cNvSpPr/>
          <p:nvPr/>
        </p:nvSpPr>
        <p:spPr>
          <a:xfrm>
            <a:off x="3075095" y="2501373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33574BC-D52E-31D4-5307-86E8DDB9768B}"/>
              </a:ext>
            </a:extLst>
          </p:cNvPr>
          <p:cNvSpPr/>
          <p:nvPr/>
        </p:nvSpPr>
        <p:spPr>
          <a:xfrm>
            <a:off x="3075095" y="2044718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4322FC6-15F7-F90F-34AA-6099CCBF18EC}"/>
              </a:ext>
            </a:extLst>
          </p:cNvPr>
          <p:cNvSpPr/>
          <p:nvPr/>
        </p:nvSpPr>
        <p:spPr>
          <a:xfrm>
            <a:off x="285020" y="2960588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CA11BFD-AF50-C72D-54E3-1139A8C3F4EA}"/>
              </a:ext>
            </a:extLst>
          </p:cNvPr>
          <p:cNvSpPr/>
          <p:nvPr/>
        </p:nvSpPr>
        <p:spPr>
          <a:xfrm>
            <a:off x="291623" y="3414029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99D8165-1E33-0841-B696-34FD3A53266E}"/>
              </a:ext>
            </a:extLst>
          </p:cNvPr>
          <p:cNvSpPr/>
          <p:nvPr/>
        </p:nvSpPr>
        <p:spPr>
          <a:xfrm>
            <a:off x="296172" y="2518400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3B4F8EE-8A1F-C83C-0256-F2A4F23B69C3}"/>
              </a:ext>
            </a:extLst>
          </p:cNvPr>
          <p:cNvSpPr/>
          <p:nvPr/>
        </p:nvSpPr>
        <p:spPr>
          <a:xfrm>
            <a:off x="293342" y="2031402"/>
            <a:ext cx="347931" cy="347931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000" kern="1200">
              <a:solidFill>
                <a:srgbClr val="321F8C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2" name="Freeform 35">
            <a:extLst>
              <a:ext uri="{FF2B5EF4-FFF2-40B4-BE49-F238E27FC236}">
                <a16:creationId xmlns:a16="http://schemas.microsoft.com/office/drawing/2014/main" id="{6209B23F-42C0-2F24-AA60-2B7974AB2F22}"/>
              </a:ext>
            </a:extLst>
          </p:cNvPr>
          <p:cNvSpPr/>
          <p:nvPr/>
        </p:nvSpPr>
        <p:spPr>
          <a:xfrm>
            <a:off x="369325" y="2126112"/>
            <a:ext cx="212742" cy="182426"/>
          </a:xfrm>
          <a:custGeom>
            <a:avLst/>
            <a:gdLst/>
            <a:ahLst/>
            <a:cxnLst/>
            <a:rect l="l" t="t" r="r" b="b"/>
            <a:pathLst>
              <a:path w="554797" h="475738">
                <a:moveTo>
                  <a:pt x="0" y="0"/>
                </a:moveTo>
                <a:lnTo>
                  <a:pt x="554796" y="0"/>
                </a:lnTo>
                <a:lnTo>
                  <a:pt x="554796" y="475739"/>
                </a:lnTo>
                <a:lnTo>
                  <a:pt x="0" y="4757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3" name="Freeform 37">
            <a:extLst>
              <a:ext uri="{FF2B5EF4-FFF2-40B4-BE49-F238E27FC236}">
                <a16:creationId xmlns:a16="http://schemas.microsoft.com/office/drawing/2014/main" id="{B9AB02E6-A1FB-0697-E687-6089BC75F5A0}"/>
              </a:ext>
            </a:extLst>
          </p:cNvPr>
          <p:cNvSpPr/>
          <p:nvPr/>
        </p:nvSpPr>
        <p:spPr>
          <a:xfrm>
            <a:off x="383827" y="3037711"/>
            <a:ext cx="193683" cy="193683"/>
          </a:xfrm>
          <a:custGeom>
            <a:avLst/>
            <a:gdLst/>
            <a:ahLst/>
            <a:cxnLst/>
            <a:rect l="l" t="t" r="r" b="b"/>
            <a:pathLst>
              <a:path w="505097" h="505097">
                <a:moveTo>
                  <a:pt x="0" y="0"/>
                </a:moveTo>
                <a:lnTo>
                  <a:pt x="505096" y="0"/>
                </a:lnTo>
                <a:lnTo>
                  <a:pt x="505096" y="505096"/>
                </a:lnTo>
                <a:lnTo>
                  <a:pt x="0" y="505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4" name="Freeform 38">
            <a:extLst>
              <a:ext uri="{FF2B5EF4-FFF2-40B4-BE49-F238E27FC236}">
                <a16:creationId xmlns:a16="http://schemas.microsoft.com/office/drawing/2014/main" id="{CBF43664-3659-54CB-330D-819B4EDF1A59}"/>
              </a:ext>
            </a:extLst>
          </p:cNvPr>
          <p:cNvSpPr/>
          <p:nvPr/>
        </p:nvSpPr>
        <p:spPr>
          <a:xfrm>
            <a:off x="377959" y="3505205"/>
            <a:ext cx="175258" cy="169203"/>
          </a:xfrm>
          <a:custGeom>
            <a:avLst/>
            <a:gdLst/>
            <a:ahLst/>
            <a:cxnLst/>
            <a:rect l="l" t="t" r="r" b="b"/>
            <a:pathLst>
              <a:path w="569164" h="549502">
                <a:moveTo>
                  <a:pt x="0" y="0"/>
                </a:moveTo>
                <a:lnTo>
                  <a:pt x="569163" y="0"/>
                </a:lnTo>
                <a:lnTo>
                  <a:pt x="569163" y="549502"/>
                </a:lnTo>
                <a:lnTo>
                  <a:pt x="0" y="54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5" name="Freeform 39">
            <a:extLst>
              <a:ext uri="{FF2B5EF4-FFF2-40B4-BE49-F238E27FC236}">
                <a16:creationId xmlns:a16="http://schemas.microsoft.com/office/drawing/2014/main" id="{FD63BDC8-956B-F861-CBEB-17D9CFD3A7A2}"/>
              </a:ext>
            </a:extLst>
          </p:cNvPr>
          <p:cNvSpPr/>
          <p:nvPr/>
        </p:nvSpPr>
        <p:spPr>
          <a:xfrm>
            <a:off x="3165228" y="2122898"/>
            <a:ext cx="180800" cy="204872"/>
          </a:xfrm>
          <a:custGeom>
            <a:avLst/>
            <a:gdLst/>
            <a:ahLst/>
            <a:cxnLst/>
            <a:rect l="l" t="t" r="r" b="b"/>
            <a:pathLst>
              <a:path w="471499" h="534276">
                <a:moveTo>
                  <a:pt x="0" y="0"/>
                </a:moveTo>
                <a:lnTo>
                  <a:pt x="471499" y="0"/>
                </a:lnTo>
                <a:lnTo>
                  <a:pt x="471499" y="534277"/>
                </a:lnTo>
                <a:lnTo>
                  <a:pt x="0" y="5342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6" name="Freeform 40">
            <a:extLst>
              <a:ext uri="{FF2B5EF4-FFF2-40B4-BE49-F238E27FC236}">
                <a16:creationId xmlns:a16="http://schemas.microsoft.com/office/drawing/2014/main" id="{62E66A91-B1D7-5290-2659-075670E80644}"/>
              </a:ext>
            </a:extLst>
          </p:cNvPr>
          <p:cNvSpPr/>
          <p:nvPr/>
        </p:nvSpPr>
        <p:spPr>
          <a:xfrm>
            <a:off x="3196835" y="2595783"/>
            <a:ext cx="149193" cy="178408"/>
          </a:xfrm>
          <a:custGeom>
            <a:avLst/>
            <a:gdLst/>
            <a:ahLst/>
            <a:cxnLst/>
            <a:rect l="l" t="t" r="r" b="b"/>
            <a:pathLst>
              <a:path w="412341" h="493084">
                <a:moveTo>
                  <a:pt x="0" y="0"/>
                </a:moveTo>
                <a:lnTo>
                  <a:pt x="412342" y="0"/>
                </a:lnTo>
                <a:lnTo>
                  <a:pt x="412342" y="493084"/>
                </a:lnTo>
                <a:lnTo>
                  <a:pt x="0" y="4930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7" name="Freeform 41">
            <a:extLst>
              <a:ext uri="{FF2B5EF4-FFF2-40B4-BE49-F238E27FC236}">
                <a16:creationId xmlns:a16="http://schemas.microsoft.com/office/drawing/2014/main" id="{80C7D88C-487D-2E89-BBB5-FCEA622CDA38}"/>
              </a:ext>
            </a:extLst>
          </p:cNvPr>
          <p:cNvSpPr/>
          <p:nvPr/>
        </p:nvSpPr>
        <p:spPr>
          <a:xfrm>
            <a:off x="3196283" y="3066068"/>
            <a:ext cx="158116" cy="150211"/>
          </a:xfrm>
          <a:custGeom>
            <a:avLst/>
            <a:gdLst/>
            <a:ahLst/>
            <a:cxnLst/>
            <a:rect l="l" t="t" r="r" b="b"/>
            <a:pathLst>
              <a:path w="412341" h="391724">
                <a:moveTo>
                  <a:pt x="0" y="0"/>
                </a:moveTo>
                <a:lnTo>
                  <a:pt x="412342" y="0"/>
                </a:lnTo>
                <a:lnTo>
                  <a:pt x="412342" y="391724"/>
                </a:lnTo>
                <a:lnTo>
                  <a:pt x="0" y="3917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8" name="Freeform 42">
            <a:extLst>
              <a:ext uri="{FF2B5EF4-FFF2-40B4-BE49-F238E27FC236}">
                <a16:creationId xmlns:a16="http://schemas.microsoft.com/office/drawing/2014/main" id="{0A70DB24-6E9E-7F2C-8744-7F2291BB089A}"/>
              </a:ext>
            </a:extLst>
          </p:cNvPr>
          <p:cNvSpPr/>
          <p:nvPr/>
        </p:nvSpPr>
        <p:spPr>
          <a:xfrm>
            <a:off x="3183927" y="3530750"/>
            <a:ext cx="163017" cy="159145"/>
          </a:xfrm>
          <a:custGeom>
            <a:avLst/>
            <a:gdLst/>
            <a:ahLst/>
            <a:cxnLst/>
            <a:rect l="l" t="t" r="r" b="b"/>
            <a:pathLst>
              <a:path w="425121" h="415025">
                <a:moveTo>
                  <a:pt x="0" y="0"/>
                </a:moveTo>
                <a:lnTo>
                  <a:pt x="425122" y="0"/>
                </a:lnTo>
                <a:lnTo>
                  <a:pt x="425122" y="415025"/>
                </a:lnTo>
                <a:lnTo>
                  <a:pt x="0" y="4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19" name="Freeform 36">
            <a:extLst>
              <a:ext uri="{FF2B5EF4-FFF2-40B4-BE49-F238E27FC236}">
                <a16:creationId xmlns:a16="http://schemas.microsoft.com/office/drawing/2014/main" id="{1BDC0459-2099-A456-0820-D9A89942E52B}"/>
              </a:ext>
            </a:extLst>
          </p:cNvPr>
          <p:cNvSpPr/>
          <p:nvPr/>
        </p:nvSpPr>
        <p:spPr>
          <a:xfrm>
            <a:off x="405530" y="2606446"/>
            <a:ext cx="140332" cy="166849"/>
          </a:xfrm>
          <a:custGeom>
            <a:avLst/>
            <a:gdLst/>
            <a:ahLst/>
            <a:cxnLst/>
            <a:rect l="l" t="t" r="r" b="b"/>
            <a:pathLst>
              <a:path w="333953" h="521802">
                <a:moveTo>
                  <a:pt x="0" y="0"/>
                </a:moveTo>
                <a:lnTo>
                  <a:pt x="333953" y="0"/>
                </a:lnTo>
                <a:lnTo>
                  <a:pt x="333953" y="521802"/>
                </a:lnTo>
                <a:lnTo>
                  <a:pt x="0" y="52180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415869">
              <a:buClrTx/>
            </a:pPr>
            <a:endParaRPr lang="pt-BR" sz="1000">
              <a:solidFill>
                <a:sysClr val="windowText" lastClr="000000"/>
              </a:solidFill>
              <a:latin typeface="Kanit Light" panose="020B0604020202020204" charset="-34"/>
              <a:ea typeface="+mn-ea"/>
              <a:cs typeface="Kanit Light" panose="020B0604020202020204" charset="-34"/>
            </a:endParaRP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C283AF7A-94C0-8635-AA31-D56E48EFE24A}"/>
              </a:ext>
            </a:extLst>
          </p:cNvPr>
          <p:cNvSpPr txBox="1"/>
          <p:nvPr/>
        </p:nvSpPr>
        <p:spPr>
          <a:xfrm>
            <a:off x="3582591" y="2032720"/>
            <a:ext cx="158879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15869">
              <a:lnSpc>
                <a:spcPct val="200000"/>
              </a:lnSpc>
              <a:buClrTx/>
            </a:pPr>
            <a:endParaRPr lang="pt-BR" sz="1000">
              <a:latin typeface="Kanit Light" panose="020B0604020202020204" charset="-34"/>
              <a:ea typeface="Tabarra Sans"/>
              <a:cs typeface="Kanit Light" panose="020B0604020202020204" charset="-34"/>
              <a:sym typeface="Tabarra Sans"/>
            </a:endParaRPr>
          </a:p>
          <a:p>
            <a:pPr algn="just" defTabSz="415869">
              <a:lnSpc>
                <a:spcPct val="200000"/>
              </a:lnSpc>
              <a:buClrTx/>
            </a:pPr>
            <a:endParaRPr lang="pt-BR" sz="1000">
              <a:latin typeface="Kanit Light" panose="020B0604020202020204" charset="-34"/>
              <a:ea typeface="Tabarra Sans"/>
              <a:cs typeface="Kanit Light" panose="020B0604020202020204" charset="-34"/>
              <a:sym typeface="Tabarra San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47B1007-B354-AD05-EB07-86D50404AED1}"/>
              </a:ext>
            </a:extLst>
          </p:cNvPr>
          <p:cNvSpPr txBox="1"/>
          <p:nvPr/>
        </p:nvSpPr>
        <p:spPr>
          <a:xfrm>
            <a:off x="653688" y="3387939"/>
            <a:ext cx="21883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Gestão e visualização centralizada da rede credenciada de saúde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E56704D-6197-CAE5-0001-15BE206AD5CE}"/>
              </a:ext>
            </a:extLst>
          </p:cNvPr>
          <p:cNvSpPr txBox="1"/>
          <p:nvPr/>
        </p:nvSpPr>
        <p:spPr>
          <a:xfrm>
            <a:off x="695978" y="2990962"/>
            <a:ext cx="17615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Avaliação do estilo de vida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5D4BCE1-41CA-2690-13B7-F09226568F7F}"/>
              </a:ext>
            </a:extLst>
          </p:cNvPr>
          <p:cNvSpPr txBox="1"/>
          <p:nvPr/>
        </p:nvSpPr>
        <p:spPr>
          <a:xfrm>
            <a:off x="683506" y="2563188"/>
            <a:ext cx="18945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Guias de Convocação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14F15F0-0045-C47F-FE51-5D501750CE46}"/>
              </a:ext>
            </a:extLst>
          </p:cNvPr>
          <p:cNvSpPr txBox="1"/>
          <p:nvPr/>
        </p:nvSpPr>
        <p:spPr>
          <a:xfrm>
            <a:off x="671722" y="2078409"/>
            <a:ext cx="176817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Data de Validade do ASO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E18290B-3BAB-DAE3-FD8D-258280C6FC67}"/>
              </a:ext>
            </a:extLst>
          </p:cNvPr>
          <p:cNvSpPr txBox="1"/>
          <p:nvPr/>
        </p:nvSpPr>
        <p:spPr>
          <a:xfrm>
            <a:off x="3479203" y="3461036"/>
            <a:ext cx="186817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Avaliação do atendimento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C8CA42B-2656-6EF6-BF62-0086A9D7A6BD}"/>
              </a:ext>
            </a:extLst>
          </p:cNvPr>
          <p:cNvSpPr txBox="1"/>
          <p:nvPr/>
        </p:nvSpPr>
        <p:spPr>
          <a:xfrm>
            <a:off x="3490682" y="2983636"/>
            <a:ext cx="140627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Agenda Saúde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24C09F3-11FF-38F3-CD3D-4BC999301269}"/>
              </a:ext>
            </a:extLst>
          </p:cNvPr>
          <p:cNvSpPr txBox="1"/>
          <p:nvPr/>
        </p:nvSpPr>
        <p:spPr>
          <a:xfrm>
            <a:off x="3505593" y="2532993"/>
            <a:ext cx="158879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Resultado dos exames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8807AE5C-545C-61B7-8D64-10EB6164D425}"/>
              </a:ext>
            </a:extLst>
          </p:cNvPr>
          <p:cNvSpPr txBox="1"/>
          <p:nvPr/>
        </p:nvSpPr>
        <p:spPr>
          <a:xfrm>
            <a:off x="3487756" y="2090367"/>
            <a:ext cx="168362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5869">
              <a:buClrTx/>
            </a:pPr>
            <a:r>
              <a:rPr lang="pt-BR" sz="1000"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Avaliação psicossocial</a:t>
            </a:r>
          </a:p>
        </p:txBody>
      </p:sp>
      <p:pic>
        <p:nvPicPr>
          <p:cNvPr id="109" name="Imagem 10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5D9DCCDB-2563-F29A-9777-86A9FAE87AF3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b="10574"/>
          <a:stretch>
            <a:fillRect/>
          </a:stretch>
        </p:blipFill>
        <p:spPr>
          <a:xfrm>
            <a:off x="5897924" y="-8562"/>
            <a:ext cx="3240718" cy="5152062"/>
          </a:xfrm>
          <a:prstGeom prst="rect">
            <a:avLst/>
          </a:prstGeom>
        </p:spPr>
      </p:pic>
      <p:sp>
        <p:nvSpPr>
          <p:cNvPr id="110" name="Retângulo: Cantos Arredondados 109">
            <a:extLst>
              <a:ext uri="{FF2B5EF4-FFF2-40B4-BE49-F238E27FC236}">
                <a16:creationId xmlns:a16="http://schemas.microsoft.com/office/drawing/2014/main" id="{B2BB6BBE-46D3-9892-6E3C-8E17B6D1D384}"/>
              </a:ext>
            </a:extLst>
          </p:cNvPr>
          <p:cNvSpPr/>
          <p:nvPr/>
        </p:nvSpPr>
        <p:spPr>
          <a:xfrm>
            <a:off x="209550" y="1847156"/>
            <a:ext cx="5400675" cy="2038350"/>
          </a:xfrm>
          <a:prstGeom prst="roundRect">
            <a:avLst>
              <a:gd name="adj" fmla="val 4659"/>
            </a:avLst>
          </a:prstGeom>
          <a:noFill/>
          <a:ln w="6350">
            <a:solidFill>
              <a:srgbClr val="803176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819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667364E-6591-D2BC-88C5-E2991E3D3C48}"/>
              </a:ext>
            </a:extLst>
          </p:cNvPr>
          <p:cNvSpPr txBox="1"/>
          <p:nvPr/>
        </p:nvSpPr>
        <p:spPr>
          <a:xfrm>
            <a:off x="6731049" y="4813659"/>
            <a:ext cx="19120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>
                <a:solidFill>
                  <a:schemeClr val="bg1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https://vimeo.com/1108444684</a:t>
            </a:r>
            <a:endParaRPr lang="pt-BR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8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211529" y="57999"/>
            <a:ext cx="56890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</a:t>
            </a:r>
            <a:br>
              <a:rPr lang="pt-BR"/>
            </a:br>
            <a:r>
              <a:rPr lang="pt-BR" sz="1800"/>
              <a:t>Game da Saúde</a:t>
            </a:r>
            <a:br>
              <a:rPr lang="pt-BR"/>
            </a:br>
            <a:br>
              <a:rPr lang="pt-BR"/>
            </a:br>
            <a:endParaRPr/>
          </a:p>
        </p:txBody>
      </p:sp>
      <p:sp>
        <p:nvSpPr>
          <p:cNvPr id="18" name="TextBox 44">
            <a:extLst>
              <a:ext uri="{FF2B5EF4-FFF2-40B4-BE49-F238E27FC236}">
                <a16:creationId xmlns:a16="http://schemas.microsoft.com/office/drawing/2014/main" id="{802AFB9E-7A55-6711-8F53-3D28200C801C}"/>
              </a:ext>
            </a:extLst>
          </p:cNvPr>
          <p:cNvSpPr txBox="1"/>
          <p:nvPr/>
        </p:nvSpPr>
        <p:spPr>
          <a:xfrm>
            <a:off x="347376" y="853653"/>
            <a:ext cx="5158074" cy="623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pt-BR"/>
            </a:defPPr>
            <a:lvl1pPr algn="just" defTabSz="554492">
              <a:lnSpc>
                <a:spcPct val="150000"/>
              </a:lnSpc>
              <a:defRPr sz="1600" kern="0">
                <a:solidFill>
                  <a:schemeClr val="bg1">
                    <a:lumMod val="50000"/>
                  </a:schemeClr>
                </a:solidFill>
                <a:latin typeface="Petrobras Sans" panose="020B0606020204030204" pitchFamily="34" charset="0"/>
                <a:ea typeface="Tabarra Sans"/>
                <a:cs typeface="Tabarra Sans"/>
              </a:defRPr>
            </a:lvl1pPr>
          </a:lstStyle>
          <a:p>
            <a:pPr defTabSz="415869">
              <a:lnSpc>
                <a:spcPct val="100000"/>
              </a:lnSpc>
              <a:buClrTx/>
            </a:pPr>
            <a:r>
              <a:rPr lang="pt-BR" sz="135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  <a:sym typeface="Trebuchet MS"/>
              </a:rPr>
              <a:t>Módulo de gamificação para incentivar o engajamento nas atividades de saúde, utilizando dados sincronizados de dispositivos pessoais.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315D9B40-C2C5-2363-7272-238EECAF6F3D}"/>
              </a:ext>
            </a:extLst>
          </p:cNvPr>
          <p:cNvSpPr/>
          <p:nvPr/>
        </p:nvSpPr>
        <p:spPr>
          <a:xfrm>
            <a:off x="347376" y="1783484"/>
            <a:ext cx="4731986" cy="2706387"/>
          </a:xfrm>
          <a:prstGeom prst="roundRect">
            <a:avLst>
              <a:gd name="adj" fmla="val 4659"/>
            </a:avLst>
          </a:prstGeom>
          <a:noFill/>
          <a:ln w="6350">
            <a:solidFill>
              <a:srgbClr val="803176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819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nit Light" panose="020B0604020202020204" charset="-34"/>
              <a:cs typeface="Kanit Light" panose="020B0604020202020204" charset="-34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791D4D9-3297-C9E3-3561-E54A1CB7DA6B}"/>
              </a:ext>
            </a:extLst>
          </p:cNvPr>
          <p:cNvGrpSpPr/>
          <p:nvPr/>
        </p:nvGrpSpPr>
        <p:grpSpPr>
          <a:xfrm>
            <a:off x="640947" y="2039396"/>
            <a:ext cx="4144844" cy="2194562"/>
            <a:chOff x="1884524" y="3134937"/>
            <a:chExt cx="4990437" cy="2570044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661654C8-CDA6-DD1E-1F80-536C8F3E027F}"/>
                </a:ext>
              </a:extLst>
            </p:cNvPr>
            <p:cNvGrpSpPr/>
            <p:nvPr/>
          </p:nvGrpSpPr>
          <p:grpSpPr>
            <a:xfrm rot="5400000">
              <a:off x="3681473" y="1868513"/>
              <a:ext cx="1396540" cy="4990437"/>
              <a:chOff x="5962933" y="1700007"/>
              <a:chExt cx="1396540" cy="4990437"/>
            </a:xfrm>
          </p:grpSpPr>
          <p:sp>
            <p:nvSpPr>
              <p:cNvPr id="46" name="Freeform 2">
                <a:extLst>
                  <a:ext uri="{FF2B5EF4-FFF2-40B4-BE49-F238E27FC236}">
                    <a16:creationId xmlns:a16="http://schemas.microsoft.com/office/drawing/2014/main" id="{BFC42FE3-5B84-690A-B38D-766CEBE0573E}"/>
                  </a:ext>
                </a:extLst>
              </p:cNvPr>
              <p:cNvSpPr/>
              <p:nvPr/>
            </p:nvSpPr>
            <p:spPr>
              <a:xfrm rot="16200000">
                <a:off x="6312068" y="2049142"/>
                <a:ext cx="1396540" cy="698270"/>
              </a:xfrm>
              <a:custGeom>
                <a:avLst/>
                <a:gdLst/>
                <a:ahLst/>
                <a:cxnLst/>
                <a:rect l="l" t="t" r="r" b="b"/>
                <a:pathLst>
                  <a:path w="2302998" h="1151499">
                    <a:moveTo>
                      <a:pt x="0" y="0"/>
                    </a:moveTo>
                    <a:lnTo>
                      <a:pt x="2302998" y="0"/>
                    </a:lnTo>
                    <a:lnTo>
                      <a:pt x="2302998" y="1151499"/>
                    </a:lnTo>
                    <a:lnTo>
                      <a:pt x="0" y="115149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7" name="Freeform 5">
                <a:extLst>
                  <a:ext uri="{FF2B5EF4-FFF2-40B4-BE49-F238E27FC236}">
                    <a16:creationId xmlns:a16="http://schemas.microsoft.com/office/drawing/2014/main" id="{8F6B1A81-B4E3-A1B7-1655-88876C67F881}"/>
                  </a:ext>
                </a:extLst>
              </p:cNvPr>
              <p:cNvSpPr/>
              <p:nvPr/>
            </p:nvSpPr>
            <p:spPr>
              <a:xfrm rot="5400000">
                <a:off x="5613798" y="3247107"/>
                <a:ext cx="1396540" cy="698270"/>
              </a:xfrm>
              <a:custGeom>
                <a:avLst/>
                <a:gdLst/>
                <a:ahLst/>
                <a:cxnLst/>
                <a:rect l="l" t="t" r="r" b="b"/>
                <a:pathLst>
                  <a:path w="2302998" h="1151499">
                    <a:moveTo>
                      <a:pt x="0" y="0"/>
                    </a:moveTo>
                    <a:lnTo>
                      <a:pt x="2302998" y="0"/>
                    </a:lnTo>
                    <a:lnTo>
                      <a:pt x="2302998" y="1151499"/>
                    </a:lnTo>
                    <a:lnTo>
                      <a:pt x="0" y="115149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91664D3E-3F59-CEBE-901B-21E1349BF681}"/>
                  </a:ext>
                </a:extLst>
              </p:cNvPr>
              <p:cNvSpPr/>
              <p:nvPr/>
            </p:nvSpPr>
            <p:spPr>
              <a:xfrm rot="16200000">
                <a:off x="6312068" y="4445073"/>
                <a:ext cx="1396540" cy="698270"/>
              </a:xfrm>
              <a:custGeom>
                <a:avLst/>
                <a:gdLst/>
                <a:ahLst/>
                <a:cxnLst/>
                <a:rect l="l" t="t" r="r" b="b"/>
                <a:pathLst>
                  <a:path w="2302998" h="1151499">
                    <a:moveTo>
                      <a:pt x="0" y="0"/>
                    </a:moveTo>
                    <a:lnTo>
                      <a:pt x="2302998" y="0"/>
                    </a:lnTo>
                    <a:lnTo>
                      <a:pt x="2302998" y="1151499"/>
                    </a:lnTo>
                    <a:lnTo>
                      <a:pt x="0" y="115149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:a16="http://schemas.microsoft.com/office/drawing/2014/main" id="{0D6B25C7-9239-2321-1335-98BE8F5B1BEC}"/>
                  </a:ext>
                </a:extLst>
              </p:cNvPr>
              <p:cNvSpPr/>
              <p:nvPr/>
            </p:nvSpPr>
            <p:spPr>
              <a:xfrm rot="5400000">
                <a:off x="5684930" y="5643039"/>
                <a:ext cx="1396540" cy="698270"/>
              </a:xfrm>
              <a:custGeom>
                <a:avLst/>
                <a:gdLst/>
                <a:ahLst/>
                <a:cxnLst/>
                <a:rect l="l" t="t" r="r" b="b"/>
                <a:pathLst>
                  <a:path w="2302998" h="1151499">
                    <a:moveTo>
                      <a:pt x="0" y="0"/>
                    </a:moveTo>
                    <a:lnTo>
                      <a:pt x="2302997" y="0"/>
                    </a:lnTo>
                    <a:lnTo>
                      <a:pt x="2302997" y="1151499"/>
                    </a:lnTo>
                    <a:lnTo>
                      <a:pt x="0" y="115149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grpSp>
            <p:nvGrpSpPr>
              <p:cNvPr id="50" name="Group 8">
                <a:extLst>
                  <a:ext uri="{FF2B5EF4-FFF2-40B4-BE49-F238E27FC236}">
                    <a16:creationId xmlns:a16="http://schemas.microsoft.com/office/drawing/2014/main" id="{C94B871E-0ED2-25D6-0ABD-D8FABEAB3D35}"/>
                  </a:ext>
                </a:extLst>
              </p:cNvPr>
              <p:cNvGrpSpPr/>
              <p:nvPr/>
            </p:nvGrpSpPr>
            <p:grpSpPr>
              <a:xfrm>
                <a:off x="6161507" y="3096546"/>
                <a:ext cx="999392" cy="999392"/>
                <a:chOff x="0" y="0"/>
                <a:chExt cx="6350000" cy="6350000"/>
              </a:xfrm>
            </p:grpSpPr>
            <p:sp>
              <p:nvSpPr>
                <p:cNvPr id="54" name="Freeform 9">
                  <a:extLst>
                    <a:ext uri="{FF2B5EF4-FFF2-40B4-BE49-F238E27FC236}">
                      <a16:creationId xmlns:a16="http://schemas.microsoft.com/office/drawing/2014/main" id="{94D31D6C-04BD-EF4E-73C5-61498F2CEDA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</p:spPr>
              <p:txBody>
                <a:bodyPr/>
                <a:lstStyle/>
                <a:p>
                  <a:pPr defTabSz="685800">
                    <a:buClrTx/>
                  </a:pPr>
                  <a:endParaRPr lang="pt-BR" sz="819" kern="1200">
                    <a:solidFill>
                      <a:prstClr val="black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endParaRPr>
                </a:p>
              </p:txBody>
            </p:sp>
          </p:grpSp>
          <p:sp>
            <p:nvSpPr>
              <p:cNvPr id="51" name="Freeform 13">
                <a:extLst>
                  <a:ext uri="{FF2B5EF4-FFF2-40B4-BE49-F238E27FC236}">
                    <a16:creationId xmlns:a16="http://schemas.microsoft.com/office/drawing/2014/main" id="{C7CE42A8-7C71-D644-18F5-621AD67DB970}"/>
                  </a:ext>
                </a:extLst>
              </p:cNvPr>
              <p:cNvSpPr/>
              <p:nvPr/>
            </p:nvSpPr>
            <p:spPr>
              <a:xfrm>
                <a:off x="6232639" y="5492478"/>
                <a:ext cx="999392" cy="999392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1F1F1"/>
              </a:solidFill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grpSp>
            <p:nvGrpSpPr>
              <p:cNvPr id="52" name="Group 3">
                <a:extLst>
                  <a:ext uri="{FF2B5EF4-FFF2-40B4-BE49-F238E27FC236}">
                    <a16:creationId xmlns:a16="http://schemas.microsoft.com/office/drawing/2014/main" id="{A0360092-4175-CCF0-7159-FD5C27AF0BE8}"/>
                  </a:ext>
                </a:extLst>
              </p:cNvPr>
              <p:cNvGrpSpPr/>
              <p:nvPr/>
            </p:nvGrpSpPr>
            <p:grpSpPr>
              <a:xfrm>
                <a:off x="6160648" y="1898580"/>
                <a:ext cx="999392" cy="999392"/>
                <a:chOff x="-5458" y="-6"/>
                <a:chExt cx="6350000" cy="6350000"/>
              </a:xfrm>
            </p:grpSpPr>
            <p:sp>
              <p:nvSpPr>
                <p:cNvPr id="53" name="Freeform 4">
                  <a:extLst>
                    <a:ext uri="{FF2B5EF4-FFF2-40B4-BE49-F238E27FC236}">
                      <a16:creationId xmlns:a16="http://schemas.microsoft.com/office/drawing/2014/main" id="{76FD3BE8-6CA7-A81B-DA37-71337B9F68FD}"/>
                    </a:ext>
                  </a:extLst>
                </p:cNvPr>
                <p:cNvSpPr/>
                <p:nvPr/>
              </p:nvSpPr>
              <p:spPr>
                <a:xfrm>
                  <a:off x="-5458" y="-6"/>
                  <a:ext cx="6350000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50000">
                      <a:moveTo>
                        <a:pt x="3175000" y="0"/>
                      </a:moveTo>
                      <a:cubicBezTo>
                        <a:pt x="1421496" y="0"/>
                        <a:pt x="0" y="1421496"/>
                        <a:pt x="0" y="3175000"/>
                      </a:cubicBezTo>
                      <a:cubicBezTo>
                        <a:pt x="0" y="4928504"/>
                        <a:pt x="1421496" y="6350000"/>
                        <a:pt x="3175000" y="6350000"/>
                      </a:cubicBezTo>
                      <a:cubicBezTo>
                        <a:pt x="4928504" y="6350000"/>
                        <a:pt x="6350000" y="4928504"/>
                        <a:pt x="6350000" y="3175000"/>
                      </a:cubicBezTo>
                      <a:cubicBezTo>
                        <a:pt x="6350000" y="1421496"/>
                        <a:pt x="4928504" y="0"/>
                        <a:pt x="3175000" y="0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</p:spPr>
              <p:txBody>
                <a:bodyPr/>
                <a:lstStyle/>
                <a:p>
                  <a:pPr defTabSz="685800">
                    <a:buClrTx/>
                  </a:pPr>
                  <a:endParaRPr lang="pt-BR" sz="819" kern="1200">
                    <a:solidFill>
                      <a:prstClr val="black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endParaRPr>
                </a:p>
              </p:txBody>
            </p:sp>
          </p:grpSp>
        </p:grp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97BCE3E3-BDDE-94FC-4BD4-1883DC223556}"/>
                </a:ext>
              </a:extLst>
            </p:cNvPr>
            <p:cNvSpPr/>
            <p:nvPr/>
          </p:nvSpPr>
          <p:spPr>
            <a:xfrm>
              <a:off x="4676738" y="4005817"/>
              <a:ext cx="734675" cy="732839"/>
            </a:xfrm>
            <a:custGeom>
              <a:avLst/>
              <a:gdLst/>
              <a:ahLst/>
              <a:cxnLst/>
              <a:rect l="l" t="t" r="r" b="b"/>
              <a:pathLst>
                <a:path w="1211534" h="1208505">
                  <a:moveTo>
                    <a:pt x="0" y="0"/>
                  </a:moveTo>
                  <a:lnTo>
                    <a:pt x="1211534" y="0"/>
                  </a:lnTo>
                  <a:lnTo>
                    <a:pt x="1211534" y="1208505"/>
                  </a:lnTo>
                  <a:lnTo>
                    <a:pt x="0" y="1208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819" kern="1200">
                <a:solidFill>
                  <a:prstClr val="black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38D62EA-E307-A11B-048C-CED2932B9773}"/>
                </a:ext>
              </a:extLst>
            </p:cNvPr>
            <p:cNvSpPr/>
            <p:nvPr/>
          </p:nvSpPr>
          <p:spPr>
            <a:xfrm>
              <a:off x="5738391" y="4160233"/>
              <a:ext cx="884213" cy="445422"/>
            </a:xfrm>
            <a:custGeom>
              <a:avLst/>
              <a:gdLst/>
              <a:ahLst/>
              <a:cxnLst/>
              <a:rect l="l" t="t" r="r" b="b"/>
              <a:pathLst>
                <a:path w="1458132" h="734534">
                  <a:moveTo>
                    <a:pt x="0" y="0"/>
                  </a:moveTo>
                  <a:lnTo>
                    <a:pt x="1458132" y="0"/>
                  </a:lnTo>
                  <a:lnTo>
                    <a:pt x="1458132" y="734535"/>
                  </a:lnTo>
                  <a:lnTo>
                    <a:pt x="0" y="7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819" kern="1200">
                <a:solidFill>
                  <a:prstClr val="black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  <p:grpSp>
          <p:nvGrpSpPr>
            <p:cNvPr id="27" name="Group 18">
              <a:extLst>
                <a:ext uri="{FF2B5EF4-FFF2-40B4-BE49-F238E27FC236}">
                  <a16:creationId xmlns:a16="http://schemas.microsoft.com/office/drawing/2014/main" id="{260644AB-7365-2E4A-0896-F26B57EBF505}"/>
                </a:ext>
              </a:extLst>
            </p:cNvPr>
            <p:cNvGrpSpPr/>
            <p:nvPr/>
          </p:nvGrpSpPr>
          <p:grpSpPr>
            <a:xfrm>
              <a:off x="5687775" y="5160627"/>
              <a:ext cx="1142713" cy="512754"/>
              <a:chOff x="0" y="0"/>
              <a:chExt cx="531173" cy="238346"/>
            </a:xfrm>
          </p:grpSpPr>
          <p:sp>
            <p:nvSpPr>
              <p:cNvPr id="44" name="Freeform 19">
                <a:extLst>
                  <a:ext uri="{FF2B5EF4-FFF2-40B4-BE49-F238E27FC236}">
                    <a16:creationId xmlns:a16="http://schemas.microsoft.com/office/drawing/2014/main" id="{BBAFC8A0-B6B9-10C2-9180-6330E5831C84}"/>
                  </a:ext>
                </a:extLst>
              </p:cNvPr>
              <p:cNvSpPr/>
              <p:nvPr/>
            </p:nvSpPr>
            <p:spPr>
              <a:xfrm>
                <a:off x="0" y="0"/>
                <a:ext cx="531173" cy="238346"/>
              </a:xfrm>
              <a:custGeom>
                <a:avLst/>
                <a:gdLst/>
                <a:ahLst/>
                <a:cxnLst/>
                <a:rect l="l" t="t" r="r" b="b"/>
                <a:pathLst>
                  <a:path w="531173" h="238346">
                    <a:moveTo>
                      <a:pt x="41084" y="0"/>
                    </a:moveTo>
                    <a:lnTo>
                      <a:pt x="490089" y="0"/>
                    </a:lnTo>
                    <a:cubicBezTo>
                      <a:pt x="512779" y="0"/>
                      <a:pt x="531173" y="18394"/>
                      <a:pt x="531173" y="41084"/>
                    </a:cubicBezTo>
                    <a:lnTo>
                      <a:pt x="531173" y="197262"/>
                    </a:lnTo>
                    <a:cubicBezTo>
                      <a:pt x="531173" y="219952"/>
                      <a:pt x="512779" y="238346"/>
                      <a:pt x="490089" y="238346"/>
                    </a:cubicBezTo>
                    <a:lnTo>
                      <a:pt x="41084" y="238346"/>
                    </a:lnTo>
                    <a:cubicBezTo>
                      <a:pt x="18394" y="238346"/>
                      <a:pt x="0" y="219952"/>
                      <a:pt x="0" y="197262"/>
                    </a:cubicBezTo>
                    <a:lnTo>
                      <a:pt x="0" y="41084"/>
                    </a:lnTo>
                    <a:cubicBezTo>
                      <a:pt x="0" y="18394"/>
                      <a:pt x="18394" y="0"/>
                      <a:pt x="41084" y="0"/>
                    </a:cubicBezTo>
                    <a:close/>
                  </a:path>
                </a:pathLst>
              </a:custGeom>
              <a:solidFill>
                <a:srgbClr val="F1C40F"/>
              </a:solidFill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5" name="TextBox 20">
                <a:extLst>
                  <a:ext uri="{FF2B5EF4-FFF2-40B4-BE49-F238E27FC236}">
                    <a16:creationId xmlns:a16="http://schemas.microsoft.com/office/drawing/2014/main" id="{4F688BF7-84BA-0B3F-F51E-C9A0F2FD12E1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531173" cy="305021"/>
              </a:xfrm>
              <a:prstGeom prst="rect">
                <a:avLst/>
              </a:prstGeom>
            </p:spPr>
            <p:txBody>
              <a:bodyPr lIns="23104" tIns="23104" rIns="23104" bIns="23104" rtlCol="0" anchor="ctr"/>
              <a:lstStyle/>
              <a:p>
                <a:pPr algn="ctr" defTabSz="685800">
                  <a:lnSpc>
                    <a:spcPts val="1209"/>
                  </a:lnSpc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</p:grpSp>
        <p:grpSp>
          <p:nvGrpSpPr>
            <p:cNvPr id="28" name="Group 21">
              <a:extLst>
                <a:ext uri="{FF2B5EF4-FFF2-40B4-BE49-F238E27FC236}">
                  <a16:creationId xmlns:a16="http://schemas.microsoft.com/office/drawing/2014/main" id="{B5030BAA-316B-D3CC-03AE-F23B2785E278}"/>
                </a:ext>
              </a:extLst>
            </p:cNvPr>
            <p:cNvGrpSpPr/>
            <p:nvPr/>
          </p:nvGrpSpPr>
          <p:grpSpPr>
            <a:xfrm>
              <a:off x="2011437" y="3166648"/>
              <a:ext cx="1142713" cy="512754"/>
              <a:chOff x="0" y="0"/>
              <a:chExt cx="531173" cy="238346"/>
            </a:xfrm>
          </p:grpSpPr>
          <p:sp>
            <p:nvSpPr>
              <p:cNvPr id="42" name="Freeform 22">
                <a:extLst>
                  <a:ext uri="{FF2B5EF4-FFF2-40B4-BE49-F238E27FC236}">
                    <a16:creationId xmlns:a16="http://schemas.microsoft.com/office/drawing/2014/main" id="{07401E80-51EE-517F-6676-743DC2CCBEA8}"/>
                  </a:ext>
                </a:extLst>
              </p:cNvPr>
              <p:cNvSpPr/>
              <p:nvPr/>
            </p:nvSpPr>
            <p:spPr>
              <a:xfrm>
                <a:off x="0" y="0"/>
                <a:ext cx="531173" cy="238346"/>
              </a:xfrm>
              <a:custGeom>
                <a:avLst/>
                <a:gdLst/>
                <a:ahLst/>
                <a:cxnLst/>
                <a:rect l="l" t="t" r="r" b="b"/>
                <a:pathLst>
                  <a:path w="531173" h="238346">
                    <a:moveTo>
                      <a:pt x="41084" y="0"/>
                    </a:moveTo>
                    <a:lnTo>
                      <a:pt x="490089" y="0"/>
                    </a:lnTo>
                    <a:cubicBezTo>
                      <a:pt x="512779" y="0"/>
                      <a:pt x="531173" y="18394"/>
                      <a:pt x="531173" y="41084"/>
                    </a:cubicBezTo>
                    <a:lnTo>
                      <a:pt x="531173" y="197262"/>
                    </a:lnTo>
                    <a:cubicBezTo>
                      <a:pt x="531173" y="219952"/>
                      <a:pt x="512779" y="238346"/>
                      <a:pt x="490089" y="238346"/>
                    </a:cubicBezTo>
                    <a:lnTo>
                      <a:pt x="41084" y="238346"/>
                    </a:lnTo>
                    <a:cubicBezTo>
                      <a:pt x="18394" y="238346"/>
                      <a:pt x="0" y="219952"/>
                      <a:pt x="0" y="197262"/>
                    </a:cubicBezTo>
                    <a:lnTo>
                      <a:pt x="0" y="41084"/>
                    </a:lnTo>
                    <a:cubicBezTo>
                      <a:pt x="0" y="18394"/>
                      <a:pt x="18394" y="0"/>
                      <a:pt x="41084" y="0"/>
                    </a:cubicBezTo>
                    <a:close/>
                  </a:path>
                </a:pathLst>
              </a:custGeom>
              <a:solidFill>
                <a:srgbClr val="3498D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3" name="TextBox 23">
                <a:extLst>
                  <a:ext uri="{FF2B5EF4-FFF2-40B4-BE49-F238E27FC236}">
                    <a16:creationId xmlns:a16="http://schemas.microsoft.com/office/drawing/2014/main" id="{E2C8A85A-927A-3FE3-F2F5-CA0E62578F51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531173" cy="305021"/>
              </a:xfrm>
              <a:prstGeom prst="rect">
                <a:avLst/>
              </a:prstGeom>
            </p:spPr>
            <p:txBody>
              <a:bodyPr lIns="23104" tIns="23104" rIns="23104" bIns="23104" rtlCol="0" anchor="ctr"/>
              <a:lstStyle/>
              <a:p>
                <a:pPr algn="ctr" defTabSz="685800">
                  <a:lnSpc>
                    <a:spcPts val="1209"/>
                  </a:lnSpc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</p:grpSp>
        <p:grpSp>
          <p:nvGrpSpPr>
            <p:cNvPr id="29" name="Group 24">
              <a:extLst>
                <a:ext uri="{FF2B5EF4-FFF2-40B4-BE49-F238E27FC236}">
                  <a16:creationId xmlns:a16="http://schemas.microsoft.com/office/drawing/2014/main" id="{8E278CEA-B69D-5300-7466-B768CF0D06D5}"/>
                </a:ext>
              </a:extLst>
            </p:cNvPr>
            <p:cNvGrpSpPr/>
            <p:nvPr/>
          </p:nvGrpSpPr>
          <p:grpSpPr>
            <a:xfrm>
              <a:off x="4379776" y="3134937"/>
              <a:ext cx="1142713" cy="512754"/>
              <a:chOff x="0" y="0"/>
              <a:chExt cx="531173" cy="238346"/>
            </a:xfrm>
          </p:grpSpPr>
          <p:sp>
            <p:nvSpPr>
              <p:cNvPr id="40" name="Freeform 25">
                <a:extLst>
                  <a:ext uri="{FF2B5EF4-FFF2-40B4-BE49-F238E27FC236}">
                    <a16:creationId xmlns:a16="http://schemas.microsoft.com/office/drawing/2014/main" id="{FFEB1BF2-60F5-23FE-78A6-FDB76F884B7F}"/>
                  </a:ext>
                </a:extLst>
              </p:cNvPr>
              <p:cNvSpPr/>
              <p:nvPr/>
            </p:nvSpPr>
            <p:spPr>
              <a:xfrm>
                <a:off x="0" y="0"/>
                <a:ext cx="531173" cy="238346"/>
              </a:xfrm>
              <a:custGeom>
                <a:avLst/>
                <a:gdLst/>
                <a:ahLst/>
                <a:cxnLst/>
                <a:rect l="l" t="t" r="r" b="b"/>
                <a:pathLst>
                  <a:path w="531173" h="238346">
                    <a:moveTo>
                      <a:pt x="41084" y="0"/>
                    </a:moveTo>
                    <a:lnTo>
                      <a:pt x="490089" y="0"/>
                    </a:lnTo>
                    <a:cubicBezTo>
                      <a:pt x="512779" y="0"/>
                      <a:pt x="531173" y="18394"/>
                      <a:pt x="531173" y="41084"/>
                    </a:cubicBezTo>
                    <a:lnTo>
                      <a:pt x="531173" y="197262"/>
                    </a:lnTo>
                    <a:cubicBezTo>
                      <a:pt x="531173" y="219952"/>
                      <a:pt x="512779" y="238346"/>
                      <a:pt x="490089" y="238346"/>
                    </a:cubicBezTo>
                    <a:lnTo>
                      <a:pt x="41084" y="238346"/>
                    </a:lnTo>
                    <a:cubicBezTo>
                      <a:pt x="18394" y="238346"/>
                      <a:pt x="0" y="219952"/>
                      <a:pt x="0" y="197262"/>
                    </a:cubicBezTo>
                    <a:lnTo>
                      <a:pt x="0" y="41084"/>
                    </a:lnTo>
                    <a:cubicBezTo>
                      <a:pt x="0" y="18394"/>
                      <a:pt x="18394" y="0"/>
                      <a:pt x="41084" y="0"/>
                    </a:cubicBezTo>
                    <a:close/>
                  </a:path>
                </a:pathLst>
              </a:custGeom>
              <a:solidFill>
                <a:srgbClr val="7F99AA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41" name="TextBox 26">
                <a:extLst>
                  <a:ext uri="{FF2B5EF4-FFF2-40B4-BE49-F238E27FC236}">
                    <a16:creationId xmlns:a16="http://schemas.microsoft.com/office/drawing/2014/main" id="{5EEFC8ED-6379-A5D3-B450-C4473ABD8B2A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531173" cy="305021"/>
              </a:xfrm>
              <a:prstGeom prst="rect">
                <a:avLst/>
              </a:prstGeom>
            </p:spPr>
            <p:txBody>
              <a:bodyPr lIns="23104" tIns="23104" rIns="23104" bIns="23104" rtlCol="0" anchor="ctr"/>
              <a:lstStyle/>
              <a:p>
                <a:pPr algn="ctr" defTabSz="685800">
                  <a:lnSpc>
                    <a:spcPts val="1209"/>
                  </a:lnSpc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</p:grpSp>
        <p:grpSp>
          <p:nvGrpSpPr>
            <p:cNvPr id="30" name="Group 27">
              <a:extLst>
                <a:ext uri="{FF2B5EF4-FFF2-40B4-BE49-F238E27FC236}">
                  <a16:creationId xmlns:a16="http://schemas.microsoft.com/office/drawing/2014/main" id="{254AB064-5B11-6751-4AD1-FD8518CAB002}"/>
                </a:ext>
              </a:extLst>
            </p:cNvPr>
            <p:cNvGrpSpPr/>
            <p:nvPr/>
          </p:nvGrpSpPr>
          <p:grpSpPr>
            <a:xfrm>
              <a:off x="3190354" y="5192227"/>
              <a:ext cx="1142713" cy="512754"/>
              <a:chOff x="0" y="0"/>
              <a:chExt cx="531173" cy="238346"/>
            </a:xfrm>
          </p:grpSpPr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0BEDFB2A-70B7-AC0F-9DB7-FDE2E5A340C0}"/>
                  </a:ext>
                </a:extLst>
              </p:cNvPr>
              <p:cNvSpPr/>
              <p:nvPr/>
            </p:nvSpPr>
            <p:spPr>
              <a:xfrm>
                <a:off x="0" y="0"/>
                <a:ext cx="531173" cy="238346"/>
              </a:xfrm>
              <a:custGeom>
                <a:avLst/>
                <a:gdLst/>
                <a:ahLst/>
                <a:cxnLst/>
                <a:rect l="l" t="t" r="r" b="b"/>
                <a:pathLst>
                  <a:path w="531173" h="238346">
                    <a:moveTo>
                      <a:pt x="41084" y="0"/>
                    </a:moveTo>
                    <a:lnTo>
                      <a:pt x="490089" y="0"/>
                    </a:lnTo>
                    <a:cubicBezTo>
                      <a:pt x="512779" y="0"/>
                      <a:pt x="531173" y="18394"/>
                      <a:pt x="531173" y="41084"/>
                    </a:cubicBezTo>
                    <a:lnTo>
                      <a:pt x="531173" y="197262"/>
                    </a:lnTo>
                    <a:cubicBezTo>
                      <a:pt x="531173" y="219952"/>
                      <a:pt x="512779" y="238346"/>
                      <a:pt x="490089" y="238346"/>
                    </a:cubicBezTo>
                    <a:lnTo>
                      <a:pt x="41084" y="238346"/>
                    </a:lnTo>
                    <a:cubicBezTo>
                      <a:pt x="18394" y="238346"/>
                      <a:pt x="0" y="219952"/>
                      <a:pt x="0" y="197262"/>
                    </a:cubicBezTo>
                    <a:lnTo>
                      <a:pt x="0" y="41084"/>
                    </a:lnTo>
                    <a:cubicBezTo>
                      <a:pt x="0" y="18394"/>
                      <a:pt x="18394" y="0"/>
                      <a:pt x="41084" y="0"/>
                    </a:cubicBezTo>
                    <a:close/>
                  </a:path>
                </a:pathLst>
              </a:custGeom>
              <a:solidFill>
                <a:srgbClr val="1ABC9C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defTabSz="685800"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  <p:sp>
            <p:nvSpPr>
              <p:cNvPr id="39" name="TextBox 29">
                <a:extLst>
                  <a:ext uri="{FF2B5EF4-FFF2-40B4-BE49-F238E27FC236}">
                    <a16:creationId xmlns:a16="http://schemas.microsoft.com/office/drawing/2014/main" id="{674A571C-77BC-1B45-D810-690638FC7F01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531173" cy="305021"/>
              </a:xfrm>
              <a:prstGeom prst="rect">
                <a:avLst/>
              </a:prstGeom>
            </p:spPr>
            <p:txBody>
              <a:bodyPr lIns="23104" tIns="23104" rIns="23104" bIns="23104" rtlCol="0" anchor="ctr"/>
              <a:lstStyle/>
              <a:p>
                <a:pPr algn="ctr" defTabSz="685800">
                  <a:lnSpc>
                    <a:spcPts val="1209"/>
                  </a:lnSpc>
                  <a:buClrTx/>
                </a:pPr>
                <a:endParaRPr lang="pt-BR" sz="819" kern="1200">
                  <a:solidFill>
                    <a:prstClr val="black"/>
                  </a:solidFill>
                  <a:latin typeface="Kanit Light" panose="020B0604020202020204" charset="-34"/>
                  <a:ea typeface="+mn-ea"/>
                  <a:cs typeface="Kanit Light" panose="020B0604020202020204" charset="-34"/>
                </a:endParaRPr>
              </a:p>
            </p:txBody>
          </p:sp>
        </p:grpSp>
        <p:sp>
          <p:nvSpPr>
            <p:cNvPr id="31" name="TextBox 40">
              <a:extLst>
                <a:ext uri="{FF2B5EF4-FFF2-40B4-BE49-F238E27FC236}">
                  <a16:creationId xmlns:a16="http://schemas.microsoft.com/office/drawing/2014/main" id="{AE9FDB86-51AF-F34D-50ED-A4F8722BF47C}"/>
                </a:ext>
              </a:extLst>
            </p:cNvPr>
            <p:cNvSpPr txBox="1"/>
            <p:nvPr/>
          </p:nvSpPr>
          <p:spPr>
            <a:xfrm>
              <a:off x="5804587" y="5265500"/>
              <a:ext cx="933182" cy="3461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00">
                <a:lnSpc>
                  <a:spcPts val="1111"/>
                </a:lnSpc>
                <a:spcBef>
                  <a:spcPct val="0"/>
                </a:spcBef>
                <a:buClrTx/>
              </a:pPr>
              <a:r>
                <a:rPr lang="pt-BR" sz="862" b="1" kern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anit Light" panose="020B0604020202020204" charset="-34"/>
                  <a:ea typeface="Trebuchet MS Bold"/>
                  <a:cs typeface="Kanit Light" panose="020B0604020202020204" charset="-34"/>
                  <a:sym typeface="Trebuchet MS Bold"/>
                </a:rPr>
                <a:t>PONTOS EXTRAS</a:t>
              </a:r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id="{1667DC0F-363C-B97F-52CF-EA21C74B08EA}"/>
                </a:ext>
              </a:extLst>
            </p:cNvPr>
            <p:cNvSpPr txBox="1"/>
            <p:nvPr/>
          </p:nvSpPr>
          <p:spPr>
            <a:xfrm>
              <a:off x="3211613" y="5276177"/>
              <a:ext cx="1142713" cy="34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111"/>
                </a:lnSpc>
                <a:buClrTx/>
              </a:pPr>
              <a:r>
                <a:rPr lang="pt-BR" sz="862" b="1" kern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anit Light" panose="020B0604020202020204" charset="-34"/>
                  <a:ea typeface="Trebuchet MS Bold"/>
                  <a:cs typeface="Kanit Light" panose="020B0604020202020204" charset="-34"/>
                  <a:sym typeface="Trebuchet MS Bold"/>
                </a:rPr>
                <a:t>CRIAÇÃO DE EQUIPES</a:t>
              </a:r>
            </a:p>
          </p:txBody>
        </p:sp>
        <p:sp>
          <p:nvSpPr>
            <p:cNvPr id="33" name="TextBox 42">
              <a:extLst>
                <a:ext uri="{FF2B5EF4-FFF2-40B4-BE49-F238E27FC236}">
                  <a16:creationId xmlns:a16="http://schemas.microsoft.com/office/drawing/2014/main" id="{FAC800A1-0A0F-E5A9-1547-F52C70365757}"/>
                </a:ext>
              </a:extLst>
            </p:cNvPr>
            <p:cNvSpPr txBox="1"/>
            <p:nvPr/>
          </p:nvSpPr>
          <p:spPr>
            <a:xfrm>
              <a:off x="2108253" y="3267958"/>
              <a:ext cx="935227" cy="34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111"/>
                </a:lnSpc>
                <a:spcBef>
                  <a:spcPct val="0"/>
                </a:spcBef>
                <a:buClrTx/>
              </a:pPr>
              <a:r>
                <a:rPr lang="pt-BR" sz="862" b="1" kern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anit Light" panose="020B0604020202020204" charset="-34"/>
                  <a:ea typeface="Trebuchet MS Bold"/>
                  <a:cs typeface="Kanit Light" panose="020B0604020202020204" charset="-34"/>
                  <a:sym typeface="Trebuchet MS Bold"/>
                </a:rPr>
                <a:t>CONVITE DE USUÁRIOS</a:t>
              </a:r>
            </a:p>
          </p:txBody>
        </p:sp>
        <p:sp>
          <p:nvSpPr>
            <p:cNvPr id="34" name="TextBox 43">
              <a:extLst>
                <a:ext uri="{FF2B5EF4-FFF2-40B4-BE49-F238E27FC236}">
                  <a16:creationId xmlns:a16="http://schemas.microsoft.com/office/drawing/2014/main" id="{CD8DA5A5-6058-672A-5749-F22F836438FA}"/>
                </a:ext>
              </a:extLst>
            </p:cNvPr>
            <p:cNvSpPr txBox="1"/>
            <p:nvPr/>
          </p:nvSpPr>
          <p:spPr>
            <a:xfrm>
              <a:off x="4409424" y="3292419"/>
              <a:ext cx="1083418" cy="1718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111"/>
                </a:lnSpc>
                <a:spcBef>
                  <a:spcPct val="0"/>
                </a:spcBef>
                <a:buClrTx/>
              </a:pPr>
              <a:r>
                <a:rPr lang="pt-BR" sz="862" b="1" kern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anit Light" panose="020B0604020202020204" charset="-34"/>
                  <a:ea typeface="Trebuchet MS Bold"/>
                  <a:cs typeface="Kanit Light" panose="020B0604020202020204" charset="-34"/>
                  <a:sym typeface="Trebuchet MS Bold"/>
                </a:rPr>
                <a:t>DESAFIOS</a:t>
              </a: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5BAEAF2B-52CA-4DC1-27B6-E266EB8FF0BC}"/>
                </a:ext>
              </a:extLst>
            </p:cNvPr>
            <p:cNvSpPr/>
            <p:nvPr/>
          </p:nvSpPr>
          <p:spPr>
            <a:xfrm>
              <a:off x="2309536" y="4187357"/>
              <a:ext cx="575125" cy="575125"/>
            </a:xfrm>
            <a:custGeom>
              <a:avLst/>
              <a:gdLst/>
              <a:ahLst/>
              <a:cxnLst/>
              <a:rect l="l" t="t" r="r" b="b"/>
              <a:pathLst>
                <a:path w="948424" h="948424">
                  <a:moveTo>
                    <a:pt x="0" y="0"/>
                  </a:moveTo>
                  <a:lnTo>
                    <a:pt x="948425" y="0"/>
                  </a:lnTo>
                  <a:lnTo>
                    <a:pt x="948425" y="948424"/>
                  </a:lnTo>
                  <a:lnTo>
                    <a:pt x="0" y="948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819" kern="1200">
                <a:solidFill>
                  <a:prstClr val="black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C2E1F381-5D46-3A0E-74C9-2D06DDBCEE30}"/>
                </a:ext>
              </a:extLst>
            </p:cNvPr>
            <p:cNvSpPr/>
            <p:nvPr/>
          </p:nvSpPr>
          <p:spPr>
            <a:xfrm>
              <a:off x="3281065" y="3884404"/>
              <a:ext cx="999392" cy="999392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pPr defTabSz="685800">
                <a:buClrTx/>
              </a:pPr>
              <a:endParaRPr lang="pt-BR" sz="819" kern="1200">
                <a:solidFill>
                  <a:prstClr val="black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381E323A-8ADD-8411-515F-4E12A07AD6D7}"/>
                </a:ext>
              </a:extLst>
            </p:cNvPr>
            <p:cNvSpPr/>
            <p:nvPr/>
          </p:nvSpPr>
          <p:spPr>
            <a:xfrm>
              <a:off x="3449228" y="4033323"/>
              <a:ext cx="677320" cy="698269"/>
            </a:xfrm>
            <a:custGeom>
              <a:avLst/>
              <a:gdLst/>
              <a:ahLst/>
              <a:cxnLst/>
              <a:rect l="l" t="t" r="r" b="b"/>
              <a:pathLst>
                <a:path w="936955" h="965933">
                  <a:moveTo>
                    <a:pt x="0" y="0"/>
                  </a:moveTo>
                  <a:lnTo>
                    <a:pt x="936955" y="0"/>
                  </a:lnTo>
                  <a:lnTo>
                    <a:pt x="936955" y="965933"/>
                  </a:lnTo>
                  <a:lnTo>
                    <a:pt x="0" y="965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buClrTx/>
              </a:pPr>
              <a:endParaRPr lang="pt-BR" sz="819" kern="1200">
                <a:solidFill>
                  <a:prstClr val="black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</p:grpSp>
      <p:pic>
        <p:nvPicPr>
          <p:cNvPr id="57" name="Imagem 56" descr="Ícone&#10;&#10;O conteúdo gerado por IA pode estar incorreto.">
            <a:extLst>
              <a:ext uri="{FF2B5EF4-FFF2-40B4-BE49-F238E27FC236}">
                <a16:creationId xmlns:a16="http://schemas.microsoft.com/office/drawing/2014/main" id="{85C7216E-604C-9E9F-417E-1BCD2B02608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b="9807"/>
          <a:stretch>
            <a:fillRect/>
          </a:stretch>
        </p:blipFill>
        <p:spPr>
          <a:xfrm>
            <a:off x="5982791" y="0"/>
            <a:ext cx="3161209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8196967-53EC-5028-D420-8FA100FE0E83}"/>
              </a:ext>
            </a:extLst>
          </p:cNvPr>
          <p:cNvSpPr txBox="1"/>
          <p:nvPr/>
        </p:nvSpPr>
        <p:spPr>
          <a:xfrm>
            <a:off x="6708097" y="4762885"/>
            <a:ext cx="23309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>
                <a:solidFill>
                  <a:schemeClr val="bg1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https://vimeo.com/1108444722</a:t>
            </a:r>
            <a:endParaRPr lang="pt-BR"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168366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br>
              <a:rPr lang="pt-BR"/>
            </a:br>
            <a:r>
              <a:rPr lang="pt-BR" sz="1800"/>
              <a:t>Painéis de Saúde</a:t>
            </a:r>
            <a:br>
              <a:rPr lang="pt-BR"/>
            </a:br>
            <a:endParaRPr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9796DF3-08E8-A7AC-69F7-9E35B3DD6142}"/>
              </a:ext>
            </a:extLst>
          </p:cNvPr>
          <p:cNvSpPr/>
          <p:nvPr/>
        </p:nvSpPr>
        <p:spPr>
          <a:xfrm>
            <a:off x="9326777" y="1112792"/>
            <a:ext cx="254410" cy="254410"/>
          </a:xfrm>
          <a:prstGeom prst="rect">
            <a:avLst/>
          </a:prstGeom>
          <a:solidFill>
            <a:srgbClr val="75787B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1349" kern="1200">
              <a:solidFill>
                <a:prstClr val="white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C8FB1FC4-A5FE-C916-5197-A5D67ADA4075}"/>
              </a:ext>
            </a:extLst>
          </p:cNvPr>
          <p:cNvGrpSpPr/>
          <p:nvPr/>
        </p:nvGrpSpPr>
        <p:grpSpPr>
          <a:xfrm>
            <a:off x="1419221" y="3134513"/>
            <a:ext cx="3076578" cy="1831897"/>
            <a:chOff x="0" y="0"/>
            <a:chExt cx="9213614" cy="54864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444F5A5-19A3-226D-A13D-58FA91D502C0}"/>
                </a:ext>
              </a:extLst>
            </p:cNvPr>
            <p:cNvSpPr/>
            <p:nvPr/>
          </p:nvSpPr>
          <p:spPr>
            <a:xfrm>
              <a:off x="0" y="0"/>
              <a:ext cx="9213614" cy="5486400"/>
            </a:xfrm>
            <a:custGeom>
              <a:avLst/>
              <a:gdLst/>
              <a:ahLst/>
              <a:cxnLst/>
              <a:rect l="l" t="t" r="r" b="b"/>
              <a:pathLst>
                <a:path w="9213614" h="5486400">
                  <a:moveTo>
                    <a:pt x="0" y="0"/>
                  </a:moveTo>
                  <a:lnTo>
                    <a:pt x="9213614" y="0"/>
                  </a:lnTo>
                  <a:lnTo>
                    <a:pt x="921361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415869">
                <a:buClrTx/>
              </a:pPr>
              <a:endParaRPr lang="pt-BR" sz="819">
                <a:solidFill>
                  <a:sysClr val="windowText" lastClr="000000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endParaRPr>
            </a:p>
          </p:txBody>
        </p:sp>
      </p:grpSp>
      <p:sp>
        <p:nvSpPr>
          <p:cNvPr id="11" name="TextBox 12">
            <a:extLst>
              <a:ext uri="{FF2B5EF4-FFF2-40B4-BE49-F238E27FC236}">
                <a16:creationId xmlns:a16="http://schemas.microsoft.com/office/drawing/2014/main" id="{54C50773-A99A-59C7-FF2A-143CFC7E54A7}"/>
              </a:ext>
            </a:extLst>
          </p:cNvPr>
          <p:cNvSpPr txBox="1"/>
          <p:nvPr/>
        </p:nvSpPr>
        <p:spPr>
          <a:xfrm>
            <a:off x="247474" y="931113"/>
            <a:ext cx="5477051" cy="2048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15869">
              <a:lnSpc>
                <a:spcPct val="150000"/>
              </a:lnSpc>
              <a:buClrTx/>
            </a:pPr>
            <a:r>
              <a:rPr lang="pt-BR" sz="1500">
                <a:solidFill>
                  <a:schemeClr val="tx1"/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 ferramenta web inclui funcionalidades avançadas para profissionais de saúde e gestores, como dashboards personalizados de BI, workflows de acompanhamento de ocorrências de atendimento de urgência e emergência em saúde, oferecendo informações detalhadas sobre operações de saúde e facilitando decisões estratégicas baseadas em dados. </a:t>
            </a:r>
          </a:p>
        </p:txBody>
      </p:sp>
      <p:pic>
        <p:nvPicPr>
          <p:cNvPr id="84" name="Imagem 8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5BA9B755-B552-3AE7-5BA1-16DCF39A53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767"/>
          <a:stretch>
            <a:fillRect/>
          </a:stretch>
        </p:blipFill>
        <p:spPr>
          <a:xfrm>
            <a:off x="6032643" y="0"/>
            <a:ext cx="3111357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D99B8E2-4C9B-F45A-79EB-4EAE868C9B96}"/>
              </a:ext>
            </a:extLst>
          </p:cNvPr>
          <p:cNvSpPr txBox="1"/>
          <p:nvPr/>
        </p:nvSpPr>
        <p:spPr>
          <a:xfrm>
            <a:off x="6629400" y="4762330"/>
            <a:ext cx="2327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https://vimeo.com/1108444749</a:t>
            </a:r>
            <a:endParaRPr lang="pt-BR"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53322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10" name="TextBox 57">
            <a:extLst>
              <a:ext uri="{FF2B5EF4-FFF2-40B4-BE49-F238E27FC236}">
                <a16:creationId xmlns:a16="http://schemas.microsoft.com/office/drawing/2014/main" id="{818D5E06-65F0-C135-F690-43D2AD05956A}"/>
              </a:ext>
            </a:extLst>
          </p:cNvPr>
          <p:cNvSpPr txBox="1"/>
          <p:nvPr/>
        </p:nvSpPr>
        <p:spPr>
          <a:xfrm>
            <a:off x="209825" y="831746"/>
            <a:ext cx="3295375" cy="3888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15869">
              <a:lnSpc>
                <a:spcPct val="150000"/>
              </a:lnSpc>
              <a:buClrTx/>
            </a:pPr>
            <a:r>
              <a:rPr lang="pt-BR" sz="1340">
                <a:solidFill>
                  <a:prstClr val="white">
                    <a:lumMod val="50000"/>
                  </a:prstClr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A solução </a:t>
            </a:r>
            <a:r>
              <a:rPr lang="pt-BR" sz="1340" b="1">
                <a:solidFill>
                  <a:srgbClr val="803176"/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"Saúde na Palma da Mão" </a:t>
            </a:r>
            <a:r>
              <a:rPr lang="pt-BR" sz="1340">
                <a:solidFill>
                  <a:prstClr val="white">
                    <a:lumMod val="50000"/>
                  </a:prstClr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se destaca pela inovação, aplicabilidade e geração de valor ao consolidar as informações de saúde em um único aplicativo</a:t>
            </a:r>
            <a:r>
              <a:rPr lang="pt-BR" sz="1340">
                <a:solidFill>
                  <a:prstClr val="white">
                    <a:lumMod val="50000"/>
                  </a:prstClr>
                </a:solidFill>
                <a:latin typeface="Kanit Light" panose="020B0604020202020204" charset="-34"/>
                <a:cs typeface="Kanit Light" panose="020B0604020202020204" charset="-34"/>
                <a:sym typeface="Tabarra Sans"/>
              </a:rPr>
              <a:t> - </a:t>
            </a:r>
            <a:r>
              <a:rPr lang="pt-BR" sz="1340" b="1">
                <a:solidFill>
                  <a:srgbClr val="803176"/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“Minha Saúde”. </a:t>
            </a:r>
            <a:r>
              <a:rPr lang="pt-BR" sz="1340">
                <a:solidFill>
                  <a:prstClr val="white">
                    <a:lumMod val="50000"/>
                  </a:prstClr>
                </a:solidFill>
                <a:latin typeface="Kanit Light" panose="020B0604020202020204" charset="-34"/>
                <a:ea typeface="Tabarra Sans"/>
                <a:cs typeface="Kanit Light" panose="020B0604020202020204" charset="-34"/>
                <a:sym typeface="Tabarra Sans"/>
              </a:rPr>
              <a:t>Com uma abordagem integrada e altamente customizável, melhora a troca de informações, fortalece o protagonismo dos empregados no acesso às suas informações e aprimora a gestão da saúde corporativa, oferecendo suporte eficaz aos profissionais e gestores de saúde.</a:t>
            </a:r>
          </a:p>
          <a:p>
            <a:pPr algn="just" defTabSz="415869">
              <a:lnSpc>
                <a:spcPts val="1274"/>
              </a:lnSpc>
              <a:buClrTx/>
            </a:pPr>
            <a:endParaRPr lang="pt-BR" sz="1340">
              <a:latin typeface="Kanit Light" panose="020B0604020202020204" charset="-34"/>
              <a:ea typeface="Tabarra Sans"/>
              <a:cs typeface="Kanit Light" panose="020B0604020202020204" charset="-34"/>
              <a:sym typeface="Tabarra Sans"/>
            </a:endParaRPr>
          </a:p>
        </p:txBody>
      </p:sp>
      <p:pic>
        <p:nvPicPr>
          <p:cNvPr id="81" name="Imagem 80">
            <a:extLst>
              <a:ext uri="{FF2B5EF4-FFF2-40B4-BE49-F238E27FC236}">
                <a16:creationId xmlns:a16="http://schemas.microsoft.com/office/drawing/2014/main" id="{87F30EFC-CCB5-E9CE-AE2F-3635B2630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185" y="914400"/>
            <a:ext cx="4909601" cy="3689532"/>
          </a:xfrm>
          <a:prstGeom prst="rect">
            <a:avLst/>
          </a:prstGeom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id="{48F2DA9C-E482-1397-F4D8-24329C3A8C29}"/>
              </a:ext>
            </a:extLst>
          </p:cNvPr>
          <p:cNvSpPr txBox="1"/>
          <p:nvPr/>
        </p:nvSpPr>
        <p:spPr>
          <a:xfrm>
            <a:off x="6974578" y="4373100"/>
            <a:ext cx="20563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>
                <a:latin typeface="Kanit Light" panose="020B0604020202020204" charset="-34"/>
                <a:cs typeface="Kanit Light" panose="020B0604020202020204" charset="-34"/>
              </a:rPr>
              <a:t>Período de maio 2022 a maio 2025</a:t>
            </a:r>
          </a:p>
        </p:txBody>
      </p:sp>
      <p:sp>
        <p:nvSpPr>
          <p:cNvPr id="85" name="Retângulo: Cantos Arredondados 84">
            <a:extLst>
              <a:ext uri="{FF2B5EF4-FFF2-40B4-BE49-F238E27FC236}">
                <a16:creationId xmlns:a16="http://schemas.microsoft.com/office/drawing/2014/main" id="{BD803BC1-F8CD-A807-4546-9E8A4EE663B7}"/>
              </a:ext>
            </a:extLst>
          </p:cNvPr>
          <p:cNvSpPr/>
          <p:nvPr/>
        </p:nvSpPr>
        <p:spPr>
          <a:xfrm>
            <a:off x="3601913" y="914400"/>
            <a:ext cx="5332261" cy="3772186"/>
          </a:xfrm>
          <a:prstGeom prst="roundRect">
            <a:avLst>
              <a:gd name="adj" fmla="val 4659"/>
            </a:avLst>
          </a:prstGeom>
          <a:noFill/>
          <a:ln w="6350">
            <a:solidFill>
              <a:srgbClr val="803176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pt-BR" sz="819" kern="1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</a:t>
            </a:r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15292B-9C80-8611-D9F2-D1B23D06A2D5}"/>
              </a:ext>
            </a:extLst>
          </p:cNvPr>
          <p:cNvSpPr txBox="1"/>
          <p:nvPr/>
        </p:nvSpPr>
        <p:spPr>
          <a:xfrm>
            <a:off x="200683" y="2714625"/>
            <a:ext cx="86861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0">
                <a:solidFill>
                  <a:schemeClr val="tx1"/>
                </a:solidFill>
                <a:effectLst/>
                <a:latin typeface="Kanit Light" panose="020B0604020202020204" charset="-34"/>
                <a:cs typeface="Kanit Light" panose="020B0604020202020204" charset="-34"/>
              </a:rPr>
              <a:t>Continuar incentivando o engajamento dos usuários através de gamificação e outras estratégias que promovam a participação ativa nas atividades de saúde.</a:t>
            </a:r>
            <a:endParaRPr lang="pt-BR" sz="1700">
              <a:solidFill>
                <a:srgbClr val="75787B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4CF91D0-11C7-6775-9EB9-92593E282BDB}"/>
              </a:ext>
            </a:extLst>
          </p:cNvPr>
          <p:cNvSpPr txBox="1"/>
          <p:nvPr/>
        </p:nvSpPr>
        <p:spPr>
          <a:xfrm>
            <a:off x="200683" y="1395353"/>
            <a:ext cx="845064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70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A inovação é crucial para melhorar a gestão de saúde e proporcionar uma melhor experiência para os usuários.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F2EFFC8-51B8-FFAF-A0F8-8166176AF097}"/>
              </a:ext>
            </a:extLst>
          </p:cNvPr>
          <p:cNvSpPr txBox="1"/>
          <p:nvPr/>
        </p:nvSpPr>
        <p:spPr>
          <a:xfrm>
            <a:off x="200683" y="948094"/>
            <a:ext cx="457676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700" b="1">
                <a:solidFill>
                  <a:srgbClr val="C41D65"/>
                </a:solidFill>
                <a:effectLst/>
                <a:latin typeface="Kanit Light" panose="020B0604020202020204" charset="-34"/>
                <a:cs typeface="Kanit Light" panose="020B0604020202020204" charset="-34"/>
              </a:rPr>
              <a:t>APRENDIZADOS: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4087B98-CB95-30E3-E14B-892CFD813885}"/>
              </a:ext>
            </a:extLst>
          </p:cNvPr>
          <p:cNvSpPr txBox="1"/>
          <p:nvPr/>
        </p:nvSpPr>
        <p:spPr>
          <a:xfrm>
            <a:off x="200683" y="2298799"/>
            <a:ext cx="457676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700" b="1">
                <a:solidFill>
                  <a:srgbClr val="C41D65"/>
                </a:solidFill>
                <a:effectLst/>
                <a:latin typeface="Kanit Light" panose="020B0604020202020204" charset="-34"/>
                <a:cs typeface="Kanit Light" panose="020B0604020202020204" charset="-34"/>
              </a:rPr>
              <a:t>PRÓXIMOS PASSOS: </a:t>
            </a:r>
            <a:endParaRPr lang="pt-BR" sz="1700">
              <a:solidFill>
                <a:srgbClr val="C41D65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23DFCC8-E20C-BD15-C892-498FCE2EE576}"/>
              </a:ext>
            </a:extLst>
          </p:cNvPr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941" r="-7734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6412871" y="0"/>
              <a:ext cx="2731129" cy="1977714"/>
            </a:xfrm>
            <a:custGeom>
              <a:avLst/>
              <a:gdLst/>
              <a:ahLst/>
              <a:cxnLst/>
              <a:rect l="l" t="t" r="r" b="b"/>
              <a:pathLst>
                <a:path w="5462258" h="3955428">
                  <a:moveTo>
                    <a:pt x="0" y="0"/>
                  </a:moveTo>
                  <a:lnTo>
                    <a:pt x="5462258" y="0"/>
                  </a:lnTo>
                  <a:lnTo>
                    <a:pt x="5462258" y="3955428"/>
                  </a:lnTo>
                  <a:lnTo>
                    <a:pt x="0" y="395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-1913723" y="1206221"/>
            <a:ext cx="4989436" cy="498943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8384" tIns="18384" rIns="18384" bIns="18384" rtlCol="0" anchor="ctr"/>
            <a:lstStyle/>
            <a:p>
              <a:pPr algn="ctr" defTabSz="457200">
                <a:lnSpc>
                  <a:spcPts val="963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-360182" y="-797471"/>
            <a:ext cx="3435894" cy="5940971"/>
          </a:xfrm>
          <a:custGeom>
            <a:avLst/>
            <a:gdLst/>
            <a:ahLst/>
            <a:cxnLst/>
            <a:rect l="l" t="t" r="r" b="b"/>
            <a:pathLst>
              <a:path w="6871788" h="11881941">
                <a:moveTo>
                  <a:pt x="6871788" y="0"/>
                </a:moveTo>
                <a:lnTo>
                  <a:pt x="0" y="0"/>
                </a:lnTo>
                <a:lnTo>
                  <a:pt x="0" y="11881941"/>
                </a:lnTo>
                <a:lnTo>
                  <a:pt x="6871788" y="11881941"/>
                </a:lnTo>
                <a:lnTo>
                  <a:pt x="6871788" y="0"/>
                </a:lnTo>
                <a:close/>
              </a:path>
            </a:pathLst>
          </a:custGeom>
          <a:blipFill>
            <a:blip r:embed="rId4"/>
            <a:stretch>
              <a:fillRect l="-13174" r="-24139" b="-7186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flipH="1" flipV="1">
            <a:off x="7672328" y="3162395"/>
            <a:ext cx="835649" cy="641360"/>
          </a:xfrm>
          <a:custGeom>
            <a:avLst/>
            <a:gdLst/>
            <a:ahLst/>
            <a:cxnLst/>
            <a:rect l="l" t="t" r="r" b="b"/>
            <a:pathLst>
              <a:path w="1671297" h="1282720">
                <a:moveTo>
                  <a:pt x="1671296" y="1282720"/>
                </a:moveTo>
                <a:lnTo>
                  <a:pt x="0" y="1282720"/>
                </a:lnTo>
                <a:lnTo>
                  <a:pt x="0" y="0"/>
                </a:lnTo>
                <a:lnTo>
                  <a:pt x="1671296" y="0"/>
                </a:lnTo>
                <a:lnTo>
                  <a:pt x="1671296" y="128272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5A62FB4-E5B4-0EDE-8090-14C8BCD722F0}"/>
              </a:ext>
            </a:extLst>
          </p:cNvPr>
          <p:cNvSpPr txBox="1"/>
          <p:nvPr/>
        </p:nvSpPr>
        <p:spPr>
          <a:xfrm>
            <a:off x="2968136" y="1347383"/>
            <a:ext cx="5120549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b="1" i="0">
                <a:solidFill>
                  <a:schemeClr val="bg1"/>
                </a:solidFill>
                <a:effectLst/>
                <a:latin typeface="Kanit Light" panose="020B0604020202020204" charset="-34"/>
                <a:cs typeface="Kanit Light" panose="020B0604020202020204" charset="-34"/>
              </a:rPr>
              <a:t>Trazer a saúde na palma da mão é mais do que uma inovação tecnológica; é um compromisso com o bem-estar e a qualidade de vida de cada trabalhador</a:t>
            </a:r>
            <a:endParaRPr lang="pt-BR" sz="250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366E546-6A2B-6FE3-8451-55613B0ACB12}"/>
              </a:ext>
            </a:extLst>
          </p:cNvPr>
          <p:cNvSpPr txBox="1"/>
          <p:nvPr/>
        </p:nvSpPr>
        <p:spPr>
          <a:xfrm>
            <a:off x="3199537" y="3866976"/>
            <a:ext cx="338223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12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i="1" kern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Paula Cachapuz</a:t>
            </a:r>
          </a:p>
          <a:p>
            <a:pPr marL="0" marR="0" lvl="1" indent="0" algn="l" defTabSz="12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i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Gerente de Atenção Integral a Saúde</a:t>
            </a:r>
            <a:endParaRPr lang="pt-BR" sz="1200" i="1" kern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marL="0" marR="0" lvl="1" indent="0" algn="l" defTabSz="12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i="1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Kanit Light" panose="020B0604020202020204" charset="-34"/>
                <a:cs typeface="Kanit Light" panose="020B0604020202020204" charset="-34"/>
              </a:rPr>
              <a:t>Petrobras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492675" y="16913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Obrigada!</a:t>
            </a:r>
            <a:br>
              <a:rPr lang="pt-BR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dac03a7-e156-4c4b-b35d-d580a54520f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13</Slides>
  <Notes>12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Simple Light</vt:lpstr>
      <vt:lpstr>Office Theme</vt:lpstr>
      <vt:lpstr>PowerPoint Presentation</vt:lpstr>
      <vt:lpstr>Contexto &amp; Desafio</vt:lpstr>
      <vt:lpstr>Objetivo da Iniciativa / Solução</vt:lpstr>
      <vt:lpstr>Contexto &amp; Desafio</vt:lpstr>
      <vt:lpstr>Tipo de Caso &amp; Descrição da Prática Ferramentas/Metodologias </vt:lpstr>
      <vt:lpstr>Originalidade &amp; Inovação Dados de Saúde </vt:lpstr>
      <vt:lpstr>Originalidade &amp; Inovação Dados de Saúde </vt:lpstr>
      <vt:lpstr>Colaboração &amp; Engajamento Game da Saúde  </vt:lpstr>
      <vt:lpstr>Escalabilidade &amp; Replicabilidade Painéis de Saúde </vt:lpstr>
      <vt:lpstr>Demonstração de Resultados</vt:lpstr>
      <vt:lpstr>Lições Aprendidas &amp; Recomendações Práticas</vt:lpstr>
      <vt:lpstr>PowerPoint Presentation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Aline de Oliveira Alves - PrestServ</dc:creator>
  <cp:revision>1</cp:revision>
  <dcterms:modified xsi:type="dcterms:W3CDTF">2025-08-08T18:58:01Z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Light:3</vt:lpwstr>
  </property>
  <property fmtid="{D5CDD505-2E9C-101B-9397-08002B2CF9AE}" pid="3" name="ClassificationContentMarkingFooterText">
    <vt:lpwstr>INTERNA</vt:lpwstr>
  </property>
</Properties>
</file>