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86" r:id="rId3"/>
    <p:sldId id="257" r:id="rId4"/>
    <p:sldId id="271" r:id="rId5"/>
    <p:sldId id="273" r:id="rId6"/>
    <p:sldId id="274" r:id="rId7"/>
    <p:sldId id="258" r:id="rId8"/>
    <p:sldId id="259" r:id="rId9"/>
    <p:sldId id="279" r:id="rId10"/>
    <p:sldId id="260" r:id="rId11"/>
    <p:sldId id="261" r:id="rId12"/>
    <p:sldId id="265" r:id="rId13"/>
    <p:sldId id="26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5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6F74675-D21C-973C-8E92-B77892F31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BF089000-C247-29CF-A601-9B9BD55707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D8D49E55-E929-1D82-7639-D7AF02309C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9027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37A37781-345A-9347-2D5E-B84BBCEB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444918CB-2735-6B30-B89A-42B1D58A26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30D342FE-9D49-4A67-C3B2-E1AC0564F8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1916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17E21D0C-5CD5-DA69-D0BA-07412177D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72611672-ADD0-66F4-DC74-E47F23C8D5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AD04827E-6C03-F7FB-5608-E68BE5B861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5062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EC6E6A39-08CD-0AD4-6E66-83AD95BD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EAF46426-58C7-806D-F7A1-BC4000265D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B706A338-CA0D-7EE2-52A6-34766745BD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3118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4F4AD58D-A9A6-2B78-ED84-ACA07D8D6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>
            <a:extLst>
              <a:ext uri="{FF2B5EF4-FFF2-40B4-BE49-F238E27FC236}">
                <a16:creationId xmlns:a16="http://schemas.microsoft.com/office/drawing/2014/main" id="{3DD2BBE9-50BA-6EF5-F051-F262759B7E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>
            <a:extLst>
              <a:ext uri="{FF2B5EF4-FFF2-40B4-BE49-F238E27FC236}">
                <a16:creationId xmlns:a16="http://schemas.microsoft.com/office/drawing/2014/main" id="{2E233BED-5C24-3798-A5B4-69B84D7B39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6887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187864" y="1695650"/>
            <a:ext cx="4844662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2800" b="1" dirty="0">
                <a:solidFill>
                  <a:srgbClr val="F2F2F2"/>
                </a:solidFill>
                <a:latin typeface="+mj-lt"/>
                <a:ea typeface="Trebuchet MS"/>
                <a:cs typeface="Kanit" panose="020B0604020202020204"/>
                <a:sym typeface="Trebuchet MS"/>
              </a:rPr>
              <a:t>Projeto</a:t>
            </a:r>
            <a:r>
              <a:rPr lang="pt-BR" sz="2800" b="1" dirty="0">
                <a:solidFill>
                  <a:srgbClr val="F2F2F2"/>
                </a:solidFill>
                <a:latin typeface="+mj-lt"/>
                <a:ea typeface="Trebuchet MS"/>
                <a:cs typeface="Trebuchet MS"/>
                <a:sym typeface="Trebuchet MS"/>
              </a:rPr>
              <a:t> </a:t>
            </a:r>
            <a:r>
              <a:rPr lang="pt-BR" sz="2800" b="1" dirty="0" err="1">
                <a:solidFill>
                  <a:srgbClr val="F2F2F2"/>
                </a:solidFill>
                <a:latin typeface="+mj-lt"/>
                <a:ea typeface="Trebuchet MS"/>
                <a:cs typeface="Trebuchet MS"/>
                <a:sym typeface="Trebuchet MS"/>
              </a:rPr>
              <a:t>Agilità</a:t>
            </a:r>
            <a:endParaRPr lang="pt-BR" sz="2800" b="1" dirty="0">
              <a:solidFill>
                <a:srgbClr val="F2F2F2"/>
              </a:solidFill>
              <a:latin typeface="+mj-lt"/>
              <a:ea typeface="Trebuchet MS"/>
              <a:cs typeface="Trebuchet MS"/>
              <a:sym typeface="Trebuchet MS"/>
            </a:endParaRPr>
          </a:p>
          <a:p>
            <a:r>
              <a:rPr lang="pt-BR" sz="1800" dirty="0">
                <a:solidFill>
                  <a:srgbClr val="F2F2F2"/>
                </a:solidFill>
                <a:latin typeface="+mj-lt"/>
                <a:ea typeface="Trebuchet MS"/>
                <a:cs typeface="Trebuchet MS"/>
                <a:sym typeface="Trebuchet MS"/>
              </a:rPr>
              <a:t>Uso de IA e boas praticas para resolução antecipada das ações judicias.</a:t>
            </a:r>
            <a:endParaRPr lang="pt-BR" sz="1800" dirty="0">
              <a:latin typeface="+mj-lt"/>
            </a:endParaRPr>
          </a:p>
          <a:p>
            <a:pPr lvl="0" algn="ctr"/>
            <a:endParaRPr lang="pt-BR" sz="3200" dirty="0">
              <a:latin typeface="+mj-l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128392" y="3471833"/>
            <a:ext cx="756012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Gustavo E. Natal, </a:t>
            </a:r>
            <a:r>
              <a:rPr lang="pt-BR" sz="1800" dirty="0" err="1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Patricia</a:t>
            </a:r>
            <a:r>
              <a:rPr lang="pt-BR" sz="1800" dirty="0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 Kalache, Danielle Gomes e Nathalia Martines</a:t>
            </a:r>
            <a:endParaRPr sz="1800" i="1" dirty="0">
              <a:solidFill>
                <a:srgbClr val="FFC4EC"/>
              </a:solidFill>
              <a:latin typeface="+mj-lt"/>
              <a:ea typeface="Kanit Light"/>
              <a:cs typeface="Kanit Light"/>
              <a:sym typeface="Kanit Light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87864" y="4047688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Generali Brasil | Bits, </a:t>
            </a:r>
            <a:r>
              <a:rPr lang="pt-BR" sz="1800" dirty="0" err="1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Deep</a:t>
            </a:r>
            <a:r>
              <a:rPr lang="pt-BR" sz="1800" dirty="0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 Legal, </a:t>
            </a:r>
            <a:r>
              <a:rPr lang="pt-BR" sz="1800" dirty="0" err="1">
                <a:solidFill>
                  <a:srgbClr val="FFC4EC"/>
                </a:solidFill>
                <a:latin typeface="+mj-lt"/>
                <a:ea typeface="Kanit Light"/>
                <a:cs typeface="Kanit Light"/>
                <a:sym typeface="Kanit Light"/>
              </a:rPr>
              <a:t>MediarSeg</a:t>
            </a:r>
            <a:endParaRPr sz="1800" i="1" dirty="0">
              <a:solidFill>
                <a:srgbClr val="FFC4EC"/>
              </a:solidFill>
              <a:latin typeface="+mj-l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E4206498-F7E1-231F-5EB6-8EC6FD752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8;p3">
            <a:extLst>
              <a:ext uri="{FF2B5EF4-FFF2-40B4-BE49-F238E27FC236}">
                <a16:creationId xmlns:a16="http://schemas.microsoft.com/office/drawing/2014/main" id="{4524BCA4-C1AC-FA6F-40C3-68759FB5B01A}"/>
              </a:ext>
            </a:extLst>
          </p:cNvPr>
          <p:cNvSpPr/>
          <p:nvPr/>
        </p:nvSpPr>
        <p:spPr>
          <a:xfrm>
            <a:off x="3351480" y="2150697"/>
            <a:ext cx="5797078" cy="35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pt-BR" sz="1800" dirty="0">
                <a:solidFill>
                  <a:srgbClr val="803176"/>
                </a:solidFill>
                <a:latin typeface="+mn-lt"/>
              </a:rPr>
              <a:t>CONHECENDO O </a:t>
            </a:r>
            <a:r>
              <a:rPr lang="pt-BR" sz="1875" b="1" dirty="0">
                <a:solidFill>
                  <a:srgbClr val="803176"/>
                </a:solidFill>
                <a:latin typeface="+mn-lt"/>
              </a:rPr>
              <a:t>PODER JUDICIÁRIO</a:t>
            </a:r>
            <a:endParaRPr sz="1050" dirty="0">
              <a:solidFill>
                <a:srgbClr val="803176"/>
              </a:solidFill>
              <a:latin typeface="+mn-lt"/>
            </a:endParaRPr>
          </a:p>
        </p:txBody>
      </p:sp>
      <p:sp>
        <p:nvSpPr>
          <p:cNvPr id="3" name="Google Shape;339;p3">
            <a:extLst>
              <a:ext uri="{FF2B5EF4-FFF2-40B4-BE49-F238E27FC236}">
                <a16:creationId xmlns:a16="http://schemas.microsoft.com/office/drawing/2014/main" id="{1FC65E5F-5584-0D8C-8E9D-875768F3E9CF}"/>
              </a:ext>
            </a:extLst>
          </p:cNvPr>
          <p:cNvSpPr/>
          <p:nvPr/>
        </p:nvSpPr>
        <p:spPr>
          <a:xfrm>
            <a:off x="4171951" y="2508457"/>
            <a:ext cx="4651572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pt-BR" sz="3300" b="1" dirty="0">
                <a:solidFill>
                  <a:srgbClr val="803176"/>
                </a:solidFill>
                <a:latin typeface="+mn-lt"/>
                <a:ea typeface="Trebuchet MS"/>
                <a:cs typeface="Trebuchet MS"/>
                <a:sym typeface="Trebuchet MS"/>
              </a:rPr>
              <a:t>CENÁRIO ATUAL</a:t>
            </a:r>
            <a:endParaRPr sz="3300" dirty="0">
              <a:solidFill>
                <a:srgbClr val="803176"/>
              </a:solidFill>
              <a:latin typeface="+mn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Google Shape;345;p3">
            <a:extLst>
              <a:ext uri="{FF2B5EF4-FFF2-40B4-BE49-F238E27FC236}">
                <a16:creationId xmlns:a16="http://schemas.microsoft.com/office/drawing/2014/main" id="{68885559-1985-2EB1-5DFF-7C7B6CD4BDD6}"/>
              </a:ext>
            </a:extLst>
          </p:cNvPr>
          <p:cNvSpPr/>
          <p:nvPr/>
        </p:nvSpPr>
        <p:spPr>
          <a:xfrm>
            <a:off x="7454365" y="3894576"/>
            <a:ext cx="1842035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500" b="1" dirty="0">
                <a:solidFill>
                  <a:schemeClr val="bg1"/>
                </a:solidFill>
                <a:latin typeface="Trebuchet MS"/>
                <a:ea typeface="Trebuchet MS"/>
                <a:cs typeface="Trebuchet MS"/>
                <a:sym typeface="Trebuchet MS"/>
              </a:rPr>
              <a:t>&amp; Consequências</a:t>
            </a:r>
            <a:endParaRPr sz="1050" dirty="0">
              <a:solidFill>
                <a:schemeClr val="bg1"/>
              </a:solidFill>
            </a:endParaRPr>
          </a:p>
        </p:txBody>
      </p:sp>
      <p:grpSp>
        <p:nvGrpSpPr>
          <p:cNvPr id="22" name="Google Shape;342;p3">
            <a:extLst>
              <a:ext uri="{FF2B5EF4-FFF2-40B4-BE49-F238E27FC236}">
                <a16:creationId xmlns:a16="http://schemas.microsoft.com/office/drawing/2014/main" id="{909A28EF-26FC-E7B3-5AA9-26DF048E5828}"/>
              </a:ext>
            </a:extLst>
          </p:cNvPr>
          <p:cNvGrpSpPr/>
          <p:nvPr/>
        </p:nvGrpSpPr>
        <p:grpSpPr>
          <a:xfrm rot="10800000" flipH="1">
            <a:off x="7035042" y="3723880"/>
            <a:ext cx="2120750" cy="395149"/>
            <a:chOff x="4832079" y="5385630"/>
            <a:chExt cx="4311920" cy="369334"/>
          </a:xfrm>
          <a:solidFill>
            <a:srgbClr val="803176"/>
          </a:solidFill>
        </p:grpSpPr>
        <p:sp>
          <p:nvSpPr>
            <p:cNvPr id="23" name="Google Shape;343;p3">
              <a:extLst>
                <a:ext uri="{FF2B5EF4-FFF2-40B4-BE49-F238E27FC236}">
                  <a16:creationId xmlns:a16="http://schemas.microsoft.com/office/drawing/2014/main" id="{6BD30803-6394-1014-6BE0-624E9A625AB5}"/>
                </a:ext>
              </a:extLst>
            </p:cNvPr>
            <p:cNvSpPr/>
            <p:nvPr/>
          </p:nvSpPr>
          <p:spPr>
            <a:xfrm>
              <a:off x="4832079" y="5385630"/>
              <a:ext cx="4097792" cy="369333"/>
            </a:xfrm>
            <a:prstGeom prst="roundRect">
              <a:avLst>
                <a:gd name="adj" fmla="val 45283"/>
              </a:avLst>
            </a:prstGeom>
            <a:grp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24" name="Google Shape;344;p3">
              <a:extLst>
                <a:ext uri="{FF2B5EF4-FFF2-40B4-BE49-F238E27FC236}">
                  <a16:creationId xmlns:a16="http://schemas.microsoft.com/office/drawing/2014/main" id="{E1B38CE8-C47B-72E4-F96A-9B003A043FBA}"/>
                </a:ext>
              </a:extLst>
            </p:cNvPr>
            <p:cNvSpPr/>
            <p:nvPr/>
          </p:nvSpPr>
          <p:spPr>
            <a:xfrm>
              <a:off x="6444666" y="5385631"/>
              <a:ext cx="2699333" cy="369333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</p:grpSp>
      <p:sp>
        <p:nvSpPr>
          <p:cNvPr id="17" name="Google Shape;345;p3">
            <a:extLst>
              <a:ext uri="{FF2B5EF4-FFF2-40B4-BE49-F238E27FC236}">
                <a16:creationId xmlns:a16="http://schemas.microsoft.com/office/drawing/2014/main" id="{2E73CCB9-5AD7-0A55-8632-34BA2FD093EF}"/>
              </a:ext>
            </a:extLst>
          </p:cNvPr>
          <p:cNvSpPr/>
          <p:nvPr/>
        </p:nvSpPr>
        <p:spPr>
          <a:xfrm>
            <a:off x="7301965" y="3742176"/>
            <a:ext cx="1842035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500" b="1" dirty="0">
                <a:solidFill>
                  <a:schemeClr val="bg1"/>
                </a:solidFill>
                <a:latin typeface="Trebuchet MS"/>
                <a:ea typeface="Trebuchet MS"/>
                <a:cs typeface="Trebuchet MS"/>
                <a:sym typeface="Trebuchet MS"/>
              </a:rPr>
              <a:t>&amp; Consequências</a:t>
            </a:r>
            <a:endParaRPr sz="1050" dirty="0">
              <a:solidFill>
                <a:schemeClr val="bg1"/>
              </a:solidFill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0E5820EA-2834-5E00-F330-C5A12D5ED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340" y="1754947"/>
            <a:ext cx="1524818" cy="15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32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58;p4">
            <a:extLst>
              <a:ext uri="{FF2B5EF4-FFF2-40B4-BE49-F238E27FC236}">
                <a16:creationId xmlns:a16="http://schemas.microsoft.com/office/drawing/2014/main" id="{EBEDD3BD-B387-D9AD-CF7C-6685A7A1BFD5}"/>
              </a:ext>
            </a:extLst>
          </p:cNvPr>
          <p:cNvSpPr txBox="1"/>
          <p:nvPr/>
        </p:nvSpPr>
        <p:spPr>
          <a:xfrm>
            <a:off x="4236120" y="4517150"/>
            <a:ext cx="2763893" cy="23849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100" b="1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TEMPO  MÉDIO DO PROCESSO</a:t>
            </a:r>
            <a:endParaRPr sz="90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</p:txBody>
      </p:sp>
      <p:pic>
        <p:nvPicPr>
          <p:cNvPr id="6" name="Google Shape;360;p4" descr="http://www.clker.com/cliparts/8/d/1/1/13411949181394142038curved_arrow_red-hi.png">
            <a:extLst>
              <a:ext uri="{FF2B5EF4-FFF2-40B4-BE49-F238E27FC236}">
                <a16:creationId xmlns:a16="http://schemas.microsoft.com/office/drawing/2014/main" id="{670ACB84-5EB0-9150-845C-DE41551E6B9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prstClr val="black"/>
              <a:srgbClr val="803176">
                <a:tint val="45000"/>
                <a:satMod val="400000"/>
              </a:srgbClr>
            </a:duotone>
          </a:blip>
          <a:srcRect/>
          <a:stretch/>
        </p:blipFill>
        <p:spPr>
          <a:xfrm rot="16200000">
            <a:off x="3741166" y="4079833"/>
            <a:ext cx="727689" cy="54576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Google Shape;361;p4">
            <a:extLst>
              <a:ext uri="{FF2B5EF4-FFF2-40B4-BE49-F238E27FC236}">
                <a16:creationId xmlns:a16="http://schemas.microsoft.com/office/drawing/2014/main" id="{ED33B806-0166-F0C6-2F44-CE5737CAEE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9402" t="9139" r="17835"/>
          <a:stretch/>
        </p:blipFill>
        <p:spPr>
          <a:xfrm>
            <a:off x="817357" y="1462287"/>
            <a:ext cx="3369602" cy="3096492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solidFill>
              <a:srgbClr val="803176"/>
            </a:solidFill>
          </a:ln>
          <a:effectLst/>
        </p:spPr>
      </p:pic>
      <p:sp>
        <p:nvSpPr>
          <p:cNvPr id="9" name="Google Shape;363;p4">
            <a:extLst>
              <a:ext uri="{FF2B5EF4-FFF2-40B4-BE49-F238E27FC236}">
                <a16:creationId xmlns:a16="http://schemas.microsoft.com/office/drawing/2014/main" id="{A5BB891A-FC34-2722-3A0E-BBC7014CCF10}"/>
              </a:ext>
            </a:extLst>
          </p:cNvPr>
          <p:cNvSpPr txBox="1"/>
          <p:nvPr/>
        </p:nvSpPr>
        <p:spPr>
          <a:xfrm>
            <a:off x="5130460" y="1581917"/>
            <a:ext cx="2763893" cy="23849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100" b="1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MAPA JUDICIAL</a:t>
            </a:r>
            <a:endParaRPr sz="90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</p:txBody>
      </p:sp>
      <p:sp>
        <p:nvSpPr>
          <p:cNvPr id="10" name="Google Shape;357;p4">
            <a:extLst>
              <a:ext uri="{FF2B5EF4-FFF2-40B4-BE49-F238E27FC236}">
                <a16:creationId xmlns:a16="http://schemas.microsoft.com/office/drawing/2014/main" id="{9B8DAAF5-966A-2EDD-340C-76464642A44E}"/>
              </a:ext>
            </a:extLst>
          </p:cNvPr>
          <p:cNvSpPr/>
          <p:nvPr/>
        </p:nvSpPr>
        <p:spPr>
          <a:xfrm>
            <a:off x="-851174" y="215430"/>
            <a:ext cx="1045813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rPr>
              <a:t>80 MILHÕES DE PROCESSOS JUDICIAIS PENDENTES</a:t>
            </a:r>
            <a:endParaRPr sz="1800" b="1" dirty="0">
              <a:solidFill>
                <a:srgbClr val="803176"/>
              </a:solidFill>
              <a:latin typeface="+mj-lt"/>
              <a:ea typeface="Trebuchet MS"/>
              <a:cs typeface="Kanit" panose="020B0604020202020204" charset="-34"/>
              <a:sym typeface="Trebuchet MS"/>
            </a:endParaRPr>
          </a:p>
        </p:txBody>
      </p:sp>
      <p:sp>
        <p:nvSpPr>
          <p:cNvPr id="11" name="Google Shape;364;p4">
            <a:extLst>
              <a:ext uri="{FF2B5EF4-FFF2-40B4-BE49-F238E27FC236}">
                <a16:creationId xmlns:a16="http://schemas.microsoft.com/office/drawing/2014/main" id="{A75BB9C0-05AC-13ED-9267-84241AF7DA80}"/>
              </a:ext>
            </a:extLst>
          </p:cNvPr>
          <p:cNvSpPr/>
          <p:nvPr/>
        </p:nvSpPr>
        <p:spPr>
          <a:xfrm>
            <a:off x="817357" y="731530"/>
            <a:ext cx="797911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26.7</a:t>
            </a:r>
            <a:r>
              <a:rPr lang="pt-BR" sz="1200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 milhões de novos casos em 2024. Uma nova ação a cada </a:t>
            </a:r>
            <a:r>
              <a:rPr lang="pt-BR" sz="1200" b="1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5</a:t>
            </a:r>
            <a:r>
              <a:rPr lang="pt-BR" sz="1200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 segundos. Taxa de Congestionamento de </a:t>
            </a:r>
            <a:r>
              <a:rPr lang="pt-BR" sz="1200" b="1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80%</a:t>
            </a:r>
            <a:endParaRPr sz="1200" b="1" dirty="0">
              <a:solidFill>
                <a:srgbClr val="803176"/>
              </a:solidFill>
              <a:latin typeface="+mj-lt"/>
              <a:cs typeface="Kanit" panose="020B0604020202020204" charset="-34"/>
            </a:endParaRPr>
          </a:p>
        </p:txBody>
      </p:sp>
      <p:pic>
        <p:nvPicPr>
          <p:cNvPr id="12" name="Google Shape;360;p4" descr="http://www.clker.com/cliparts/8/d/1/1/13411949181394142038curved_arrow_red-hi.png">
            <a:extLst>
              <a:ext uri="{FF2B5EF4-FFF2-40B4-BE49-F238E27FC236}">
                <a16:creationId xmlns:a16="http://schemas.microsoft.com/office/drawing/2014/main" id="{28F75646-BDA9-6EF2-84E3-0936ABF8BA6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prstClr val="black"/>
              <a:srgbClr val="803176">
                <a:tint val="45000"/>
                <a:satMod val="400000"/>
              </a:srgbClr>
            </a:duotone>
          </a:blip>
          <a:srcRect/>
          <a:stretch/>
        </p:blipFill>
        <p:spPr>
          <a:xfrm rot="-5986115">
            <a:off x="5893825" y="3098848"/>
            <a:ext cx="727689" cy="54576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13" name="Google Shape;360;p4" descr="http://www.clker.com/cliparts/8/d/1/1/13411949181394142038curved_arrow_red-hi.png">
            <a:extLst>
              <a:ext uri="{FF2B5EF4-FFF2-40B4-BE49-F238E27FC236}">
                <a16:creationId xmlns:a16="http://schemas.microsoft.com/office/drawing/2014/main" id="{EF7952BE-A52B-542D-4402-80D8D87A7294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prstClr val="black"/>
              <a:srgbClr val="803176">
                <a:tint val="45000"/>
                <a:satMod val="400000"/>
              </a:srgbClr>
            </a:duotone>
          </a:blip>
          <a:srcRect/>
          <a:stretch/>
        </p:blipFill>
        <p:spPr>
          <a:xfrm rot="5849422">
            <a:off x="7095929" y="1757693"/>
            <a:ext cx="727689" cy="54576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oogle Shape;362;p4">
            <a:extLst>
              <a:ext uri="{FF2B5EF4-FFF2-40B4-BE49-F238E27FC236}">
                <a16:creationId xmlns:a16="http://schemas.microsoft.com/office/drawing/2014/main" id="{4D4B8379-EA46-A3F4-A821-9903D7A57D1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86619" y="2113229"/>
            <a:ext cx="3664202" cy="1875643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solidFill>
              <a:srgbClr val="803176"/>
            </a:solidFill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EC805488-AA88-E07F-986B-486BB5AFD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6;p5">
            <a:extLst>
              <a:ext uri="{FF2B5EF4-FFF2-40B4-BE49-F238E27FC236}">
                <a16:creationId xmlns:a16="http://schemas.microsoft.com/office/drawing/2014/main" id="{74035E8C-F780-3F9D-3D88-3AC78E3C3FF4}"/>
              </a:ext>
            </a:extLst>
          </p:cNvPr>
          <p:cNvSpPr/>
          <p:nvPr/>
        </p:nvSpPr>
        <p:spPr>
          <a:xfrm>
            <a:off x="1574884" y="1735417"/>
            <a:ext cx="1757087" cy="1742501"/>
          </a:xfrm>
          <a:prstGeom prst="ellipse">
            <a:avLst/>
          </a:prstGeom>
          <a:solidFill>
            <a:srgbClr val="80317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1800" b="1" dirty="0">
                <a:solidFill>
                  <a:schemeClr val="lt1"/>
                </a:solidFill>
              </a:rPr>
              <a:t>12 % de Acordos</a:t>
            </a:r>
            <a:endParaRPr sz="1050" dirty="0"/>
          </a:p>
        </p:txBody>
      </p:sp>
      <p:sp>
        <p:nvSpPr>
          <p:cNvPr id="3" name="Google Shape;377;p5">
            <a:extLst>
              <a:ext uri="{FF2B5EF4-FFF2-40B4-BE49-F238E27FC236}">
                <a16:creationId xmlns:a16="http://schemas.microsoft.com/office/drawing/2014/main" id="{D2D8E1ED-D410-C1EA-02A3-093293B16908}"/>
              </a:ext>
            </a:extLst>
          </p:cNvPr>
          <p:cNvSpPr/>
          <p:nvPr/>
        </p:nvSpPr>
        <p:spPr>
          <a:xfrm>
            <a:off x="-147638" y="264203"/>
            <a:ext cx="9439276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600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 ÍNDICE DE </a:t>
            </a:r>
            <a:r>
              <a:rPr lang="pt-BR" sz="1600" b="1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ACORDOS JUDICIAIS - TRIBUNAIS ESTADUAIS</a:t>
            </a:r>
            <a:endParaRPr sz="1600" b="1" dirty="0">
              <a:solidFill>
                <a:srgbClr val="803176"/>
              </a:solidFill>
              <a:latin typeface="+mj-lt"/>
              <a:cs typeface="Kanit" panose="020B0604020202020204" charset="-34"/>
            </a:endParaRPr>
          </a:p>
        </p:txBody>
      </p:sp>
      <p:sp>
        <p:nvSpPr>
          <p:cNvPr id="5" name="Google Shape;378;p5">
            <a:extLst>
              <a:ext uri="{FF2B5EF4-FFF2-40B4-BE49-F238E27FC236}">
                <a16:creationId xmlns:a16="http://schemas.microsoft.com/office/drawing/2014/main" id="{98936A00-CD95-3043-D76A-4A5599ACE433}"/>
              </a:ext>
            </a:extLst>
          </p:cNvPr>
          <p:cNvSpPr/>
          <p:nvPr/>
        </p:nvSpPr>
        <p:spPr>
          <a:xfrm>
            <a:off x="1081887" y="3608771"/>
            <a:ext cx="3003298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600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rPr>
              <a:t>Não é tão fácil como parece ...</a:t>
            </a:r>
            <a:endParaRPr sz="1600" b="1" dirty="0">
              <a:solidFill>
                <a:srgbClr val="803176"/>
              </a:solidFill>
              <a:latin typeface="+mj-lt"/>
              <a:ea typeface="Trebuchet MS"/>
              <a:cs typeface="Kanit" panose="020B0604020202020204" charset="-34"/>
              <a:sym typeface="Trebuchet MS"/>
            </a:endParaRPr>
          </a:p>
        </p:txBody>
      </p:sp>
      <p:sp>
        <p:nvSpPr>
          <p:cNvPr id="14" name="Google Shape;379;p5">
            <a:extLst>
              <a:ext uri="{FF2B5EF4-FFF2-40B4-BE49-F238E27FC236}">
                <a16:creationId xmlns:a16="http://schemas.microsoft.com/office/drawing/2014/main" id="{59DE0627-D26F-649A-51F7-CFEA8DB4C69B}"/>
              </a:ext>
            </a:extLst>
          </p:cNvPr>
          <p:cNvSpPr/>
          <p:nvPr/>
        </p:nvSpPr>
        <p:spPr>
          <a:xfrm rot="-5400000">
            <a:off x="3856913" y="2481865"/>
            <a:ext cx="546458" cy="249603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pic>
        <p:nvPicPr>
          <p:cNvPr id="15" name="Google Shape;380;p5">
            <a:extLst>
              <a:ext uri="{FF2B5EF4-FFF2-40B4-BE49-F238E27FC236}">
                <a16:creationId xmlns:a16="http://schemas.microsoft.com/office/drawing/2014/main" id="{2896EF3C-F481-B44C-808D-49671F1CFB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4701" y="1292995"/>
            <a:ext cx="3637412" cy="3098536"/>
          </a:xfrm>
          <a:prstGeom prst="round2DiagRect">
            <a:avLst>
              <a:gd name="adj1" fmla="val 0"/>
              <a:gd name="adj2" fmla="val 4479"/>
            </a:avLst>
          </a:prstGeom>
          <a:noFill/>
          <a:ln w="12700" cap="sq" cmpd="sng">
            <a:solidFill>
              <a:srgbClr val="803176"/>
            </a:solidFill>
            <a:prstDash val="solid"/>
            <a:miter lim="800000"/>
            <a:headEnd type="none" w="sm" len="sm"/>
            <a:tailEnd type="none" w="sm" len="sm"/>
          </a:ln>
          <a:effectLst/>
        </p:spPr>
      </p:pic>
      <p:sp>
        <p:nvSpPr>
          <p:cNvPr id="16" name="Google Shape;384;p5">
            <a:extLst>
              <a:ext uri="{FF2B5EF4-FFF2-40B4-BE49-F238E27FC236}">
                <a16:creationId xmlns:a16="http://schemas.microsoft.com/office/drawing/2014/main" id="{E056AC06-883C-CDA3-817D-CA08D9036514}"/>
              </a:ext>
            </a:extLst>
          </p:cNvPr>
          <p:cNvSpPr/>
          <p:nvPr/>
        </p:nvSpPr>
        <p:spPr>
          <a:xfrm>
            <a:off x="951778" y="1292995"/>
            <a:ext cx="3003298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2000" b="1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rPr>
              <a:t>Dados CNJ</a:t>
            </a:r>
            <a:endParaRPr sz="2000" b="1" dirty="0">
              <a:solidFill>
                <a:srgbClr val="803176"/>
              </a:solidFill>
              <a:latin typeface="+mj-lt"/>
              <a:ea typeface="Trebuchet MS"/>
              <a:cs typeface="Kanit" panose="020B0604020202020204" charset="-34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28939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BDF04301-2B2F-F065-BA41-F207F1338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3;p6">
            <a:extLst>
              <a:ext uri="{FF2B5EF4-FFF2-40B4-BE49-F238E27FC236}">
                <a16:creationId xmlns:a16="http://schemas.microsoft.com/office/drawing/2014/main" id="{31F4AF06-D807-3A13-48EB-708B10A9A470}"/>
              </a:ext>
            </a:extLst>
          </p:cNvPr>
          <p:cNvSpPr/>
          <p:nvPr/>
        </p:nvSpPr>
        <p:spPr>
          <a:xfrm rot="5400000">
            <a:off x="4034717" y="2966034"/>
            <a:ext cx="905571" cy="267012"/>
          </a:xfrm>
          <a:prstGeom prst="homePlate">
            <a:avLst>
              <a:gd name="adj" fmla="val 50000"/>
            </a:avLst>
          </a:prstGeom>
          <a:solidFill>
            <a:srgbClr val="F1F2F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rgbClr val="803176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6" name="Google Shape;394;p6">
            <a:extLst>
              <a:ext uri="{FF2B5EF4-FFF2-40B4-BE49-F238E27FC236}">
                <a16:creationId xmlns:a16="http://schemas.microsoft.com/office/drawing/2014/main" id="{5733CE20-4CA1-4E61-5282-55E3D574D0A1}"/>
              </a:ext>
            </a:extLst>
          </p:cNvPr>
          <p:cNvSpPr/>
          <p:nvPr/>
        </p:nvSpPr>
        <p:spPr>
          <a:xfrm rot="5400000">
            <a:off x="6786084" y="2971477"/>
            <a:ext cx="905571" cy="267012"/>
          </a:xfrm>
          <a:prstGeom prst="homePlate">
            <a:avLst>
              <a:gd name="adj" fmla="val 50000"/>
            </a:avLst>
          </a:prstGeom>
          <a:solidFill>
            <a:srgbClr val="F1F2F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rgbClr val="803176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7" name="Google Shape;395;p6">
            <a:extLst>
              <a:ext uri="{FF2B5EF4-FFF2-40B4-BE49-F238E27FC236}">
                <a16:creationId xmlns:a16="http://schemas.microsoft.com/office/drawing/2014/main" id="{EAC4F2F1-9DCB-4E57-48E1-D3193421B41B}"/>
              </a:ext>
            </a:extLst>
          </p:cNvPr>
          <p:cNvSpPr/>
          <p:nvPr/>
        </p:nvSpPr>
        <p:spPr>
          <a:xfrm rot="5400000">
            <a:off x="1247662" y="2963108"/>
            <a:ext cx="905571" cy="267012"/>
          </a:xfrm>
          <a:prstGeom prst="homePlate">
            <a:avLst>
              <a:gd name="adj" fmla="val 50000"/>
            </a:avLst>
          </a:prstGeom>
          <a:solidFill>
            <a:srgbClr val="F1F2F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rgbClr val="803176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sp>
        <p:nvSpPr>
          <p:cNvPr id="8" name="Google Shape;396;p6">
            <a:extLst>
              <a:ext uri="{FF2B5EF4-FFF2-40B4-BE49-F238E27FC236}">
                <a16:creationId xmlns:a16="http://schemas.microsoft.com/office/drawing/2014/main" id="{B8FE2F39-24CE-A94A-F5E7-E720DCE12E88}"/>
              </a:ext>
            </a:extLst>
          </p:cNvPr>
          <p:cNvSpPr/>
          <p:nvPr/>
        </p:nvSpPr>
        <p:spPr>
          <a:xfrm>
            <a:off x="1102258" y="227041"/>
            <a:ext cx="6794124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2000" dirty="0">
                <a:solidFill>
                  <a:srgbClr val="803176"/>
                </a:solidFill>
                <a:latin typeface="+mn-lt"/>
                <a:cs typeface="Kanit" panose="020B0604020202020204" charset="-34"/>
              </a:rPr>
              <a:t> CONSEQUÊNCIA: </a:t>
            </a:r>
            <a:r>
              <a:rPr lang="pt-BR" sz="2000" b="1" dirty="0">
                <a:solidFill>
                  <a:srgbClr val="803176"/>
                </a:solidFill>
                <a:latin typeface="+mn-lt"/>
                <a:cs typeface="Kanit" panose="020B0604020202020204" charset="-34"/>
              </a:rPr>
              <a:t>TODOS PERDEM </a:t>
            </a:r>
            <a:endParaRPr sz="2000" b="1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</p:txBody>
      </p:sp>
      <p:grpSp>
        <p:nvGrpSpPr>
          <p:cNvPr id="9" name="Google Shape;397;p6">
            <a:extLst>
              <a:ext uri="{FF2B5EF4-FFF2-40B4-BE49-F238E27FC236}">
                <a16:creationId xmlns:a16="http://schemas.microsoft.com/office/drawing/2014/main" id="{3961E365-A345-D22E-30B5-A2C064A62A03}"/>
              </a:ext>
            </a:extLst>
          </p:cNvPr>
          <p:cNvGrpSpPr/>
          <p:nvPr/>
        </p:nvGrpSpPr>
        <p:grpSpPr>
          <a:xfrm>
            <a:off x="3757699" y="1224381"/>
            <a:ext cx="1483242" cy="1419447"/>
            <a:chOff x="2187628" y="3444201"/>
            <a:chExt cx="1977656" cy="1892596"/>
          </a:xfrm>
        </p:grpSpPr>
        <p:sp>
          <p:nvSpPr>
            <p:cNvPr id="10" name="Google Shape;398;p6">
              <a:extLst>
                <a:ext uri="{FF2B5EF4-FFF2-40B4-BE49-F238E27FC236}">
                  <a16:creationId xmlns:a16="http://schemas.microsoft.com/office/drawing/2014/main" id="{05C7EFDE-FB3C-5899-A711-38C0A51DA078}"/>
                </a:ext>
              </a:extLst>
            </p:cNvPr>
            <p:cNvSpPr/>
            <p:nvPr/>
          </p:nvSpPr>
          <p:spPr>
            <a:xfrm>
              <a:off x="2187628" y="3444201"/>
              <a:ext cx="1977656" cy="1892596"/>
            </a:xfrm>
            <a:prstGeom prst="ellipse">
              <a:avLst/>
            </a:prstGeom>
            <a:gradFill>
              <a:gsLst>
                <a:gs pos="0">
                  <a:srgbClr val="E6E9EB"/>
                </a:gs>
                <a:gs pos="35000">
                  <a:srgbClr val="EEEEF0"/>
                </a:gs>
                <a:gs pos="100000">
                  <a:srgbClr val="F9F9F9"/>
                </a:gs>
              </a:gsLst>
              <a:lin ang="16200000" scaled="0"/>
            </a:gradFill>
            <a:ln w="9525" cap="flat" cmpd="sng">
              <a:solidFill>
                <a:srgbClr val="C9CAC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endParaRPr>
            </a:p>
          </p:txBody>
        </p:sp>
        <p:pic>
          <p:nvPicPr>
            <p:cNvPr id="11" name="Google Shape;399;p6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BFA2B108-A991-7F55-97C8-196C93D9C72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duotone>
                <a:prstClr val="black"/>
                <a:srgbClr val="803176">
                  <a:tint val="45000"/>
                  <a:satMod val="400000"/>
                </a:srgbClr>
              </a:duotone>
            </a:blip>
            <a:srcRect/>
            <a:stretch/>
          </p:blipFill>
          <p:spPr>
            <a:xfrm>
              <a:off x="2452816" y="3474900"/>
              <a:ext cx="1445551" cy="14455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400;p6">
              <a:extLst>
                <a:ext uri="{FF2B5EF4-FFF2-40B4-BE49-F238E27FC236}">
                  <a16:creationId xmlns:a16="http://schemas.microsoft.com/office/drawing/2014/main" id="{54C0E24D-9371-2E60-3E37-E94D356068F9}"/>
                </a:ext>
              </a:extLst>
            </p:cNvPr>
            <p:cNvSpPr/>
            <p:nvPr/>
          </p:nvSpPr>
          <p:spPr>
            <a:xfrm>
              <a:off x="2222216" y="4771420"/>
              <a:ext cx="1839433" cy="369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pt-BR" sz="1350" dirty="0">
                  <a:solidFill>
                    <a:srgbClr val="803176"/>
                  </a:solidFill>
                  <a:latin typeface="Kanit" panose="020B0604020202020204" charset="-34"/>
                  <a:cs typeface="Kanit" panose="020B0604020202020204" charset="-34"/>
                </a:rPr>
                <a:t> </a:t>
              </a:r>
              <a:r>
                <a:rPr lang="pt-BR" sz="1350" dirty="0">
                  <a:solidFill>
                    <a:srgbClr val="803176"/>
                  </a:solidFill>
                  <a:latin typeface="+mn-lt"/>
                  <a:cs typeface="Kanit" panose="020B0604020202020204" charset="-34"/>
                </a:rPr>
                <a:t>Clientes</a:t>
              </a:r>
              <a:endParaRPr sz="1500" dirty="0">
                <a:solidFill>
                  <a:srgbClr val="803176"/>
                </a:solidFill>
                <a:latin typeface="+mn-lt"/>
                <a:cs typeface="Kanit" panose="020B0604020202020204" charset="-34"/>
              </a:endParaRPr>
            </a:p>
          </p:txBody>
        </p:sp>
      </p:grpSp>
      <p:grpSp>
        <p:nvGrpSpPr>
          <p:cNvPr id="13" name="Google Shape;401;p6">
            <a:extLst>
              <a:ext uri="{FF2B5EF4-FFF2-40B4-BE49-F238E27FC236}">
                <a16:creationId xmlns:a16="http://schemas.microsoft.com/office/drawing/2014/main" id="{871699EF-9842-579C-3B4B-9DD7E5515FAC}"/>
              </a:ext>
            </a:extLst>
          </p:cNvPr>
          <p:cNvGrpSpPr/>
          <p:nvPr/>
        </p:nvGrpSpPr>
        <p:grpSpPr>
          <a:xfrm>
            <a:off x="991395" y="1221293"/>
            <a:ext cx="1483242" cy="1419447"/>
            <a:chOff x="620784" y="1626036"/>
            <a:chExt cx="1977656" cy="1892596"/>
          </a:xfrm>
        </p:grpSpPr>
        <p:sp>
          <p:nvSpPr>
            <p:cNvPr id="17" name="Google Shape;402;p6">
              <a:extLst>
                <a:ext uri="{FF2B5EF4-FFF2-40B4-BE49-F238E27FC236}">
                  <a16:creationId xmlns:a16="http://schemas.microsoft.com/office/drawing/2014/main" id="{B2594030-1FFE-37EC-2D59-EF3B98D540BC}"/>
                </a:ext>
              </a:extLst>
            </p:cNvPr>
            <p:cNvSpPr/>
            <p:nvPr/>
          </p:nvSpPr>
          <p:spPr>
            <a:xfrm>
              <a:off x="620784" y="1626036"/>
              <a:ext cx="1977656" cy="1892596"/>
            </a:xfrm>
            <a:prstGeom prst="ellipse">
              <a:avLst/>
            </a:prstGeom>
            <a:gradFill>
              <a:gsLst>
                <a:gs pos="0">
                  <a:srgbClr val="E6E9EB"/>
                </a:gs>
                <a:gs pos="35000">
                  <a:srgbClr val="EEEEF0"/>
                </a:gs>
                <a:gs pos="100000">
                  <a:srgbClr val="F9F9F9"/>
                </a:gs>
              </a:gsLst>
              <a:lin ang="16200000" scaled="0"/>
            </a:gradFill>
            <a:ln w="9525" cap="flat" cmpd="sng">
              <a:solidFill>
                <a:srgbClr val="C9CAC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18" name="Google Shape;403;p6">
              <a:extLst>
                <a:ext uri="{FF2B5EF4-FFF2-40B4-BE49-F238E27FC236}">
                  <a16:creationId xmlns:a16="http://schemas.microsoft.com/office/drawing/2014/main" id="{50DB0F8E-8098-264B-BE67-A177DFCB6811}"/>
                </a:ext>
              </a:extLst>
            </p:cNvPr>
            <p:cNvSpPr/>
            <p:nvPr/>
          </p:nvSpPr>
          <p:spPr>
            <a:xfrm>
              <a:off x="689896" y="2893985"/>
              <a:ext cx="1839433" cy="369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pt-BR" sz="1350" dirty="0">
                  <a:solidFill>
                    <a:srgbClr val="803176"/>
                  </a:solidFill>
                  <a:latin typeface="Kanit" panose="020B0604020202020204" charset="-34"/>
                  <a:cs typeface="Kanit" panose="020B0604020202020204" charset="-34"/>
                </a:rPr>
                <a:t> </a:t>
              </a:r>
              <a:r>
                <a:rPr lang="pt-BR" sz="1350" dirty="0">
                  <a:solidFill>
                    <a:srgbClr val="803176"/>
                  </a:solidFill>
                  <a:latin typeface="+mn-lt"/>
                  <a:cs typeface="Kanit" panose="020B0604020202020204" charset="-34"/>
                </a:rPr>
                <a:t>Seguradoras</a:t>
              </a:r>
              <a:endParaRPr sz="1500" dirty="0">
                <a:solidFill>
                  <a:srgbClr val="803176"/>
                </a:solidFill>
                <a:latin typeface="+mn-lt"/>
                <a:cs typeface="Kanit" panose="020B0604020202020204" charset="-34"/>
              </a:endParaRPr>
            </a:p>
          </p:txBody>
        </p:sp>
        <p:pic>
          <p:nvPicPr>
            <p:cNvPr id="19" name="Google Shape;404;p6" descr="Uma imagem contendo Ícone&#10;&#10;Descrição gerada automaticamente">
              <a:extLst>
                <a:ext uri="{FF2B5EF4-FFF2-40B4-BE49-F238E27FC236}">
                  <a16:creationId xmlns:a16="http://schemas.microsoft.com/office/drawing/2014/main" id="{5245B3EF-B1FD-ABC5-D750-69DAEEE2962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prstClr val="black"/>
                <a:srgbClr val="803176">
                  <a:tint val="45000"/>
                  <a:satMod val="400000"/>
                </a:srgbClr>
              </a:duotone>
            </a:blip>
            <a:srcRect/>
            <a:stretch/>
          </p:blipFill>
          <p:spPr>
            <a:xfrm>
              <a:off x="793773" y="1860775"/>
              <a:ext cx="1078994" cy="1078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405;p6" descr="Texto&#10;&#10;Descrição gerada automaticamente">
              <a:extLst>
                <a:ext uri="{FF2B5EF4-FFF2-40B4-BE49-F238E27FC236}">
                  <a16:creationId xmlns:a16="http://schemas.microsoft.com/office/drawing/2014/main" id="{355C8243-BE16-19BA-59BC-F7CA8FDB1E7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  <a:duotone>
                <a:prstClr val="black"/>
                <a:srgbClr val="803176">
                  <a:tint val="45000"/>
                  <a:satMod val="400000"/>
                </a:srgbClr>
              </a:duotone>
            </a:blip>
            <a:srcRect/>
            <a:stretch/>
          </p:blipFill>
          <p:spPr>
            <a:xfrm>
              <a:off x="1525191" y="1948659"/>
              <a:ext cx="913829" cy="9138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406;p6">
            <a:extLst>
              <a:ext uri="{FF2B5EF4-FFF2-40B4-BE49-F238E27FC236}">
                <a16:creationId xmlns:a16="http://schemas.microsoft.com/office/drawing/2014/main" id="{CD427F22-17DD-03E2-A300-23AD9598591B}"/>
              </a:ext>
            </a:extLst>
          </p:cNvPr>
          <p:cNvGrpSpPr/>
          <p:nvPr/>
        </p:nvGrpSpPr>
        <p:grpSpPr>
          <a:xfrm>
            <a:off x="6491378" y="1089638"/>
            <a:ext cx="1492768" cy="1558940"/>
            <a:chOff x="3977189" y="1410433"/>
            <a:chExt cx="1990357" cy="2078586"/>
          </a:xfrm>
        </p:grpSpPr>
        <p:sp>
          <p:nvSpPr>
            <p:cNvPr id="22" name="Google Shape;407;p6">
              <a:extLst>
                <a:ext uri="{FF2B5EF4-FFF2-40B4-BE49-F238E27FC236}">
                  <a16:creationId xmlns:a16="http://schemas.microsoft.com/office/drawing/2014/main" id="{E782C974-5C85-DE9A-99E1-C43B0E6D89CA}"/>
                </a:ext>
              </a:extLst>
            </p:cNvPr>
            <p:cNvSpPr/>
            <p:nvPr/>
          </p:nvSpPr>
          <p:spPr>
            <a:xfrm>
              <a:off x="3989890" y="1596423"/>
              <a:ext cx="1977656" cy="1892596"/>
            </a:xfrm>
            <a:prstGeom prst="ellipse">
              <a:avLst/>
            </a:prstGeom>
            <a:gradFill>
              <a:gsLst>
                <a:gs pos="0">
                  <a:srgbClr val="E6E9EB"/>
                </a:gs>
                <a:gs pos="35000">
                  <a:srgbClr val="EEEEF0"/>
                </a:gs>
                <a:gs pos="100000">
                  <a:srgbClr val="F9F9F9"/>
                </a:gs>
              </a:gsLst>
              <a:lin ang="16200000" scaled="0"/>
            </a:gradFill>
            <a:ln w="9525" cap="flat" cmpd="sng">
              <a:solidFill>
                <a:srgbClr val="C9CAC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endParaRPr>
            </a:p>
          </p:txBody>
        </p:sp>
        <p:pic>
          <p:nvPicPr>
            <p:cNvPr id="23" name="Google Shape;408;p6" descr="Ícone&#10;&#10;Descrição gerada automaticamente">
              <a:extLst>
                <a:ext uri="{FF2B5EF4-FFF2-40B4-BE49-F238E27FC236}">
                  <a16:creationId xmlns:a16="http://schemas.microsoft.com/office/drawing/2014/main" id="{BC58958E-7018-7510-6601-79B64391FED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  <a:duotone>
                <a:prstClr val="black"/>
                <a:srgbClr val="803176">
                  <a:tint val="45000"/>
                  <a:satMod val="400000"/>
                </a:srgbClr>
              </a:duotone>
            </a:blip>
            <a:srcRect/>
            <a:stretch/>
          </p:blipFill>
          <p:spPr>
            <a:xfrm>
              <a:off x="3977189" y="1410433"/>
              <a:ext cx="1760731" cy="176073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" name="Google Shape;409;p6">
              <a:extLst>
                <a:ext uri="{FF2B5EF4-FFF2-40B4-BE49-F238E27FC236}">
                  <a16:creationId xmlns:a16="http://schemas.microsoft.com/office/drawing/2014/main" id="{634584ED-FF8F-CB04-BCB2-C0D879036FD2}"/>
                </a:ext>
              </a:extLst>
            </p:cNvPr>
            <p:cNvGrpSpPr/>
            <p:nvPr/>
          </p:nvGrpSpPr>
          <p:grpSpPr>
            <a:xfrm>
              <a:off x="4476579" y="1913178"/>
              <a:ext cx="1002802" cy="1002802"/>
              <a:chOff x="4476579" y="1881279"/>
              <a:chExt cx="1002802" cy="1002802"/>
            </a:xfrm>
          </p:grpSpPr>
          <p:sp>
            <p:nvSpPr>
              <p:cNvPr id="26" name="Google Shape;410;p6">
                <a:extLst>
                  <a:ext uri="{FF2B5EF4-FFF2-40B4-BE49-F238E27FC236}">
                    <a16:creationId xmlns:a16="http://schemas.microsoft.com/office/drawing/2014/main" id="{F910845D-FD71-6165-12C1-F356E215EE9F}"/>
                  </a:ext>
                </a:extLst>
              </p:cNvPr>
              <p:cNvSpPr/>
              <p:nvPr/>
            </p:nvSpPr>
            <p:spPr>
              <a:xfrm>
                <a:off x="4744801" y="2091756"/>
                <a:ext cx="467833" cy="559290"/>
              </a:xfrm>
              <a:prstGeom prst="rect">
                <a:avLst/>
              </a:prstGeom>
              <a:solidFill>
                <a:srgbClr val="F1F2F3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1350">
                  <a:solidFill>
                    <a:srgbClr val="803176"/>
                  </a:solidFill>
                  <a:latin typeface="Kanit" panose="020B0604020202020204" charset="-34"/>
                  <a:cs typeface="Kanit" panose="020B0604020202020204" charset="-34"/>
                </a:endParaRPr>
              </a:p>
            </p:txBody>
          </p:sp>
          <p:pic>
            <p:nvPicPr>
              <p:cNvPr id="27" name="Google Shape;411;p6" descr="Ícone&#10;&#10;Descrição gerada automaticamente">
                <a:extLst>
                  <a:ext uri="{FF2B5EF4-FFF2-40B4-BE49-F238E27FC236}">
                    <a16:creationId xmlns:a16="http://schemas.microsoft.com/office/drawing/2014/main" id="{73076670-7B28-B15F-8D46-0D30ABF6B82A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  <a:duotone>
                  <a:prstClr val="black"/>
                  <a:srgbClr val="803176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>
                <a:off x="4476579" y="1881279"/>
                <a:ext cx="1002802" cy="10028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Google Shape;412;p6">
              <a:extLst>
                <a:ext uri="{FF2B5EF4-FFF2-40B4-BE49-F238E27FC236}">
                  <a16:creationId xmlns:a16="http://schemas.microsoft.com/office/drawing/2014/main" id="{9C59713D-D990-1AE9-9C3B-00BC31EA2C99}"/>
                </a:ext>
              </a:extLst>
            </p:cNvPr>
            <p:cNvSpPr/>
            <p:nvPr/>
          </p:nvSpPr>
          <p:spPr>
            <a:xfrm>
              <a:off x="4054520" y="2904661"/>
              <a:ext cx="1839433" cy="369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pt-BR" sz="1350" dirty="0">
                  <a:solidFill>
                    <a:srgbClr val="803176"/>
                  </a:solidFill>
                  <a:latin typeface="+mj-lt"/>
                  <a:cs typeface="Kanit" panose="020B0604020202020204" charset="-34"/>
                </a:rPr>
                <a:t>Judiciário</a:t>
              </a:r>
              <a:endParaRPr sz="1500" dirty="0">
                <a:solidFill>
                  <a:srgbClr val="803176"/>
                </a:solidFill>
                <a:latin typeface="+mj-lt"/>
                <a:cs typeface="Kanit" panose="020B0604020202020204" charset="-34"/>
              </a:endParaRPr>
            </a:p>
          </p:txBody>
        </p:sp>
      </p:grpSp>
      <p:sp>
        <p:nvSpPr>
          <p:cNvPr id="28" name="Google Shape;413;p6">
            <a:extLst>
              <a:ext uri="{FF2B5EF4-FFF2-40B4-BE49-F238E27FC236}">
                <a16:creationId xmlns:a16="http://schemas.microsoft.com/office/drawing/2014/main" id="{3CF22AFF-1393-3779-B284-4A1AEF826EFB}"/>
              </a:ext>
            </a:extLst>
          </p:cNvPr>
          <p:cNvSpPr/>
          <p:nvPr/>
        </p:nvSpPr>
        <p:spPr>
          <a:xfrm>
            <a:off x="838378" y="3591702"/>
            <a:ext cx="1789276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Dano à imagem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Custo elevado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Perda financeira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</p:txBody>
      </p:sp>
      <p:sp>
        <p:nvSpPr>
          <p:cNvPr id="29" name="Google Shape;414;p6">
            <a:extLst>
              <a:ext uri="{FF2B5EF4-FFF2-40B4-BE49-F238E27FC236}">
                <a16:creationId xmlns:a16="http://schemas.microsoft.com/office/drawing/2014/main" id="{262530B2-0AC8-9EC0-452C-00B1CEB88AB8}"/>
              </a:ext>
            </a:extLst>
          </p:cNvPr>
          <p:cNvSpPr/>
          <p:nvPr/>
        </p:nvSpPr>
        <p:spPr>
          <a:xfrm>
            <a:off x="3578789" y="3591702"/>
            <a:ext cx="1789276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Desgaste emocional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Perda de tempo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Perda financeira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endParaRPr sz="1350" dirty="0">
              <a:solidFill>
                <a:srgbClr val="803176"/>
              </a:solidFill>
              <a:latin typeface="+mn-lt"/>
              <a:ea typeface="Trebuchet MS"/>
              <a:cs typeface="Kanit" panose="020B0604020202020204" charset="-34"/>
              <a:sym typeface="Trebuchet MS"/>
            </a:endParaRPr>
          </a:p>
        </p:txBody>
      </p:sp>
      <p:sp>
        <p:nvSpPr>
          <p:cNvPr id="30" name="Google Shape;415;p6">
            <a:extLst>
              <a:ext uri="{FF2B5EF4-FFF2-40B4-BE49-F238E27FC236}">
                <a16:creationId xmlns:a16="http://schemas.microsoft.com/office/drawing/2014/main" id="{5496E9BF-2226-EA14-4664-E020DE1EF4D4}"/>
              </a:ext>
            </a:extLst>
          </p:cNvPr>
          <p:cNvSpPr/>
          <p:nvPr/>
        </p:nvSpPr>
        <p:spPr>
          <a:xfrm>
            <a:off x="6209146" y="3591702"/>
            <a:ext cx="232646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Engessamento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Desvio da finalidade social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r>
              <a:rPr lang="pt-BR" sz="135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Perda financeira</a:t>
            </a:r>
            <a:endParaRPr sz="105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  <a:p>
            <a:pPr algn="ctr"/>
            <a:endParaRPr sz="1350" dirty="0">
              <a:solidFill>
                <a:srgbClr val="803176"/>
              </a:solidFill>
              <a:latin typeface="+mn-lt"/>
              <a:ea typeface="Trebuchet MS"/>
              <a:cs typeface="Kanit" panose="020B0604020202020204" charset="-34"/>
              <a:sym typeface="Trebuchet MS"/>
            </a:endParaRPr>
          </a:p>
          <a:p>
            <a:pPr algn="ctr"/>
            <a:endParaRPr sz="1350" dirty="0">
              <a:solidFill>
                <a:srgbClr val="803176"/>
              </a:solidFill>
              <a:latin typeface="+mn-lt"/>
              <a:ea typeface="Trebuchet MS"/>
              <a:cs typeface="Kanit" panose="020B0604020202020204" charset="-34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0839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791403F2-0867-9FAC-663A-EABC0A4EA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6;p7">
            <a:extLst>
              <a:ext uri="{FF2B5EF4-FFF2-40B4-BE49-F238E27FC236}">
                <a16:creationId xmlns:a16="http://schemas.microsoft.com/office/drawing/2014/main" id="{938A0413-BB1C-1F63-C55B-36793807CAEE}"/>
              </a:ext>
            </a:extLst>
          </p:cNvPr>
          <p:cNvSpPr/>
          <p:nvPr/>
        </p:nvSpPr>
        <p:spPr>
          <a:xfrm>
            <a:off x="1673461" y="193421"/>
            <a:ext cx="579707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800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COMO</a:t>
            </a:r>
            <a:r>
              <a:rPr lang="pt-BR" sz="1800" b="1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 MUDAR </a:t>
            </a:r>
            <a:r>
              <a:rPr lang="pt-BR" sz="1800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ESTE CENÁRIO?</a:t>
            </a:r>
            <a:r>
              <a:rPr lang="pt-BR" sz="1800" b="1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  </a:t>
            </a:r>
            <a:r>
              <a:rPr lang="pt-BR" sz="1800" dirty="0">
                <a:solidFill>
                  <a:srgbClr val="803176"/>
                </a:solidFill>
                <a:latin typeface="+mj-lt"/>
                <a:cs typeface="Kanit" panose="020B0604020202020204" charset="-34"/>
              </a:rPr>
              <a:t>DESAFIOS</a:t>
            </a:r>
            <a:endParaRPr sz="1050" dirty="0">
              <a:solidFill>
                <a:srgbClr val="803176"/>
              </a:solidFill>
              <a:latin typeface="+mj-lt"/>
              <a:cs typeface="Kanit" panose="020B0604020202020204" charset="-34"/>
            </a:endParaRPr>
          </a:p>
        </p:txBody>
      </p:sp>
      <p:grpSp>
        <p:nvGrpSpPr>
          <p:cNvPr id="3" name="Google Shape;427;p7">
            <a:extLst>
              <a:ext uri="{FF2B5EF4-FFF2-40B4-BE49-F238E27FC236}">
                <a16:creationId xmlns:a16="http://schemas.microsoft.com/office/drawing/2014/main" id="{818FB986-38A6-D1E3-922F-47E3B2069A34}"/>
              </a:ext>
            </a:extLst>
          </p:cNvPr>
          <p:cNvGrpSpPr/>
          <p:nvPr/>
        </p:nvGrpSpPr>
        <p:grpSpPr>
          <a:xfrm>
            <a:off x="3033376" y="4279798"/>
            <a:ext cx="3319731" cy="386960"/>
            <a:chOff x="594130" y="5610913"/>
            <a:chExt cx="7135579" cy="515946"/>
          </a:xfrm>
          <a:solidFill>
            <a:srgbClr val="803176"/>
          </a:solidFill>
        </p:grpSpPr>
        <p:sp>
          <p:nvSpPr>
            <p:cNvPr id="5" name="Google Shape;428;p7">
              <a:extLst>
                <a:ext uri="{FF2B5EF4-FFF2-40B4-BE49-F238E27FC236}">
                  <a16:creationId xmlns:a16="http://schemas.microsoft.com/office/drawing/2014/main" id="{DFF2855C-6642-27C7-BA82-21B6BE2CAF7F}"/>
                </a:ext>
              </a:extLst>
            </p:cNvPr>
            <p:cNvSpPr/>
            <p:nvPr/>
          </p:nvSpPr>
          <p:spPr>
            <a:xfrm>
              <a:off x="594130" y="5610913"/>
              <a:ext cx="6178598" cy="515946"/>
            </a:xfrm>
            <a:prstGeom prst="roundRect">
              <a:avLst>
                <a:gd name="adj" fmla="val 45283"/>
              </a:avLst>
            </a:prstGeom>
            <a:grp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803176"/>
                </a:solidFill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14" name="Google Shape;429;p7">
              <a:extLst>
                <a:ext uri="{FF2B5EF4-FFF2-40B4-BE49-F238E27FC236}">
                  <a16:creationId xmlns:a16="http://schemas.microsoft.com/office/drawing/2014/main" id="{5528ADA3-60E9-04FE-08E1-6D5EFE656BA3}"/>
                </a:ext>
              </a:extLst>
            </p:cNvPr>
            <p:cNvSpPr/>
            <p:nvPr/>
          </p:nvSpPr>
          <p:spPr>
            <a:xfrm>
              <a:off x="1211326" y="5654456"/>
              <a:ext cx="6518383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pt-BR" sz="1500" b="1" dirty="0">
                  <a:solidFill>
                    <a:schemeClr val="bg1"/>
                  </a:solidFill>
                  <a:latin typeface="+mj-lt"/>
                  <a:ea typeface="Trebuchet MS"/>
                  <a:cs typeface="Kanit" panose="020B0604020202020204" charset="-34"/>
                  <a:sym typeface="Trebuchet MS"/>
                </a:rPr>
                <a:t>Nasce o Projeto </a:t>
              </a:r>
              <a:r>
                <a:rPr lang="pt-BR" sz="1500" b="1" dirty="0" err="1">
                  <a:solidFill>
                    <a:schemeClr val="bg1"/>
                  </a:solidFill>
                  <a:latin typeface="+mj-lt"/>
                  <a:ea typeface="Trebuchet MS"/>
                  <a:cs typeface="Kanit" panose="020B0604020202020204" charset="-34"/>
                  <a:sym typeface="Trebuchet MS"/>
                </a:rPr>
                <a:t>Agilità</a:t>
              </a:r>
              <a:endParaRPr sz="1050" dirty="0">
                <a:solidFill>
                  <a:schemeClr val="bg1"/>
                </a:solidFill>
                <a:latin typeface="+mj-lt"/>
                <a:cs typeface="Kanit" panose="020B0604020202020204" charset="-34"/>
              </a:endParaRP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B287BD32-1E5D-DEBF-7DFD-F368CFC70CE6}"/>
              </a:ext>
            </a:extLst>
          </p:cNvPr>
          <p:cNvGrpSpPr/>
          <p:nvPr/>
        </p:nvGrpSpPr>
        <p:grpSpPr>
          <a:xfrm>
            <a:off x="1712611" y="990386"/>
            <a:ext cx="5731546" cy="2988129"/>
            <a:chOff x="1673461" y="1220056"/>
            <a:chExt cx="5731546" cy="2988129"/>
          </a:xfrm>
        </p:grpSpPr>
        <p:sp>
          <p:nvSpPr>
            <p:cNvPr id="16" name="Google Shape;445;p7">
              <a:extLst>
                <a:ext uri="{FF2B5EF4-FFF2-40B4-BE49-F238E27FC236}">
                  <a16:creationId xmlns:a16="http://schemas.microsoft.com/office/drawing/2014/main" id="{34259E1C-B70E-14AC-1148-67F25164FD30}"/>
                </a:ext>
              </a:extLst>
            </p:cNvPr>
            <p:cNvSpPr txBox="1"/>
            <p:nvPr/>
          </p:nvSpPr>
          <p:spPr>
            <a:xfrm>
              <a:off x="2067625" y="1433015"/>
              <a:ext cx="4931453" cy="2562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pt-BR" sz="1350" dirty="0">
                  <a:solidFill>
                    <a:srgbClr val="803176"/>
                  </a:solidFill>
                  <a:latin typeface="+mj-lt"/>
                  <a:ea typeface="Trebuchet MS"/>
                  <a:cs typeface="Kanit" panose="020B0604020202020204" charset="-34"/>
                  <a:sym typeface="Trebuchet MS"/>
                </a:rPr>
                <a:t>Diminuir o estoque de ações do ramo vida e reduzir os elevados custos e perda financeira pela demora dos processos</a:t>
              </a:r>
              <a:endParaRPr sz="1050" dirty="0">
                <a:solidFill>
                  <a:srgbClr val="803176"/>
                </a:solidFill>
                <a:latin typeface="+mj-lt"/>
                <a:cs typeface="Kanit" panose="020B0604020202020204" charset="-34"/>
              </a:endParaRPr>
            </a:p>
            <a:p>
              <a:pPr algn="ctr"/>
              <a:endParaRPr sz="1350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endParaRPr>
            </a:p>
            <a:p>
              <a:pPr algn="ctr"/>
              <a:r>
                <a:rPr lang="pt-BR" sz="1350" dirty="0">
                  <a:solidFill>
                    <a:srgbClr val="803176"/>
                  </a:solidFill>
                  <a:latin typeface="+mj-lt"/>
                  <a:ea typeface="Trebuchet MS"/>
                  <a:cs typeface="Kanit" panose="020B0604020202020204" charset="-34"/>
                  <a:sym typeface="Trebuchet MS"/>
                </a:rPr>
                <a:t>Agilizar as perícias e o tempo de duração das ações, reconfigurando a ação e simplificando a gestão com o uso de tecnologia e boas práticas</a:t>
              </a:r>
              <a:endParaRPr sz="1050" dirty="0">
                <a:solidFill>
                  <a:srgbClr val="803176"/>
                </a:solidFill>
                <a:latin typeface="+mj-lt"/>
                <a:cs typeface="Kanit" panose="020B0604020202020204" charset="-34"/>
              </a:endParaRPr>
            </a:p>
            <a:p>
              <a:pPr algn="ctr"/>
              <a:endParaRPr sz="1350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endParaRPr>
            </a:p>
            <a:p>
              <a:pPr algn="ctr"/>
              <a:r>
                <a:rPr lang="pt-BR" sz="1350" dirty="0">
                  <a:solidFill>
                    <a:srgbClr val="803176"/>
                  </a:solidFill>
                  <a:latin typeface="+mj-lt"/>
                  <a:ea typeface="Trebuchet MS"/>
                  <a:cs typeface="Kanit" panose="020B0604020202020204" charset="-34"/>
                  <a:sym typeface="Trebuchet MS"/>
                </a:rPr>
                <a:t>Atender melhor o cliente em um conflito já judicializado, de forma a reduzir seu desgaste emocional e financeiro</a:t>
              </a:r>
              <a:endParaRPr sz="1050" dirty="0">
                <a:solidFill>
                  <a:srgbClr val="803176"/>
                </a:solidFill>
                <a:latin typeface="+mj-lt"/>
                <a:cs typeface="Kanit" panose="020B0604020202020204" charset="-34"/>
              </a:endParaRPr>
            </a:p>
            <a:p>
              <a:pPr algn="ctr"/>
              <a:endParaRPr sz="1350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endParaRPr>
            </a:p>
            <a:p>
              <a:pPr algn="ctr"/>
              <a:r>
                <a:rPr lang="pt-BR" sz="1350" dirty="0">
                  <a:solidFill>
                    <a:srgbClr val="803176"/>
                  </a:solidFill>
                  <a:latin typeface="+mj-lt"/>
                  <a:ea typeface="Trebuchet MS"/>
                  <a:cs typeface="Kanit" panose="020B0604020202020204" charset="-34"/>
                  <a:sym typeface="Trebuchet MS"/>
                </a:rPr>
                <a:t>Contribuir com o Poder Judiciário e Sociedade</a:t>
              </a:r>
              <a:endParaRPr sz="1050" dirty="0">
                <a:solidFill>
                  <a:srgbClr val="803176"/>
                </a:solidFill>
                <a:latin typeface="+mj-lt"/>
                <a:cs typeface="Kanit" panose="020B0604020202020204" charset="-34"/>
              </a:endParaRPr>
            </a:p>
          </p:txBody>
        </p:sp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F3920057-E216-FC33-6C5B-E6DDD3696DA0}"/>
                </a:ext>
              </a:extLst>
            </p:cNvPr>
            <p:cNvSpPr/>
            <p:nvPr/>
          </p:nvSpPr>
          <p:spPr>
            <a:xfrm>
              <a:off x="1673461" y="1220056"/>
              <a:ext cx="5731546" cy="2988129"/>
            </a:xfrm>
            <a:prstGeom prst="roundRect">
              <a:avLst/>
            </a:prstGeom>
            <a:noFill/>
            <a:ln w="28575">
              <a:solidFill>
                <a:srgbClr val="803176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+mj-lt"/>
              </a:endParaRPr>
            </a:p>
          </p:txBody>
        </p:sp>
      </p:grpSp>
      <p:grpSp>
        <p:nvGrpSpPr>
          <p:cNvPr id="48" name="Google Shape;430;p7">
            <a:extLst>
              <a:ext uri="{FF2B5EF4-FFF2-40B4-BE49-F238E27FC236}">
                <a16:creationId xmlns:a16="http://schemas.microsoft.com/office/drawing/2014/main" id="{ABA7D14F-0BAD-F7CD-FE0E-0CABCC83C73E}"/>
              </a:ext>
            </a:extLst>
          </p:cNvPr>
          <p:cNvGrpSpPr/>
          <p:nvPr/>
        </p:nvGrpSpPr>
        <p:grpSpPr>
          <a:xfrm>
            <a:off x="88087" y="1896529"/>
            <a:ext cx="1448604" cy="2383270"/>
            <a:chOff x="5077034" y="2095277"/>
            <a:chExt cx="2044904" cy="3504035"/>
          </a:xfrm>
          <a:solidFill>
            <a:srgbClr val="803176"/>
          </a:solidFill>
          <a:effectLst/>
        </p:grpSpPr>
        <p:sp>
          <p:nvSpPr>
            <p:cNvPr id="49" name="Google Shape;431;p7">
              <a:extLst>
                <a:ext uri="{FF2B5EF4-FFF2-40B4-BE49-F238E27FC236}">
                  <a16:creationId xmlns:a16="http://schemas.microsoft.com/office/drawing/2014/main" id="{58A9741E-8AC9-FA94-89E5-60932244DFE1}"/>
                </a:ext>
              </a:extLst>
            </p:cNvPr>
            <p:cNvSpPr/>
            <p:nvPr/>
          </p:nvSpPr>
          <p:spPr>
            <a:xfrm>
              <a:off x="5721256" y="3128253"/>
              <a:ext cx="316750" cy="2471059"/>
            </a:xfrm>
            <a:prstGeom prst="roundRect">
              <a:avLst>
                <a:gd name="adj" fmla="val 38889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0" name="Google Shape;432;p7">
              <a:extLst>
                <a:ext uri="{FF2B5EF4-FFF2-40B4-BE49-F238E27FC236}">
                  <a16:creationId xmlns:a16="http://schemas.microsoft.com/office/drawing/2014/main" id="{4F9B7404-5C6F-6358-508F-C5B244548AA4}"/>
                </a:ext>
              </a:extLst>
            </p:cNvPr>
            <p:cNvSpPr/>
            <p:nvPr/>
          </p:nvSpPr>
          <p:spPr>
            <a:xfrm>
              <a:off x="6192007" y="3114740"/>
              <a:ext cx="316750" cy="2484571"/>
            </a:xfrm>
            <a:prstGeom prst="roundRect">
              <a:avLst>
                <a:gd name="adj" fmla="val 38889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1" name="Google Shape;433;p7">
              <a:extLst>
                <a:ext uri="{FF2B5EF4-FFF2-40B4-BE49-F238E27FC236}">
                  <a16:creationId xmlns:a16="http://schemas.microsoft.com/office/drawing/2014/main" id="{616EE2AD-D63B-F97B-0685-C7FAEBB96577}"/>
                </a:ext>
              </a:extLst>
            </p:cNvPr>
            <p:cNvSpPr/>
            <p:nvPr/>
          </p:nvSpPr>
          <p:spPr>
            <a:xfrm>
              <a:off x="5904474" y="3190240"/>
              <a:ext cx="425445" cy="1393673"/>
            </a:xfrm>
            <a:prstGeom prst="roundRect">
              <a:avLst>
                <a:gd name="adj" fmla="val 38889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2" name="Google Shape;434;p7">
              <a:extLst>
                <a:ext uri="{FF2B5EF4-FFF2-40B4-BE49-F238E27FC236}">
                  <a16:creationId xmlns:a16="http://schemas.microsoft.com/office/drawing/2014/main" id="{9F71A1A2-32F6-7169-E717-0541FF1C1BFB}"/>
                </a:ext>
              </a:extLst>
            </p:cNvPr>
            <p:cNvSpPr/>
            <p:nvPr/>
          </p:nvSpPr>
          <p:spPr>
            <a:xfrm rot="5400000">
              <a:off x="5923454" y="2907161"/>
              <a:ext cx="310462" cy="724697"/>
            </a:xfrm>
            <a:prstGeom prst="roundRect">
              <a:avLst>
                <a:gd name="adj" fmla="val 38889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3" name="Google Shape;435;p7">
              <a:extLst>
                <a:ext uri="{FF2B5EF4-FFF2-40B4-BE49-F238E27FC236}">
                  <a16:creationId xmlns:a16="http://schemas.microsoft.com/office/drawing/2014/main" id="{AABE1586-0239-1815-1961-225D40E322B1}"/>
                </a:ext>
              </a:extLst>
            </p:cNvPr>
            <p:cNvSpPr/>
            <p:nvPr/>
          </p:nvSpPr>
          <p:spPr>
            <a:xfrm>
              <a:off x="5716336" y="2364995"/>
              <a:ext cx="739918" cy="708570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4" name="Google Shape;436;p7">
              <a:extLst>
                <a:ext uri="{FF2B5EF4-FFF2-40B4-BE49-F238E27FC236}">
                  <a16:creationId xmlns:a16="http://schemas.microsoft.com/office/drawing/2014/main" id="{1B0D787F-4B3D-9E0C-4F75-29538004EAAC}"/>
                </a:ext>
              </a:extLst>
            </p:cNvPr>
            <p:cNvSpPr/>
            <p:nvPr/>
          </p:nvSpPr>
          <p:spPr>
            <a:xfrm rot="-2384449" flipH="1">
              <a:off x="6506845" y="2064836"/>
              <a:ext cx="300102" cy="1093860"/>
            </a:xfrm>
            <a:prstGeom prst="roundRect">
              <a:avLst>
                <a:gd name="adj" fmla="val 38889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5" name="Google Shape;437;p7">
              <a:extLst>
                <a:ext uri="{FF2B5EF4-FFF2-40B4-BE49-F238E27FC236}">
                  <a16:creationId xmlns:a16="http://schemas.microsoft.com/office/drawing/2014/main" id="{9AB91B98-63D7-F465-D2A0-19795ABC3B94}"/>
                </a:ext>
              </a:extLst>
            </p:cNvPr>
            <p:cNvSpPr/>
            <p:nvPr/>
          </p:nvSpPr>
          <p:spPr>
            <a:xfrm rot="2768121" flipH="1">
              <a:off x="6389429" y="2667688"/>
              <a:ext cx="339661" cy="1108822"/>
            </a:xfrm>
            <a:prstGeom prst="roundRect">
              <a:avLst>
                <a:gd name="adj" fmla="val 14640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6" name="Google Shape;438;p7">
              <a:extLst>
                <a:ext uri="{FF2B5EF4-FFF2-40B4-BE49-F238E27FC236}">
                  <a16:creationId xmlns:a16="http://schemas.microsoft.com/office/drawing/2014/main" id="{00A5DAC2-BEB1-A5E0-1A30-05D965B075AD}"/>
                </a:ext>
              </a:extLst>
            </p:cNvPr>
            <p:cNvSpPr/>
            <p:nvPr/>
          </p:nvSpPr>
          <p:spPr>
            <a:xfrm rot="2384449">
              <a:off x="5384486" y="2078846"/>
              <a:ext cx="281989" cy="1063731"/>
            </a:xfrm>
            <a:prstGeom prst="roundRect">
              <a:avLst>
                <a:gd name="adj" fmla="val 38889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57" name="Google Shape;439;p7">
              <a:extLst>
                <a:ext uri="{FF2B5EF4-FFF2-40B4-BE49-F238E27FC236}">
                  <a16:creationId xmlns:a16="http://schemas.microsoft.com/office/drawing/2014/main" id="{8DE0F90C-1FC6-AF4D-4951-AAA2E446E331}"/>
                </a:ext>
              </a:extLst>
            </p:cNvPr>
            <p:cNvSpPr/>
            <p:nvPr/>
          </p:nvSpPr>
          <p:spPr>
            <a:xfrm rot="-2768121">
              <a:off x="5456537" y="2688513"/>
              <a:ext cx="339661" cy="1041898"/>
            </a:xfrm>
            <a:prstGeom prst="roundRect">
              <a:avLst>
                <a:gd name="adj" fmla="val 14640"/>
              </a:avLst>
            </a:prstGeom>
            <a:grpFill/>
            <a:ln>
              <a:noFill/>
            </a:ln>
            <a:effectLst/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</p:grpSp>
      <p:grpSp>
        <p:nvGrpSpPr>
          <p:cNvPr id="58" name="Google Shape;441;p7">
            <a:extLst>
              <a:ext uri="{FF2B5EF4-FFF2-40B4-BE49-F238E27FC236}">
                <a16:creationId xmlns:a16="http://schemas.microsoft.com/office/drawing/2014/main" id="{3B145F83-16F2-A26D-22B9-78167DD69528}"/>
              </a:ext>
            </a:extLst>
          </p:cNvPr>
          <p:cNvGrpSpPr/>
          <p:nvPr/>
        </p:nvGrpSpPr>
        <p:grpSpPr>
          <a:xfrm>
            <a:off x="306723" y="828515"/>
            <a:ext cx="981728" cy="1225630"/>
            <a:chOff x="7349447" y="850116"/>
            <a:chExt cx="1541859" cy="1877853"/>
          </a:xfrm>
        </p:grpSpPr>
        <p:sp>
          <p:nvSpPr>
            <p:cNvPr id="59" name="Google Shape;442;p7">
              <a:extLst>
                <a:ext uri="{FF2B5EF4-FFF2-40B4-BE49-F238E27FC236}">
                  <a16:creationId xmlns:a16="http://schemas.microsoft.com/office/drawing/2014/main" id="{D3CB5E4C-1FC7-117D-067A-822127BFABC5}"/>
                </a:ext>
              </a:extLst>
            </p:cNvPr>
            <p:cNvSpPr txBox="1"/>
            <p:nvPr/>
          </p:nvSpPr>
          <p:spPr>
            <a:xfrm rot="19924687">
              <a:off x="7349447" y="1354167"/>
              <a:ext cx="459999" cy="12002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pt-BR" sz="5400" b="1" dirty="0">
                  <a:solidFill>
                    <a:srgbClr val="803176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?</a:t>
              </a:r>
              <a:endParaRPr sz="1050" dirty="0">
                <a:solidFill>
                  <a:srgbClr val="803176"/>
                </a:solidFill>
              </a:endParaRPr>
            </a:p>
          </p:txBody>
        </p:sp>
        <p:sp>
          <p:nvSpPr>
            <p:cNvPr id="60" name="Google Shape;443;p7">
              <a:extLst>
                <a:ext uri="{FF2B5EF4-FFF2-40B4-BE49-F238E27FC236}">
                  <a16:creationId xmlns:a16="http://schemas.microsoft.com/office/drawing/2014/main" id="{8985F865-1E85-0640-DF36-8CE71457C67D}"/>
                </a:ext>
              </a:extLst>
            </p:cNvPr>
            <p:cNvSpPr txBox="1"/>
            <p:nvPr/>
          </p:nvSpPr>
          <p:spPr>
            <a:xfrm rot="21339479">
              <a:off x="7740647" y="850116"/>
              <a:ext cx="459999" cy="12002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pt-BR" sz="5400" b="1" dirty="0">
                  <a:solidFill>
                    <a:srgbClr val="803176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?</a:t>
              </a:r>
              <a:endParaRPr sz="1050" dirty="0">
                <a:solidFill>
                  <a:srgbClr val="803176"/>
                </a:solidFill>
              </a:endParaRPr>
            </a:p>
          </p:txBody>
        </p:sp>
        <p:sp>
          <p:nvSpPr>
            <p:cNvPr id="61" name="Google Shape;444;p7">
              <a:extLst>
                <a:ext uri="{FF2B5EF4-FFF2-40B4-BE49-F238E27FC236}">
                  <a16:creationId xmlns:a16="http://schemas.microsoft.com/office/drawing/2014/main" id="{7BD2876B-0CAE-38EF-3326-2A46BDCE481E}"/>
                </a:ext>
              </a:extLst>
            </p:cNvPr>
            <p:cNvSpPr txBox="1"/>
            <p:nvPr/>
          </p:nvSpPr>
          <p:spPr>
            <a:xfrm rot="1401027">
              <a:off x="8044762" y="1348700"/>
              <a:ext cx="846544" cy="137926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pt-BR" sz="5400" b="1" dirty="0">
                  <a:solidFill>
                    <a:srgbClr val="803176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?</a:t>
              </a:r>
              <a:endParaRPr sz="1050" dirty="0">
                <a:solidFill>
                  <a:srgbClr val="80317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390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6;p8">
            <a:extLst>
              <a:ext uri="{FF2B5EF4-FFF2-40B4-BE49-F238E27FC236}">
                <a16:creationId xmlns:a16="http://schemas.microsoft.com/office/drawing/2014/main" id="{6700B4B7-D3CB-664E-EFDA-A9CDFA2A382D}"/>
              </a:ext>
            </a:extLst>
          </p:cNvPr>
          <p:cNvSpPr txBox="1"/>
          <p:nvPr/>
        </p:nvSpPr>
        <p:spPr>
          <a:xfrm>
            <a:off x="3087935" y="1419645"/>
            <a:ext cx="5042376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1.   Solução por meio da inovação, com o uso de Inteligência artificial (IA), </a:t>
            </a:r>
            <a:r>
              <a:rPr lang="pt-BR" sz="1200" b="1" i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legal </a:t>
            </a:r>
            <a:r>
              <a:rPr lang="pt-BR" sz="1200" b="1" i="1" dirty="0" err="1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analytics</a:t>
            </a:r>
            <a:r>
              <a:rPr lang="pt-BR" sz="1200" b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, para monitoramento em tempo real e automatização da tomada de decisões nas ações</a:t>
            </a:r>
            <a:endParaRPr sz="1200" dirty="0">
              <a:solidFill>
                <a:srgbClr val="803176"/>
              </a:solidFill>
              <a:latin typeface="+mj-lt"/>
              <a:cs typeface="Kanit Light" panose="020B0604020202020204" charset="-3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803176"/>
              </a:solidFill>
              <a:latin typeface="+mj-lt"/>
              <a:cs typeface="Kanit Light" panose="020B0604020202020204" charset="-34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2.  Adoção de boas práticas processuais para simplificar e reconfigurar  os atos e prazos da ação judicial, agilizando realização das perícias e demais atos até o fim da ação</a:t>
            </a:r>
            <a:endParaRPr sz="1200" dirty="0">
              <a:solidFill>
                <a:srgbClr val="803176"/>
              </a:solidFill>
              <a:latin typeface="+mj-lt"/>
              <a:cs typeface="Kanit Light" panose="020B0604020202020204" charset="-3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803176"/>
              </a:solidFill>
              <a:latin typeface="+mj-lt"/>
              <a:cs typeface="Kanit Light" panose="020B0604020202020204" charset="-34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3. Resolução antecipada dos conflitos, com redução do tempo de duração em 70%</a:t>
            </a:r>
            <a:endParaRPr sz="1200" dirty="0">
              <a:solidFill>
                <a:srgbClr val="803176"/>
              </a:solidFill>
              <a:latin typeface="+mj-lt"/>
              <a:cs typeface="Kanit Light" panose="020B0604020202020204" charset="-3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803176"/>
              </a:solidFill>
              <a:latin typeface="+mj-lt"/>
              <a:ea typeface="Calibri"/>
              <a:cs typeface="Kanit Light" panose="020B0604020202020204" charset="-34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rgbClr val="803176"/>
                </a:solidFill>
                <a:latin typeface="+mj-lt"/>
                <a:ea typeface="Calibri"/>
                <a:cs typeface="Kanit Light" panose="020B0604020202020204" charset="-34"/>
                <a:sym typeface="Calibri"/>
              </a:rPr>
              <a:t>4.   </a:t>
            </a:r>
            <a:r>
              <a:rPr lang="pt-BR" sz="1200" b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Uso da mediação </a:t>
            </a:r>
            <a:r>
              <a:rPr lang="pt-BR" sz="1200" b="1" i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on-line</a:t>
            </a:r>
            <a:r>
              <a:rPr lang="pt-BR" sz="1200" b="1" dirty="0">
                <a:solidFill>
                  <a:srgbClr val="803176"/>
                </a:solidFill>
                <a:latin typeface="+mj-lt"/>
                <a:cs typeface="Kanit Light" panose="020B0604020202020204" charset="-34"/>
                <a:sym typeface="Arial"/>
              </a:rPr>
              <a:t> (ODR) como forma primária na composição entre as partes</a:t>
            </a:r>
            <a:endParaRPr sz="1200" dirty="0">
              <a:solidFill>
                <a:srgbClr val="803176"/>
              </a:solidFill>
              <a:latin typeface="+mj-lt"/>
              <a:ea typeface="Calibri"/>
              <a:cs typeface="Kanit Light" panose="020B0604020202020204" charset="-34"/>
              <a:sym typeface="Calibri"/>
            </a:endParaRPr>
          </a:p>
        </p:txBody>
      </p:sp>
      <p:sp>
        <p:nvSpPr>
          <p:cNvPr id="4" name="Google Shape;460;p8">
            <a:extLst>
              <a:ext uri="{FF2B5EF4-FFF2-40B4-BE49-F238E27FC236}">
                <a16:creationId xmlns:a16="http://schemas.microsoft.com/office/drawing/2014/main" id="{969C503A-A111-87BF-977C-BBB9DB6BAA7D}"/>
              </a:ext>
            </a:extLst>
          </p:cNvPr>
          <p:cNvSpPr/>
          <p:nvPr/>
        </p:nvSpPr>
        <p:spPr>
          <a:xfrm>
            <a:off x="700931" y="79706"/>
            <a:ext cx="772943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PROJETO </a:t>
            </a:r>
            <a:r>
              <a:rPr lang="pt-BR" sz="2400" b="1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AGILITÀ</a:t>
            </a:r>
            <a:endParaRPr sz="1200" dirty="0">
              <a:solidFill>
                <a:srgbClr val="803176"/>
              </a:solidFill>
              <a:latin typeface="+mj-lt"/>
              <a:cs typeface="Kanit" panose="020B0604020202020204" charset="-34"/>
            </a:endParaRPr>
          </a:p>
        </p:txBody>
      </p:sp>
      <p:sp>
        <p:nvSpPr>
          <p:cNvPr id="5" name="Google Shape;461;p8">
            <a:extLst>
              <a:ext uri="{FF2B5EF4-FFF2-40B4-BE49-F238E27FC236}">
                <a16:creationId xmlns:a16="http://schemas.microsoft.com/office/drawing/2014/main" id="{5FB13FD7-5CCA-F1D3-5538-6771678BA86B}"/>
              </a:ext>
            </a:extLst>
          </p:cNvPr>
          <p:cNvSpPr/>
          <p:nvPr/>
        </p:nvSpPr>
        <p:spPr>
          <a:xfrm>
            <a:off x="2001089" y="896425"/>
            <a:ext cx="514182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Ruptura </a:t>
            </a:r>
            <a:r>
              <a:rPr lang="pt-BR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do </a:t>
            </a:r>
            <a:r>
              <a:rPr lang="pt-BR" b="1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modelo tradicional </a:t>
            </a:r>
            <a:r>
              <a:rPr lang="pt-BR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de gestão das ações judiciais</a:t>
            </a:r>
            <a:endParaRPr sz="1000" dirty="0">
              <a:solidFill>
                <a:srgbClr val="803176"/>
              </a:solidFill>
              <a:latin typeface="+mj-lt"/>
              <a:cs typeface="Kanit" panose="020B0604020202020204" charset="-34"/>
            </a:endParaRPr>
          </a:p>
        </p:txBody>
      </p:sp>
      <p:sp>
        <p:nvSpPr>
          <p:cNvPr id="8" name="Google Shape;457;p8">
            <a:extLst>
              <a:ext uri="{FF2B5EF4-FFF2-40B4-BE49-F238E27FC236}">
                <a16:creationId xmlns:a16="http://schemas.microsoft.com/office/drawing/2014/main" id="{9C9FD941-22F4-486F-D4B9-619F5B0291CF}"/>
              </a:ext>
            </a:extLst>
          </p:cNvPr>
          <p:cNvSpPr/>
          <p:nvPr/>
        </p:nvSpPr>
        <p:spPr>
          <a:xfrm>
            <a:off x="1282614" y="4453924"/>
            <a:ext cx="772943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803176"/>
                </a:solidFill>
                <a:latin typeface="+mj-lt"/>
                <a:cs typeface="Kanit" panose="020B0604020202020204" charset="-34"/>
                <a:sym typeface="Arial"/>
              </a:rPr>
              <a:t>Gerar benefício real ao mercado, cliente, judiciário e sociedade</a:t>
            </a:r>
            <a:endParaRPr sz="1100" dirty="0">
              <a:solidFill>
                <a:srgbClr val="803176"/>
              </a:solidFill>
              <a:latin typeface="+mj-lt"/>
              <a:cs typeface="Kanit" panose="020B0604020202020204" charset="-34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46DBB00-349F-A507-666E-75F55568D995}"/>
              </a:ext>
            </a:extLst>
          </p:cNvPr>
          <p:cNvSpPr txBox="1"/>
          <p:nvPr/>
        </p:nvSpPr>
        <p:spPr>
          <a:xfrm>
            <a:off x="2276475" y="2417862"/>
            <a:ext cx="4578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F593B69-48F9-7C0C-0C6B-1BFF75E096DE}"/>
              </a:ext>
            </a:extLst>
          </p:cNvPr>
          <p:cNvSpPr txBox="1"/>
          <p:nvPr/>
        </p:nvSpPr>
        <p:spPr>
          <a:xfrm>
            <a:off x="2276475" y="2417862"/>
            <a:ext cx="4578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pt-BR" dirty="0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7480030D-24B6-82FA-6304-70E9DA126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2" name="Imagem 21" descr="Texto preto sobre fundo branco">
            <a:extLst>
              <a:ext uri="{FF2B5EF4-FFF2-40B4-BE49-F238E27FC236}">
                <a16:creationId xmlns:a16="http://schemas.microsoft.com/office/drawing/2014/main" id="{5A5A9C98-06C8-AE9F-5B53-F6022576C2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25" t="2941" r="86617" b="75089"/>
          <a:stretch>
            <a:fillRect/>
          </a:stretch>
        </p:blipFill>
        <p:spPr>
          <a:xfrm>
            <a:off x="707281" y="1728286"/>
            <a:ext cx="1569194" cy="1854502"/>
          </a:xfrm>
          <a:prstGeom prst="rect">
            <a:avLst/>
          </a:prstGeom>
        </p:spPr>
      </p:pic>
      <p:pic>
        <p:nvPicPr>
          <p:cNvPr id="23" name="Imagem 22" descr="Texto preto sobre fundo branco">
            <a:extLst>
              <a:ext uri="{FF2B5EF4-FFF2-40B4-BE49-F238E27FC236}">
                <a16:creationId xmlns:a16="http://schemas.microsoft.com/office/drawing/2014/main" id="{2099541E-FB24-1F64-A01D-E96774EDBC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52" t="3879" r="71090" b="74150"/>
          <a:stretch>
            <a:fillRect/>
          </a:stretch>
        </p:blipFill>
        <p:spPr>
          <a:xfrm>
            <a:off x="2125919" y="4269922"/>
            <a:ext cx="478488" cy="5654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53191" y="7956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latin typeface="+mj-lt"/>
              </a:rPr>
              <a:t>Tipo de Caso &amp; Descrição da Prática</a:t>
            </a:r>
            <a:endParaRPr sz="2000" dirty="0">
              <a:latin typeface="+mj-lt"/>
            </a:endParaRPr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F3662FAF-CA73-1DBB-F795-74B15CEF3A3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70913" y="1338951"/>
            <a:ext cx="9459710" cy="3206823"/>
            <a:chOff x="-214825" y="1025685"/>
            <a:chExt cx="9459710" cy="3206823"/>
          </a:xfrm>
        </p:grpSpPr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9C90FA80-6833-3695-247F-51D4488DC51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574628" y="3375258"/>
              <a:ext cx="2496587" cy="857250"/>
            </a:xfrm>
            <a:prstGeom prst="roundRect">
              <a:avLst/>
            </a:prstGeom>
            <a:solidFill>
              <a:srgbClr val="80317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solidFill>
                  <a:srgbClr val="803176"/>
                </a:solidFill>
              </a:endParaRPr>
            </a:p>
          </p:txBody>
        </p:sp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4D6DDAB7-3AEC-A089-AC48-6C0B1999B2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3769183" y="3359152"/>
              <a:ext cx="2619054" cy="857250"/>
            </a:xfrm>
            <a:prstGeom prst="roundRect">
              <a:avLst/>
            </a:prstGeom>
            <a:solidFill>
              <a:srgbClr val="80317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solidFill>
                  <a:srgbClr val="803176"/>
                </a:solidFill>
              </a:endParaRPr>
            </a:p>
          </p:txBody>
        </p: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6B45ECF2-CF7D-C45C-79FA-5529DE74A4E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214825" y="1025685"/>
              <a:ext cx="9459710" cy="3203416"/>
              <a:chOff x="-214825" y="1025685"/>
              <a:chExt cx="9459710" cy="3203416"/>
            </a:xfrm>
          </p:grpSpPr>
          <p:sp>
            <p:nvSpPr>
              <p:cNvPr id="25" name="Retângulo: Cantos Arredondados 24">
                <a:extLst>
                  <a:ext uri="{FF2B5EF4-FFF2-40B4-BE49-F238E27FC236}">
                    <a16:creationId xmlns:a16="http://schemas.microsoft.com/office/drawing/2014/main" id="{AF2EC911-FDCB-E9B3-1A9A-9BA6727580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-553928" y="2154807"/>
                <a:ext cx="3203412" cy="945173"/>
              </a:xfrm>
              <a:prstGeom prst="roundRect">
                <a:avLst/>
              </a:prstGeom>
              <a:solidFill>
                <a:srgbClr val="80317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>
                  <a:solidFill>
                    <a:srgbClr val="803176"/>
                  </a:solidFill>
                </a:endParaRPr>
              </a:p>
            </p:txBody>
          </p:sp>
          <p:sp>
            <p:nvSpPr>
              <p:cNvPr id="27" name="Retângulo: Cantos Arredondados 26">
                <a:extLst>
                  <a:ext uri="{FF2B5EF4-FFF2-40B4-BE49-F238E27FC236}">
                    <a16:creationId xmlns:a16="http://schemas.microsoft.com/office/drawing/2014/main" id="{1941ADE1-F83B-06FF-EBD9-5CDC4014089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95964" y="2153848"/>
                <a:ext cx="3149712" cy="1000792"/>
              </a:xfrm>
              <a:prstGeom prst="roundRect">
                <a:avLst/>
              </a:prstGeom>
              <a:solidFill>
                <a:srgbClr val="80317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>
                  <a:solidFill>
                    <a:srgbClr val="803176"/>
                  </a:solidFill>
                </a:endParaRPr>
              </a:p>
            </p:txBody>
          </p:sp>
          <p:grpSp>
            <p:nvGrpSpPr>
              <p:cNvPr id="55" name="Agrupar 54">
                <a:extLst>
                  <a:ext uri="{FF2B5EF4-FFF2-40B4-BE49-F238E27FC236}">
                    <a16:creationId xmlns:a16="http://schemas.microsoft.com/office/drawing/2014/main" id="{CB852EF9-09D8-DBEF-3B7F-392E3D54307E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214825" y="1025685"/>
                <a:ext cx="9459710" cy="3203416"/>
                <a:chOff x="-214825" y="1025685"/>
                <a:chExt cx="9459710" cy="3203416"/>
              </a:xfrm>
            </p:grpSpPr>
            <p:sp>
              <p:nvSpPr>
                <p:cNvPr id="24" name="Retângulo: Cantos Arredondados 23">
                  <a:extLst>
                    <a:ext uri="{FF2B5EF4-FFF2-40B4-BE49-F238E27FC236}">
                      <a16:creationId xmlns:a16="http://schemas.microsoft.com/office/drawing/2014/main" id="{B35E0704-13A7-DF97-EA99-5CB905E8014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-214825" y="1025727"/>
                  <a:ext cx="1736027" cy="910953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>
                    <a:solidFill>
                      <a:srgbClr val="803176"/>
                    </a:solidFill>
                  </a:endParaRPr>
                </a:p>
              </p:txBody>
            </p:sp>
            <p:sp>
              <p:nvSpPr>
                <p:cNvPr id="28" name="Retângulo: Cantos Arredondados 27">
                  <a:extLst>
                    <a:ext uri="{FF2B5EF4-FFF2-40B4-BE49-F238E27FC236}">
                      <a16:creationId xmlns:a16="http://schemas.microsoft.com/office/drawing/2014/main" id="{3C971706-354E-178B-C935-9AAA17949E6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>
                  <a:off x="2733020" y="2176453"/>
                  <a:ext cx="3073119" cy="1000793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>
                    <a:solidFill>
                      <a:srgbClr val="803176"/>
                    </a:solidFill>
                  </a:endParaRPr>
                </a:p>
              </p:txBody>
            </p:sp>
            <p:sp>
              <p:nvSpPr>
                <p:cNvPr id="29" name="Retângulo: Cantos Arredondados 28">
                  <a:extLst>
                    <a:ext uri="{FF2B5EF4-FFF2-40B4-BE49-F238E27FC236}">
                      <a16:creationId xmlns:a16="http://schemas.microsoft.com/office/drawing/2014/main" id="{9C616368-7605-5971-710F-7436B04F1F7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>
                  <a:off x="4423053" y="2248225"/>
                  <a:ext cx="3073118" cy="857250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>
                    <a:solidFill>
                      <a:srgbClr val="803176"/>
                    </a:solidFill>
                  </a:endParaRPr>
                </a:p>
              </p:txBody>
            </p:sp>
            <p:sp>
              <p:nvSpPr>
                <p:cNvPr id="30" name="Retângulo: Cantos Arredondados 29">
                  <a:extLst>
                    <a:ext uri="{FF2B5EF4-FFF2-40B4-BE49-F238E27FC236}">
                      <a16:creationId xmlns:a16="http://schemas.microsoft.com/office/drawing/2014/main" id="{6D008D5B-8DB0-FFAF-4842-00D9848281A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5400000">
                  <a:off x="6005023" y="2237254"/>
                  <a:ext cx="3093685" cy="890006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>
                    <a:solidFill>
                      <a:srgbClr val="803176"/>
                    </a:solidFill>
                  </a:endParaRPr>
                </a:p>
              </p:txBody>
            </p:sp>
            <p:sp>
              <p:nvSpPr>
                <p:cNvPr id="31" name="Retângulo: Cantos Arredondados 30">
                  <a:extLst>
                    <a:ext uri="{FF2B5EF4-FFF2-40B4-BE49-F238E27FC236}">
                      <a16:creationId xmlns:a16="http://schemas.microsoft.com/office/drawing/2014/main" id="{CBFC05C9-A359-2387-85BE-02A0E192380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458191" y="3371851"/>
                  <a:ext cx="1786694" cy="857250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 dirty="0">
                    <a:solidFill>
                      <a:srgbClr val="803176"/>
                    </a:solidFill>
                  </a:endParaRPr>
                </a:p>
              </p:txBody>
            </p:sp>
            <p:sp>
              <p:nvSpPr>
                <p:cNvPr id="32" name="Retângulo: Cantos Arredondados 31">
                  <a:extLst>
                    <a:ext uri="{FF2B5EF4-FFF2-40B4-BE49-F238E27FC236}">
                      <a16:creationId xmlns:a16="http://schemas.microsoft.com/office/drawing/2014/main" id="{D0520DD1-7A31-18B8-0565-6C028106F90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10800000">
                  <a:off x="2070510" y="1025685"/>
                  <a:ext cx="2701142" cy="857250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>
                    <a:solidFill>
                      <a:srgbClr val="803176"/>
                    </a:solidFill>
                  </a:endParaRPr>
                </a:p>
              </p:txBody>
            </p:sp>
            <p:sp>
              <p:nvSpPr>
                <p:cNvPr id="5" name="Google Shape;483;p9">
                  <a:extLst>
                    <a:ext uri="{FF2B5EF4-FFF2-40B4-BE49-F238E27FC236}">
                      <a16:creationId xmlns:a16="http://schemas.microsoft.com/office/drawing/2014/main" id="{9F94D894-F9AC-3BDA-B8D4-D91C52C1C90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128737" y="2692195"/>
                  <a:ext cx="921436" cy="346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 dirty="0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Perito indica  honorários</a:t>
                  </a:r>
                  <a:endParaRPr sz="900" b="1" dirty="0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6" name="Google Shape;484;p9">
                  <a:extLst>
                    <a:ext uri="{FF2B5EF4-FFF2-40B4-BE49-F238E27FC236}">
                      <a16:creationId xmlns:a16="http://schemas.microsoft.com/office/drawing/2014/main" id="{D8027A52-2E11-95C5-8539-BD427C50457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714485" y="2691903"/>
                  <a:ext cx="1064310" cy="2077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 dirty="0" err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Agend</a:t>
                  </a:r>
                  <a:r>
                    <a:rPr lang="pt-BR" sz="900" b="1" dirty="0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. Perícia</a:t>
                  </a:r>
                  <a:endParaRPr sz="900" b="1" dirty="0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7" name="Google Shape;485;p9">
                  <a:extLst>
                    <a:ext uri="{FF2B5EF4-FFF2-40B4-BE49-F238E27FC236}">
                      <a16:creationId xmlns:a16="http://schemas.microsoft.com/office/drawing/2014/main" id="{808C81F5-E44B-F820-2E05-B3CD1CDDC82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5490900" y="2641300"/>
                  <a:ext cx="921436" cy="346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Prz manifest. sobre o laudo</a:t>
                  </a:r>
                  <a:endParaRPr sz="900" b="1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11" name="Google Shape;512;p9">
                  <a:extLst>
                    <a:ext uri="{FF2B5EF4-FFF2-40B4-BE49-F238E27FC236}">
                      <a16:creationId xmlns:a16="http://schemas.microsoft.com/office/drawing/2014/main" id="{F3977724-4A77-DE69-B1C8-BDF1755EF6A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065164" y="1637192"/>
                  <a:ext cx="921436" cy="2077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Sentença</a:t>
                  </a:r>
                  <a:endParaRPr sz="900" b="1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13" name="Google Shape;515;p9">
                  <a:extLst>
                    <a:ext uri="{FF2B5EF4-FFF2-40B4-BE49-F238E27FC236}">
                      <a16:creationId xmlns:a16="http://schemas.microsoft.com/office/drawing/2014/main" id="{7FA2F8F2-062B-2809-9519-5FE5D1FE007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059542" y="3758702"/>
                  <a:ext cx="1000792" cy="346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Ind. Perito pelo Juiz</a:t>
                  </a:r>
                  <a:endParaRPr sz="900" b="1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15" name="Google Shape;523;p9">
                  <a:extLst>
                    <a:ext uri="{FF2B5EF4-FFF2-40B4-BE49-F238E27FC236}">
                      <a16:creationId xmlns:a16="http://schemas.microsoft.com/office/drawing/2014/main" id="{FD461F25-80A1-1E36-060D-68123D047F4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5422643" y="3755860"/>
                  <a:ext cx="1064310" cy="346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Apresentação </a:t>
                  </a:r>
                  <a:endParaRPr sz="900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  <a:p>
                  <a:pPr algn="ctr"/>
                  <a:r>
                    <a:rPr lang="pt-BR" sz="900" b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do laudo</a:t>
                  </a:r>
                  <a:endParaRPr sz="900" b="1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16" name="Google Shape;527;p9">
                  <a:extLst>
                    <a:ext uri="{FF2B5EF4-FFF2-40B4-BE49-F238E27FC236}">
                      <a16:creationId xmlns:a16="http://schemas.microsoft.com/office/drawing/2014/main" id="{628756B9-D22C-6B58-D356-3122248F300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728302" y="3849818"/>
                  <a:ext cx="1064310" cy="2077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Realiz. Perícia</a:t>
                  </a:r>
                  <a:endParaRPr sz="900" b="1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17" name="Google Shape;532;p9">
                  <a:extLst>
                    <a:ext uri="{FF2B5EF4-FFF2-40B4-BE49-F238E27FC236}">
                      <a16:creationId xmlns:a16="http://schemas.microsoft.com/office/drawing/2014/main" id="{B1E2F101-71D8-6BB2-55CE-102C8D8E53E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7027236" y="2696931"/>
                  <a:ext cx="921436" cy="2077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spAutoFit/>
                </a:bodyPr>
                <a:lstStyle/>
                <a:p>
                  <a:pPr algn="ctr"/>
                  <a:r>
                    <a:rPr lang="pt-BR" sz="900" b="1" dirty="0">
                      <a:solidFill>
                        <a:srgbClr val="803176"/>
                      </a:solidFill>
                      <a:latin typeface="+mn-lt"/>
                      <a:ea typeface="Roboto"/>
                      <a:cs typeface="Kanit" panose="020B0604020202020204" charset="-34"/>
                      <a:sym typeface="Roboto"/>
                    </a:rPr>
                    <a:t>Recursos</a:t>
                  </a:r>
                  <a:endParaRPr sz="900" b="1" dirty="0">
                    <a:solidFill>
                      <a:srgbClr val="803176"/>
                    </a:solidFill>
                    <a:latin typeface="+mn-lt"/>
                    <a:cs typeface="Kanit" panose="020B0604020202020204" charset="-34"/>
                  </a:endParaRPr>
                </a:p>
              </p:txBody>
            </p:sp>
            <p:sp>
              <p:nvSpPr>
                <p:cNvPr id="39" name="Retângulo: Cantos Arredondados 38">
                  <a:extLst>
                    <a:ext uri="{FF2B5EF4-FFF2-40B4-BE49-F238E27FC236}">
                      <a16:creationId xmlns:a16="http://schemas.microsoft.com/office/drawing/2014/main" id="{93EC52CB-3951-A824-CE6F-AC9EF9127A5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 rot="10800000">
                  <a:off x="5530986" y="1025685"/>
                  <a:ext cx="2465882" cy="857250"/>
                </a:xfrm>
                <a:prstGeom prst="roundRect">
                  <a:avLst/>
                </a:prstGeom>
                <a:solidFill>
                  <a:srgbClr val="80317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00">
                    <a:solidFill>
                      <a:srgbClr val="803176"/>
                    </a:solidFill>
                  </a:endParaRPr>
                </a:p>
              </p:txBody>
            </p:sp>
          </p:grpSp>
        </p:grpSp>
      </p:grpSp>
      <p:sp>
        <p:nvSpPr>
          <p:cNvPr id="53" name="Google Shape;475;p9">
            <a:extLst>
              <a:ext uri="{FF2B5EF4-FFF2-40B4-BE49-F238E27FC236}">
                <a16:creationId xmlns:a16="http://schemas.microsoft.com/office/drawing/2014/main" id="{E5536A3C-6622-A740-1984-C539392B4048}"/>
              </a:ext>
            </a:extLst>
          </p:cNvPr>
          <p:cNvSpPr txBox="1"/>
          <p:nvPr/>
        </p:nvSpPr>
        <p:spPr>
          <a:xfrm>
            <a:off x="2291809" y="720348"/>
            <a:ext cx="4639663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800" b="1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COMO ERA </a:t>
            </a:r>
            <a:r>
              <a:rPr lang="pt-BR" sz="180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O PERCURSO?</a:t>
            </a:r>
            <a:endParaRPr sz="1000" dirty="0">
              <a:solidFill>
                <a:srgbClr val="803176"/>
              </a:solidFill>
              <a:latin typeface="+mn-lt"/>
              <a:cs typeface="Kanit" panose="020B0604020202020204" charset="-34"/>
            </a:endParaRPr>
          </a:p>
        </p:txBody>
      </p:sp>
      <p:sp>
        <p:nvSpPr>
          <p:cNvPr id="54" name="Google Shape;481;p9">
            <a:extLst>
              <a:ext uri="{FF2B5EF4-FFF2-40B4-BE49-F238E27FC236}">
                <a16:creationId xmlns:a16="http://schemas.microsoft.com/office/drawing/2014/main" id="{0B3A89ED-D26A-B799-6CA5-B708101F9D82}"/>
              </a:ext>
            </a:extLst>
          </p:cNvPr>
          <p:cNvSpPr/>
          <p:nvPr/>
        </p:nvSpPr>
        <p:spPr>
          <a:xfrm>
            <a:off x="1756179" y="966223"/>
            <a:ext cx="5631642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dirty="0">
                <a:solidFill>
                  <a:srgbClr val="803176"/>
                </a:solidFill>
                <a:latin typeface="+mj-lt"/>
                <a:ea typeface="Trebuchet MS"/>
                <a:cs typeface="Kanit" panose="020B0604020202020204" charset="-34"/>
                <a:sym typeface="Trebuchet MS"/>
              </a:rPr>
              <a:t>Modelo Tradicional (passivo/reativo)</a:t>
            </a:r>
            <a:endParaRPr b="1" dirty="0">
              <a:solidFill>
                <a:srgbClr val="803176"/>
              </a:solidFill>
              <a:latin typeface="+mj-lt"/>
              <a:ea typeface="Trebuchet MS"/>
              <a:cs typeface="Kanit" panose="020B0604020202020204" charset="-34"/>
              <a:sym typeface="Trebuchet MS"/>
            </a:endParaRPr>
          </a:p>
        </p:txBody>
      </p:sp>
      <p:sp>
        <p:nvSpPr>
          <p:cNvPr id="60" name="Google Shape;484;p9">
            <a:extLst>
              <a:ext uri="{FF2B5EF4-FFF2-40B4-BE49-F238E27FC236}">
                <a16:creationId xmlns:a16="http://schemas.microsoft.com/office/drawing/2014/main" id="{3A0BFE87-AE90-0156-36CE-727DC2C8D430}"/>
              </a:ext>
            </a:extLst>
          </p:cNvPr>
          <p:cNvSpPr/>
          <p:nvPr/>
        </p:nvSpPr>
        <p:spPr>
          <a:xfrm>
            <a:off x="3799005" y="3072691"/>
            <a:ext cx="106431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Agend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. Perícia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1" name="Google Shape;485;p9">
            <a:extLst>
              <a:ext uri="{FF2B5EF4-FFF2-40B4-BE49-F238E27FC236}">
                <a16:creationId xmlns:a16="http://schemas.microsoft.com/office/drawing/2014/main" id="{EA028C1C-0E21-B051-A9B3-44E6C8CD2B22}"/>
              </a:ext>
            </a:extLst>
          </p:cNvPr>
          <p:cNvSpPr/>
          <p:nvPr/>
        </p:nvSpPr>
        <p:spPr>
          <a:xfrm>
            <a:off x="5500297" y="2982783"/>
            <a:ext cx="104508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Prz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 </a:t>
            </a:r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manifest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. sobre o laudo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2" name="Google Shape;505;p9">
            <a:extLst>
              <a:ext uri="{FF2B5EF4-FFF2-40B4-BE49-F238E27FC236}">
                <a16:creationId xmlns:a16="http://schemas.microsoft.com/office/drawing/2014/main" id="{37C91900-10AB-0D40-3144-4714A3603022}"/>
              </a:ext>
            </a:extLst>
          </p:cNvPr>
          <p:cNvSpPr/>
          <p:nvPr/>
        </p:nvSpPr>
        <p:spPr>
          <a:xfrm>
            <a:off x="3747063" y="1895725"/>
            <a:ext cx="106431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Fixação do valor pelo juiz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3" name="Google Shape;506;p9">
            <a:extLst>
              <a:ext uri="{FF2B5EF4-FFF2-40B4-BE49-F238E27FC236}">
                <a16:creationId xmlns:a16="http://schemas.microsoft.com/office/drawing/2014/main" id="{3A102FAD-2932-8ADD-EAF9-0D538B60CB7F}"/>
              </a:ext>
            </a:extLst>
          </p:cNvPr>
          <p:cNvSpPr/>
          <p:nvPr/>
        </p:nvSpPr>
        <p:spPr>
          <a:xfrm>
            <a:off x="2096118" y="1913373"/>
            <a:ext cx="106431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Prz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 impugnação</a:t>
            </a:r>
            <a:endParaRPr sz="900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 honorários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4" name="Google Shape;511;p9">
            <a:extLst>
              <a:ext uri="{FF2B5EF4-FFF2-40B4-BE49-F238E27FC236}">
                <a16:creationId xmlns:a16="http://schemas.microsoft.com/office/drawing/2014/main" id="{5F426349-03AC-6F66-CC11-2759E44BA265}"/>
              </a:ext>
            </a:extLst>
          </p:cNvPr>
          <p:cNvSpPr/>
          <p:nvPr/>
        </p:nvSpPr>
        <p:spPr>
          <a:xfrm>
            <a:off x="5288801" y="1902638"/>
            <a:ext cx="1547577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Prz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 </a:t>
            </a:r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Aleg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. Finais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6" name="Google Shape;514;p9">
            <a:extLst>
              <a:ext uri="{FF2B5EF4-FFF2-40B4-BE49-F238E27FC236}">
                <a16:creationId xmlns:a16="http://schemas.microsoft.com/office/drawing/2014/main" id="{E4F0C6DE-AEA2-B01E-AE88-D1718BACD535}"/>
              </a:ext>
            </a:extLst>
          </p:cNvPr>
          <p:cNvSpPr/>
          <p:nvPr/>
        </p:nvSpPr>
        <p:spPr>
          <a:xfrm>
            <a:off x="631000" y="4240115"/>
            <a:ext cx="85994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Prz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 Quesitos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7" name="Google Shape;515;p9">
            <a:extLst>
              <a:ext uri="{FF2B5EF4-FFF2-40B4-BE49-F238E27FC236}">
                <a16:creationId xmlns:a16="http://schemas.microsoft.com/office/drawing/2014/main" id="{E7418E88-9BBD-B845-FB50-1EEFD8C5E2C4}"/>
              </a:ext>
            </a:extLst>
          </p:cNvPr>
          <p:cNvSpPr/>
          <p:nvPr/>
        </p:nvSpPr>
        <p:spPr>
          <a:xfrm>
            <a:off x="2110649" y="4222786"/>
            <a:ext cx="1000792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Ind. Perito pelo Juiz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68" name="Google Shape;520;p9">
            <a:extLst>
              <a:ext uri="{FF2B5EF4-FFF2-40B4-BE49-F238E27FC236}">
                <a16:creationId xmlns:a16="http://schemas.microsoft.com/office/drawing/2014/main" id="{3681B317-67EB-5086-0142-8CEAEE6067C9}"/>
              </a:ext>
            </a:extLst>
          </p:cNvPr>
          <p:cNvSpPr/>
          <p:nvPr/>
        </p:nvSpPr>
        <p:spPr>
          <a:xfrm>
            <a:off x="172892" y="2007583"/>
            <a:ext cx="1517125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Juiz determina perícia 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70" name="Google Shape;527;p9">
            <a:extLst>
              <a:ext uri="{FF2B5EF4-FFF2-40B4-BE49-F238E27FC236}">
                <a16:creationId xmlns:a16="http://schemas.microsoft.com/office/drawing/2014/main" id="{D223CA98-4857-E715-6BA2-6D7F1CB3F2EA}"/>
              </a:ext>
            </a:extLst>
          </p:cNvPr>
          <p:cNvSpPr/>
          <p:nvPr/>
        </p:nvSpPr>
        <p:spPr>
          <a:xfrm>
            <a:off x="3787996" y="4255575"/>
            <a:ext cx="106431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Realiz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. Perícia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71" name="Google Shape;532;p9">
            <a:extLst>
              <a:ext uri="{FF2B5EF4-FFF2-40B4-BE49-F238E27FC236}">
                <a16:creationId xmlns:a16="http://schemas.microsoft.com/office/drawing/2014/main" id="{2E045827-6E36-BF4A-BC26-BE7CB71AF873}"/>
              </a:ext>
            </a:extLst>
          </p:cNvPr>
          <p:cNvSpPr/>
          <p:nvPr/>
        </p:nvSpPr>
        <p:spPr>
          <a:xfrm>
            <a:off x="7145031" y="3065408"/>
            <a:ext cx="921436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Recursos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sp>
        <p:nvSpPr>
          <p:cNvPr id="73" name="Google Shape;537;p9">
            <a:extLst>
              <a:ext uri="{FF2B5EF4-FFF2-40B4-BE49-F238E27FC236}">
                <a16:creationId xmlns:a16="http://schemas.microsoft.com/office/drawing/2014/main" id="{67F3C63E-8750-1DB5-FA05-05067ED215DD}"/>
              </a:ext>
            </a:extLst>
          </p:cNvPr>
          <p:cNvSpPr/>
          <p:nvPr/>
        </p:nvSpPr>
        <p:spPr>
          <a:xfrm>
            <a:off x="6991564" y="4281756"/>
            <a:ext cx="1228581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Acórdão </a:t>
            </a:r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TJs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  <a:sym typeface="Arial"/>
            </a:endParaRPr>
          </a:p>
        </p:txBody>
      </p:sp>
      <p:sp>
        <p:nvSpPr>
          <p:cNvPr id="88" name="Seta: para Baixo 87">
            <a:extLst>
              <a:ext uri="{FF2B5EF4-FFF2-40B4-BE49-F238E27FC236}">
                <a16:creationId xmlns:a16="http://schemas.microsoft.com/office/drawing/2014/main" id="{46E8DA5D-171A-7D70-902D-B5A135A2F47C}"/>
              </a:ext>
            </a:extLst>
          </p:cNvPr>
          <p:cNvSpPr/>
          <p:nvPr/>
        </p:nvSpPr>
        <p:spPr>
          <a:xfrm>
            <a:off x="928003" y="2261176"/>
            <a:ext cx="301974" cy="22029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90" name="Seta: para Baixo 89">
            <a:extLst>
              <a:ext uri="{FF2B5EF4-FFF2-40B4-BE49-F238E27FC236}">
                <a16:creationId xmlns:a16="http://schemas.microsoft.com/office/drawing/2014/main" id="{D2EDEDEB-11C4-35AB-F27E-C9969AE2C431}"/>
              </a:ext>
            </a:extLst>
          </p:cNvPr>
          <p:cNvSpPr/>
          <p:nvPr/>
        </p:nvSpPr>
        <p:spPr>
          <a:xfrm flipV="1">
            <a:off x="2477286" y="2247739"/>
            <a:ext cx="301974" cy="22873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94" name="Seta: para Baixo 93">
            <a:extLst>
              <a:ext uri="{FF2B5EF4-FFF2-40B4-BE49-F238E27FC236}">
                <a16:creationId xmlns:a16="http://schemas.microsoft.com/office/drawing/2014/main" id="{F20D6A9C-8575-EA9B-141A-4738DF900853}"/>
              </a:ext>
            </a:extLst>
          </p:cNvPr>
          <p:cNvSpPr/>
          <p:nvPr/>
        </p:nvSpPr>
        <p:spPr>
          <a:xfrm>
            <a:off x="940703" y="3339729"/>
            <a:ext cx="301974" cy="22029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97" name="Seta: para Baixo 96">
            <a:extLst>
              <a:ext uri="{FF2B5EF4-FFF2-40B4-BE49-F238E27FC236}">
                <a16:creationId xmlns:a16="http://schemas.microsoft.com/office/drawing/2014/main" id="{BC3033D5-5FA3-E2D1-71CB-3A29ACC83F7D}"/>
              </a:ext>
            </a:extLst>
          </p:cNvPr>
          <p:cNvSpPr/>
          <p:nvPr/>
        </p:nvSpPr>
        <p:spPr>
          <a:xfrm>
            <a:off x="4175896" y="2261176"/>
            <a:ext cx="301974" cy="22029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98" name="Seta: para Baixo 97">
            <a:extLst>
              <a:ext uri="{FF2B5EF4-FFF2-40B4-BE49-F238E27FC236}">
                <a16:creationId xmlns:a16="http://schemas.microsoft.com/office/drawing/2014/main" id="{9916B5FD-97DA-12CE-473B-0FB498249B54}"/>
              </a:ext>
            </a:extLst>
          </p:cNvPr>
          <p:cNvSpPr/>
          <p:nvPr/>
        </p:nvSpPr>
        <p:spPr>
          <a:xfrm>
            <a:off x="4175896" y="3339729"/>
            <a:ext cx="301974" cy="22029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99" name="Seta: para Baixo 98">
            <a:extLst>
              <a:ext uri="{FF2B5EF4-FFF2-40B4-BE49-F238E27FC236}">
                <a16:creationId xmlns:a16="http://schemas.microsoft.com/office/drawing/2014/main" id="{3F40F24A-C3AC-7DD1-BE93-373F19C0E9F4}"/>
              </a:ext>
            </a:extLst>
          </p:cNvPr>
          <p:cNvSpPr/>
          <p:nvPr/>
        </p:nvSpPr>
        <p:spPr>
          <a:xfrm>
            <a:off x="7446542" y="2261176"/>
            <a:ext cx="301974" cy="22029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0" name="Seta: para Baixo 99">
            <a:extLst>
              <a:ext uri="{FF2B5EF4-FFF2-40B4-BE49-F238E27FC236}">
                <a16:creationId xmlns:a16="http://schemas.microsoft.com/office/drawing/2014/main" id="{2229DC8B-B869-1CC7-D51F-3C2F5CD0A170}"/>
              </a:ext>
            </a:extLst>
          </p:cNvPr>
          <p:cNvSpPr/>
          <p:nvPr/>
        </p:nvSpPr>
        <p:spPr>
          <a:xfrm>
            <a:off x="7446542" y="3339729"/>
            <a:ext cx="301974" cy="22029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1" name="Seta: para Baixo 100">
            <a:extLst>
              <a:ext uri="{FF2B5EF4-FFF2-40B4-BE49-F238E27FC236}">
                <a16:creationId xmlns:a16="http://schemas.microsoft.com/office/drawing/2014/main" id="{C814B259-7F67-5B46-7582-9BCE4420E403}"/>
              </a:ext>
            </a:extLst>
          </p:cNvPr>
          <p:cNvSpPr/>
          <p:nvPr/>
        </p:nvSpPr>
        <p:spPr>
          <a:xfrm flipV="1">
            <a:off x="2467192" y="3355829"/>
            <a:ext cx="301974" cy="22873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4" name="Seta: para Baixo 103">
            <a:extLst>
              <a:ext uri="{FF2B5EF4-FFF2-40B4-BE49-F238E27FC236}">
                <a16:creationId xmlns:a16="http://schemas.microsoft.com/office/drawing/2014/main" id="{4A29E399-0340-4460-62B5-0B274B549C8D}"/>
              </a:ext>
            </a:extLst>
          </p:cNvPr>
          <p:cNvSpPr/>
          <p:nvPr/>
        </p:nvSpPr>
        <p:spPr>
          <a:xfrm flipV="1">
            <a:off x="5861395" y="2212179"/>
            <a:ext cx="301974" cy="22873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5" name="Seta: para Baixo 104">
            <a:extLst>
              <a:ext uri="{FF2B5EF4-FFF2-40B4-BE49-F238E27FC236}">
                <a16:creationId xmlns:a16="http://schemas.microsoft.com/office/drawing/2014/main" id="{AE48C7C4-28F2-1F12-5DA6-936823325A62}"/>
              </a:ext>
            </a:extLst>
          </p:cNvPr>
          <p:cNvSpPr/>
          <p:nvPr/>
        </p:nvSpPr>
        <p:spPr>
          <a:xfrm flipV="1">
            <a:off x="5864001" y="3335509"/>
            <a:ext cx="301974" cy="228738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6" name="Seta: para Baixo 105">
            <a:extLst>
              <a:ext uri="{FF2B5EF4-FFF2-40B4-BE49-F238E27FC236}">
                <a16:creationId xmlns:a16="http://schemas.microsoft.com/office/drawing/2014/main" id="{BF6AA0B3-3797-EB57-FD95-75EE5BBC9403}"/>
              </a:ext>
            </a:extLst>
          </p:cNvPr>
          <p:cNvSpPr/>
          <p:nvPr/>
        </p:nvSpPr>
        <p:spPr>
          <a:xfrm rot="5400000" flipV="1">
            <a:off x="3320581" y="1346872"/>
            <a:ext cx="301974" cy="712882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7" name="Seta: para Baixo 106">
            <a:extLst>
              <a:ext uri="{FF2B5EF4-FFF2-40B4-BE49-F238E27FC236}">
                <a16:creationId xmlns:a16="http://schemas.microsoft.com/office/drawing/2014/main" id="{7E55A430-3C56-3728-6EA3-3D87F12F8AC1}"/>
              </a:ext>
            </a:extLst>
          </p:cNvPr>
          <p:cNvSpPr/>
          <p:nvPr/>
        </p:nvSpPr>
        <p:spPr>
          <a:xfrm rot="5400000" flipV="1">
            <a:off x="6637603" y="1395856"/>
            <a:ext cx="301974" cy="712882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8" name="Seta: para Baixo 107">
            <a:extLst>
              <a:ext uri="{FF2B5EF4-FFF2-40B4-BE49-F238E27FC236}">
                <a16:creationId xmlns:a16="http://schemas.microsoft.com/office/drawing/2014/main" id="{C0B7A6DA-4343-CA04-DF3C-C8DADF4FD95F}"/>
              </a:ext>
            </a:extLst>
          </p:cNvPr>
          <p:cNvSpPr/>
          <p:nvPr/>
        </p:nvSpPr>
        <p:spPr>
          <a:xfrm rot="5400000" flipV="1">
            <a:off x="5036866" y="3759515"/>
            <a:ext cx="301974" cy="712882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09" name="Seta: para Baixo 108">
            <a:extLst>
              <a:ext uri="{FF2B5EF4-FFF2-40B4-BE49-F238E27FC236}">
                <a16:creationId xmlns:a16="http://schemas.microsoft.com/office/drawing/2014/main" id="{AC10E7F5-288E-60F6-7113-6FB4DC612DC2}"/>
              </a:ext>
            </a:extLst>
          </p:cNvPr>
          <p:cNvSpPr/>
          <p:nvPr/>
        </p:nvSpPr>
        <p:spPr>
          <a:xfrm rot="5400000" flipV="1">
            <a:off x="1645778" y="3759515"/>
            <a:ext cx="301974" cy="712882"/>
          </a:xfrm>
          <a:prstGeom prst="downArrow">
            <a:avLst>
              <a:gd name="adj1" fmla="val 50000"/>
              <a:gd name="adj2" fmla="val 644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8DDD32-726E-849E-DC7B-B96B3E2FC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2" t="1302" r="54785" b="74127"/>
          <a:stretch>
            <a:fillRect/>
          </a:stretch>
        </p:blipFill>
        <p:spPr bwMode="auto">
          <a:xfrm rot="206748">
            <a:off x="620176" y="1409608"/>
            <a:ext cx="675046" cy="65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FF369B3-4E5B-A0A8-AF0C-1A0A1834F2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33683" r="85857" b="46317"/>
          <a:stretch>
            <a:fillRect/>
          </a:stretch>
        </p:blipFill>
        <p:spPr bwMode="auto">
          <a:xfrm>
            <a:off x="836259" y="2540552"/>
            <a:ext cx="533920" cy="52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Google Shape;482;p9">
            <a:extLst>
              <a:ext uri="{FF2B5EF4-FFF2-40B4-BE49-F238E27FC236}">
                <a16:creationId xmlns:a16="http://schemas.microsoft.com/office/drawing/2014/main" id="{52A3FC03-8AF3-CCAA-4B67-DEE3122C5ADB}"/>
              </a:ext>
            </a:extLst>
          </p:cNvPr>
          <p:cNvSpPr/>
          <p:nvPr/>
        </p:nvSpPr>
        <p:spPr>
          <a:xfrm>
            <a:off x="578644" y="2988714"/>
            <a:ext cx="104349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Prz</a:t>
            </a:r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 indicar assist. técnico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B86C1FB-EB4B-5245-2904-C73109921B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0" t="2064" r="38786" b="73365"/>
          <a:stretch>
            <a:fillRect/>
          </a:stretch>
        </p:blipFill>
        <p:spPr bwMode="auto">
          <a:xfrm>
            <a:off x="747285" y="3625902"/>
            <a:ext cx="622894" cy="65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B2E5259-223D-2A25-495C-D99ED8F88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7" t="34064" r="38375" b="44603"/>
          <a:stretch>
            <a:fillRect/>
          </a:stretch>
        </p:blipFill>
        <p:spPr bwMode="auto">
          <a:xfrm>
            <a:off x="2359895" y="3673569"/>
            <a:ext cx="569513" cy="56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8C8950C-0A14-6007-8F6C-29C838EB8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1" t="32540" r="53161" b="44222"/>
          <a:stretch>
            <a:fillRect/>
          </a:stretch>
        </p:blipFill>
        <p:spPr bwMode="auto">
          <a:xfrm>
            <a:off x="2385127" y="2468983"/>
            <a:ext cx="544566" cy="59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Google Shape;483;p9">
            <a:extLst>
              <a:ext uri="{FF2B5EF4-FFF2-40B4-BE49-F238E27FC236}">
                <a16:creationId xmlns:a16="http://schemas.microsoft.com/office/drawing/2014/main" id="{43AF14C5-683C-E43E-0AE3-8BCE52BE8CB9}"/>
              </a:ext>
            </a:extLst>
          </p:cNvPr>
          <p:cNvSpPr/>
          <p:nvPr/>
        </p:nvSpPr>
        <p:spPr>
          <a:xfrm>
            <a:off x="1988263" y="3043633"/>
            <a:ext cx="1259832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Perito indica  honorários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E70976A-B431-2BFF-E9F2-52C662976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57" t="4731" r="6250" b="75079"/>
          <a:stretch>
            <a:fillRect/>
          </a:stretch>
        </p:blipFill>
        <p:spPr bwMode="auto">
          <a:xfrm>
            <a:off x="2394203" y="1428155"/>
            <a:ext cx="471239" cy="51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3B9A439E-CAC3-8DD9-9FEE-5025DEACA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2" t="33301" r="69339" b="50175"/>
          <a:stretch>
            <a:fillRect/>
          </a:stretch>
        </p:blipFill>
        <p:spPr bwMode="auto">
          <a:xfrm>
            <a:off x="3901163" y="1443305"/>
            <a:ext cx="710478" cy="48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50CF2725-2025-5505-7C96-7542F3473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5" t="35587" r="19964" b="45365"/>
          <a:stretch>
            <a:fillRect/>
          </a:stretch>
        </p:blipFill>
        <p:spPr bwMode="auto">
          <a:xfrm>
            <a:off x="3892475" y="2560669"/>
            <a:ext cx="804629" cy="54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011CB27-AA0B-9180-F242-0789DDF2F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1" t="67968" r="47500" b="8794"/>
          <a:stretch>
            <a:fillRect/>
          </a:stretch>
        </p:blipFill>
        <p:spPr bwMode="auto">
          <a:xfrm>
            <a:off x="3930056" y="3687136"/>
            <a:ext cx="775108" cy="5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36AECE3-F794-298C-AA6D-EA50DBD95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4" t="67968" r="68715" b="10318"/>
          <a:stretch>
            <a:fillRect/>
          </a:stretch>
        </p:blipFill>
        <p:spPr bwMode="auto">
          <a:xfrm>
            <a:off x="5747135" y="3637103"/>
            <a:ext cx="491686" cy="55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Google Shape;523;p9">
            <a:extLst>
              <a:ext uri="{FF2B5EF4-FFF2-40B4-BE49-F238E27FC236}">
                <a16:creationId xmlns:a16="http://schemas.microsoft.com/office/drawing/2014/main" id="{FECAC2D7-45CF-6789-8451-518EE39B0649}"/>
              </a:ext>
            </a:extLst>
          </p:cNvPr>
          <p:cNvSpPr/>
          <p:nvPr/>
        </p:nvSpPr>
        <p:spPr>
          <a:xfrm>
            <a:off x="5232071" y="4163065"/>
            <a:ext cx="154461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Apresentação </a:t>
            </a:r>
            <a:endParaRPr sz="900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do laudo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89D9FBE9-F505-1252-8FC7-BEC2374AF0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3" t="2799" r="39205" b="74889"/>
          <a:stretch>
            <a:fillRect/>
          </a:stretch>
        </p:blipFill>
        <p:spPr bwMode="auto">
          <a:xfrm>
            <a:off x="5737549" y="2514438"/>
            <a:ext cx="526091" cy="53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A73BDE50-5F2A-DBD8-8197-5BC5E7B65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33" t="2799" r="39205" b="74889"/>
          <a:stretch>
            <a:fillRect/>
          </a:stretch>
        </p:blipFill>
        <p:spPr bwMode="auto">
          <a:xfrm>
            <a:off x="5732657" y="1396373"/>
            <a:ext cx="530261" cy="54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B53A45A9-8C5C-55CD-3E8E-0F7A0439B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2" t="1302" r="54785" b="74127"/>
          <a:stretch>
            <a:fillRect/>
          </a:stretch>
        </p:blipFill>
        <p:spPr bwMode="auto">
          <a:xfrm>
            <a:off x="7266141" y="1396373"/>
            <a:ext cx="645882" cy="63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Google Shape;512;p9">
            <a:extLst>
              <a:ext uri="{FF2B5EF4-FFF2-40B4-BE49-F238E27FC236}">
                <a16:creationId xmlns:a16="http://schemas.microsoft.com/office/drawing/2014/main" id="{423841E9-B376-0645-8F1D-49BB96D3AD5F}"/>
              </a:ext>
            </a:extLst>
          </p:cNvPr>
          <p:cNvSpPr/>
          <p:nvPr/>
        </p:nvSpPr>
        <p:spPr>
          <a:xfrm>
            <a:off x="7154846" y="1992459"/>
            <a:ext cx="921436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n-lt"/>
                <a:ea typeface="Roboto"/>
                <a:cs typeface="Kanit Light" panose="020B0604020202020204" charset="-34"/>
                <a:sym typeface="Roboto"/>
              </a:rPr>
              <a:t>Sentença</a:t>
            </a:r>
            <a:endParaRPr sz="900" b="1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3005C99A-A09C-B425-F039-1C6296C173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3" t="5873" r="23036" b="75079"/>
          <a:stretch>
            <a:fillRect/>
          </a:stretch>
        </p:blipFill>
        <p:spPr bwMode="auto">
          <a:xfrm>
            <a:off x="7244273" y="2553385"/>
            <a:ext cx="690610" cy="5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FB3BE93A-1075-19CD-B076-59D5E90BD5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4" t="67778" r="28492" b="7460"/>
          <a:stretch>
            <a:fillRect/>
          </a:stretch>
        </p:blipFill>
        <p:spPr bwMode="auto">
          <a:xfrm>
            <a:off x="7213320" y="3682677"/>
            <a:ext cx="752240" cy="66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948D59E5-4955-A3BF-6F49-E97E4954FB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52" t="69682" r="2000" b="10127"/>
          <a:stretch>
            <a:fillRect/>
          </a:stretch>
        </p:blipFill>
        <p:spPr bwMode="auto">
          <a:xfrm>
            <a:off x="8286330" y="3759531"/>
            <a:ext cx="642307" cy="61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Google Shape;533;p9">
            <a:extLst>
              <a:ext uri="{FF2B5EF4-FFF2-40B4-BE49-F238E27FC236}">
                <a16:creationId xmlns:a16="http://schemas.microsoft.com/office/drawing/2014/main" id="{8B7C5DF2-0F8F-F1DC-5ED4-F4AD33B57A78}"/>
              </a:ext>
            </a:extLst>
          </p:cNvPr>
          <p:cNvSpPr txBox="1"/>
          <p:nvPr/>
        </p:nvSpPr>
        <p:spPr>
          <a:xfrm>
            <a:off x="8030512" y="4300982"/>
            <a:ext cx="1217416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b="1" dirty="0" err="1">
                <a:solidFill>
                  <a:schemeClr val="bg1"/>
                </a:solidFill>
                <a:latin typeface="+mn-lt"/>
                <a:cs typeface="Kanit Light" panose="020B0604020202020204" charset="-34"/>
              </a:rPr>
              <a:t>Pgto</a:t>
            </a:r>
            <a:r>
              <a:rPr lang="pt-BR" sz="900" b="1" dirty="0">
                <a:solidFill>
                  <a:schemeClr val="bg1"/>
                </a:solidFill>
                <a:latin typeface="+mn-lt"/>
                <a:cs typeface="Kanit Light" panose="020B0604020202020204" charset="-34"/>
              </a:rPr>
              <a:t>/Fim da ação</a:t>
            </a:r>
            <a:endParaRPr sz="900" dirty="0">
              <a:solidFill>
                <a:schemeClr val="bg1"/>
              </a:solidFill>
              <a:latin typeface="+mn-lt"/>
              <a:cs typeface="Kanit Light" panose="020B0604020202020204" charset="-34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192E1CAB-3C75-9EE2-0A37-F3D796468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m 77" descr="Ícone&#10;&#10;O conteúdo gerado por IA pode estar incorreto.">
            <a:extLst>
              <a:ext uri="{FF2B5EF4-FFF2-40B4-BE49-F238E27FC236}">
                <a16:creationId xmlns:a16="http://schemas.microsoft.com/office/drawing/2014/main" id="{4F4A0F5C-201D-4A21-627A-F3936B1B1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108" y="1544133"/>
            <a:ext cx="1459484" cy="1524510"/>
          </a:xfrm>
          <a:prstGeom prst="rect">
            <a:avLst/>
          </a:prstGeom>
        </p:spPr>
      </p:pic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FA7A22E2-A963-E792-0CE6-2F77C17C2600}"/>
              </a:ext>
            </a:extLst>
          </p:cNvPr>
          <p:cNvSpPr/>
          <p:nvPr/>
        </p:nvSpPr>
        <p:spPr>
          <a:xfrm>
            <a:off x="3435956" y="1406868"/>
            <a:ext cx="5574090" cy="1775966"/>
          </a:xfrm>
          <a:prstGeom prst="roundRect">
            <a:avLst>
              <a:gd name="adj" fmla="val 12093"/>
            </a:avLst>
          </a:prstGeom>
          <a:noFill/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76E5C1FC-ED68-06D5-273E-27E5DA76F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" name="Google Shape;552;p10">
            <a:extLst>
              <a:ext uri="{FF2B5EF4-FFF2-40B4-BE49-F238E27FC236}">
                <a16:creationId xmlns:a16="http://schemas.microsoft.com/office/drawing/2014/main" id="{B9B2C8FB-90BE-1EC9-C443-504C317FE174}"/>
              </a:ext>
            </a:extLst>
          </p:cNvPr>
          <p:cNvSpPr/>
          <p:nvPr/>
        </p:nvSpPr>
        <p:spPr>
          <a:xfrm>
            <a:off x="2598314" y="629618"/>
            <a:ext cx="3690258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600" dirty="0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Projeto </a:t>
            </a:r>
            <a:r>
              <a:rPr lang="pt-BR" sz="1600" dirty="0" err="1">
                <a:solidFill>
                  <a:srgbClr val="803176"/>
                </a:solidFill>
                <a:latin typeface="+mn-lt"/>
                <a:ea typeface="Trebuchet MS"/>
                <a:cs typeface="Kanit" panose="020B0604020202020204" charset="-34"/>
                <a:sym typeface="Trebuchet MS"/>
              </a:rPr>
              <a:t>Agilità</a:t>
            </a:r>
            <a:endParaRPr sz="1600" b="1" dirty="0">
              <a:solidFill>
                <a:srgbClr val="803176"/>
              </a:solidFill>
              <a:latin typeface="+mn-lt"/>
              <a:ea typeface="Trebuchet MS"/>
              <a:cs typeface="Kanit" panose="020B0604020202020204" charset="-34"/>
              <a:sym typeface="Trebuchet MS"/>
            </a:endParaRPr>
          </a:p>
        </p:txBody>
      </p:sp>
      <p:sp>
        <p:nvSpPr>
          <p:cNvPr id="7" name="Google Shape;554;p10">
            <a:extLst>
              <a:ext uri="{FF2B5EF4-FFF2-40B4-BE49-F238E27FC236}">
                <a16:creationId xmlns:a16="http://schemas.microsoft.com/office/drawing/2014/main" id="{D9E10356-3FFA-2C7D-3CE6-B1C70743FE33}"/>
              </a:ext>
            </a:extLst>
          </p:cNvPr>
          <p:cNvSpPr txBox="1"/>
          <p:nvPr/>
        </p:nvSpPr>
        <p:spPr>
          <a:xfrm>
            <a:off x="5623404" y="2116585"/>
            <a:ext cx="1833408" cy="190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endParaRPr sz="788">
              <a:solidFill>
                <a:srgbClr val="0C0C0C"/>
              </a:solidFill>
            </a:endParaRPr>
          </a:p>
        </p:txBody>
      </p:sp>
      <p:sp>
        <p:nvSpPr>
          <p:cNvPr id="12" name="Google Shape;558;p10">
            <a:extLst>
              <a:ext uri="{FF2B5EF4-FFF2-40B4-BE49-F238E27FC236}">
                <a16:creationId xmlns:a16="http://schemas.microsoft.com/office/drawing/2014/main" id="{C01044A4-661D-7A65-A8E5-16A737C73D86}"/>
              </a:ext>
            </a:extLst>
          </p:cNvPr>
          <p:cNvSpPr txBox="1"/>
          <p:nvPr/>
        </p:nvSpPr>
        <p:spPr>
          <a:xfrm>
            <a:off x="3759437" y="1566882"/>
            <a:ext cx="1932951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b="1" dirty="0">
                <a:solidFill>
                  <a:srgbClr val="803176"/>
                </a:solidFill>
              </a:rPr>
              <a:t>Calendário  Processual</a:t>
            </a:r>
            <a:endParaRPr sz="1050" dirty="0">
              <a:solidFill>
                <a:srgbClr val="803176"/>
              </a:solidFill>
            </a:endParaRPr>
          </a:p>
        </p:txBody>
      </p:sp>
      <p:sp>
        <p:nvSpPr>
          <p:cNvPr id="13" name="Google Shape;559;p10">
            <a:extLst>
              <a:ext uri="{FF2B5EF4-FFF2-40B4-BE49-F238E27FC236}">
                <a16:creationId xmlns:a16="http://schemas.microsoft.com/office/drawing/2014/main" id="{CDE3DE1D-66B4-5F4A-0958-C43F45A7AC04}"/>
              </a:ext>
            </a:extLst>
          </p:cNvPr>
          <p:cNvSpPr txBox="1"/>
          <p:nvPr/>
        </p:nvSpPr>
        <p:spPr>
          <a:xfrm>
            <a:off x="3509827" y="2000661"/>
            <a:ext cx="1528754" cy="190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788" b="1">
                <a:solidFill>
                  <a:srgbClr val="803176"/>
                </a:solidFill>
              </a:rPr>
              <a:t>(CPC Art. 191 § 1º e § 2º) </a:t>
            </a:r>
            <a:endParaRPr sz="1050">
              <a:solidFill>
                <a:srgbClr val="803176"/>
              </a:solidFill>
            </a:endParaRPr>
          </a:p>
        </p:txBody>
      </p:sp>
      <p:sp>
        <p:nvSpPr>
          <p:cNvPr id="15" name="Google Shape;560;p10">
            <a:extLst>
              <a:ext uri="{FF2B5EF4-FFF2-40B4-BE49-F238E27FC236}">
                <a16:creationId xmlns:a16="http://schemas.microsoft.com/office/drawing/2014/main" id="{D01781E9-1D3D-B138-0F3D-CE66F582AB7E}"/>
              </a:ext>
            </a:extLst>
          </p:cNvPr>
          <p:cNvSpPr txBox="1"/>
          <p:nvPr/>
        </p:nvSpPr>
        <p:spPr>
          <a:xfrm>
            <a:off x="3400664" y="2485682"/>
            <a:ext cx="1741191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350" b="1">
                <a:solidFill>
                  <a:srgbClr val="803176"/>
                </a:solidFill>
              </a:rPr>
              <a:t>Cronograma Antecipado</a:t>
            </a:r>
            <a:endParaRPr sz="1050">
              <a:solidFill>
                <a:srgbClr val="803176"/>
              </a:solidFill>
            </a:endParaRPr>
          </a:p>
        </p:txBody>
      </p:sp>
      <p:sp>
        <p:nvSpPr>
          <p:cNvPr id="18" name="Google Shape;561;p10">
            <a:extLst>
              <a:ext uri="{FF2B5EF4-FFF2-40B4-BE49-F238E27FC236}">
                <a16:creationId xmlns:a16="http://schemas.microsoft.com/office/drawing/2014/main" id="{525D3262-5D1C-46B9-10BE-0F90F316450A}"/>
              </a:ext>
            </a:extLst>
          </p:cNvPr>
          <p:cNvSpPr txBox="1"/>
          <p:nvPr/>
        </p:nvSpPr>
        <p:spPr>
          <a:xfrm>
            <a:off x="4068938" y="2078524"/>
            <a:ext cx="358259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3000" b="1" dirty="0">
                <a:solidFill>
                  <a:srgbClr val="803176"/>
                </a:solidFill>
              </a:rPr>
              <a:t>+</a:t>
            </a:r>
            <a:r>
              <a:rPr lang="pt-BR" sz="3000" b="1" dirty="0">
                <a:solidFill>
                  <a:srgbClr val="C00000"/>
                </a:solidFill>
              </a:rPr>
              <a:t>   </a:t>
            </a:r>
            <a:endParaRPr sz="1050" dirty="0"/>
          </a:p>
        </p:txBody>
      </p:sp>
      <p:sp>
        <p:nvSpPr>
          <p:cNvPr id="44" name="Google Shape;585;p10">
            <a:extLst>
              <a:ext uri="{FF2B5EF4-FFF2-40B4-BE49-F238E27FC236}">
                <a16:creationId xmlns:a16="http://schemas.microsoft.com/office/drawing/2014/main" id="{6459D7BA-0CC1-3D11-D9C4-C87C2C249F10}"/>
              </a:ext>
            </a:extLst>
          </p:cNvPr>
          <p:cNvSpPr/>
          <p:nvPr/>
        </p:nvSpPr>
        <p:spPr>
          <a:xfrm rot="-5400000">
            <a:off x="2666118" y="1837495"/>
            <a:ext cx="356227" cy="300083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48" name="Google Shape;589;p10">
            <a:extLst>
              <a:ext uri="{FF2B5EF4-FFF2-40B4-BE49-F238E27FC236}">
                <a16:creationId xmlns:a16="http://schemas.microsoft.com/office/drawing/2014/main" id="{3C03AB90-3E03-ED6F-E517-FAA445DCF799}"/>
              </a:ext>
            </a:extLst>
          </p:cNvPr>
          <p:cNvSpPr txBox="1"/>
          <p:nvPr/>
        </p:nvSpPr>
        <p:spPr>
          <a:xfrm>
            <a:off x="5524203" y="2504643"/>
            <a:ext cx="1417135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200" b="1" dirty="0">
                <a:solidFill>
                  <a:srgbClr val="803176"/>
                </a:solidFill>
              </a:rPr>
              <a:t>Escolha conjunta do perito</a:t>
            </a:r>
            <a:endParaRPr sz="1050" dirty="0">
              <a:solidFill>
                <a:srgbClr val="803176"/>
              </a:solidFill>
            </a:endParaRPr>
          </a:p>
        </p:txBody>
      </p:sp>
      <p:sp>
        <p:nvSpPr>
          <p:cNvPr id="50" name="Google Shape;591;p10">
            <a:extLst>
              <a:ext uri="{FF2B5EF4-FFF2-40B4-BE49-F238E27FC236}">
                <a16:creationId xmlns:a16="http://schemas.microsoft.com/office/drawing/2014/main" id="{C27E8B1D-5E5F-9C98-A348-D7D66C89BA0D}"/>
              </a:ext>
            </a:extLst>
          </p:cNvPr>
          <p:cNvSpPr/>
          <p:nvPr/>
        </p:nvSpPr>
        <p:spPr>
          <a:xfrm rot="-5400000">
            <a:off x="5117234" y="2210284"/>
            <a:ext cx="356227" cy="191601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cxnSp>
        <p:nvCxnSpPr>
          <p:cNvPr id="51" name="Google Shape;592;p10">
            <a:extLst>
              <a:ext uri="{FF2B5EF4-FFF2-40B4-BE49-F238E27FC236}">
                <a16:creationId xmlns:a16="http://schemas.microsoft.com/office/drawing/2014/main" id="{2909A082-30E6-8FCA-B98E-D04C01125FC5}"/>
              </a:ext>
            </a:extLst>
          </p:cNvPr>
          <p:cNvCxnSpPr/>
          <p:nvPr/>
        </p:nvCxnSpPr>
        <p:spPr>
          <a:xfrm>
            <a:off x="5410775" y="1677816"/>
            <a:ext cx="0" cy="1250432"/>
          </a:xfrm>
          <a:prstGeom prst="straightConnector1">
            <a:avLst/>
          </a:prstGeom>
          <a:noFill/>
          <a:ln w="25400" cap="flat" cmpd="sng">
            <a:solidFill>
              <a:srgbClr val="803176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52" name="Google Shape;593;p10">
            <a:extLst>
              <a:ext uri="{FF2B5EF4-FFF2-40B4-BE49-F238E27FC236}">
                <a16:creationId xmlns:a16="http://schemas.microsoft.com/office/drawing/2014/main" id="{014E1B9B-6864-A549-4D04-838017EA23D8}"/>
              </a:ext>
            </a:extLst>
          </p:cNvPr>
          <p:cNvCxnSpPr/>
          <p:nvPr/>
        </p:nvCxnSpPr>
        <p:spPr>
          <a:xfrm>
            <a:off x="7139255" y="1725314"/>
            <a:ext cx="0" cy="1250432"/>
          </a:xfrm>
          <a:prstGeom prst="straightConnector1">
            <a:avLst/>
          </a:prstGeom>
          <a:noFill/>
          <a:ln w="25400" cap="flat" cmpd="sng">
            <a:solidFill>
              <a:srgbClr val="803176"/>
            </a:solidFill>
            <a:prstDash val="dot"/>
            <a:round/>
            <a:headEnd type="none" w="sm" len="sm"/>
            <a:tailEnd type="none" w="sm" len="sm"/>
          </a:ln>
        </p:spPr>
      </p:cxnSp>
      <p:pic>
        <p:nvPicPr>
          <p:cNvPr id="57" name="Google Shape;598;p10">
            <a:extLst>
              <a:ext uri="{FF2B5EF4-FFF2-40B4-BE49-F238E27FC236}">
                <a16:creationId xmlns:a16="http://schemas.microsoft.com/office/drawing/2014/main" id="{4DE963CD-E6CB-7C41-0F44-B865963DAA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33165" y="2820425"/>
            <a:ext cx="705915" cy="226032"/>
          </a:xfrm>
          <a:prstGeom prst="flowChartAlternateProcess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17D720BA-739A-CB49-8B5A-8B578396E94B}"/>
              </a:ext>
            </a:extLst>
          </p:cNvPr>
          <p:cNvSpPr>
            <a:spLocks/>
          </p:cNvSpPr>
          <p:nvPr/>
        </p:nvSpPr>
        <p:spPr>
          <a:xfrm>
            <a:off x="-355600" y="3685117"/>
            <a:ext cx="9644397" cy="857250"/>
          </a:xfrm>
          <a:prstGeom prst="roundRect">
            <a:avLst/>
          </a:prstGeom>
          <a:solidFill>
            <a:srgbClr val="80317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803176"/>
              </a:solidFill>
            </a:endParaRPr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141D7468-6229-224B-3871-038B6EFBFBD5}"/>
              </a:ext>
            </a:extLst>
          </p:cNvPr>
          <p:cNvGrpSpPr/>
          <p:nvPr/>
        </p:nvGrpSpPr>
        <p:grpSpPr>
          <a:xfrm>
            <a:off x="1012383" y="3727553"/>
            <a:ext cx="6849218" cy="1220783"/>
            <a:chOff x="1187922" y="3760757"/>
            <a:chExt cx="6849218" cy="1220783"/>
          </a:xfrm>
        </p:grpSpPr>
        <p:cxnSp>
          <p:nvCxnSpPr>
            <p:cNvPr id="53" name="Google Shape;594;p10">
              <a:extLst>
                <a:ext uri="{FF2B5EF4-FFF2-40B4-BE49-F238E27FC236}">
                  <a16:creationId xmlns:a16="http://schemas.microsoft.com/office/drawing/2014/main" id="{19B1E9AF-4753-48AC-523D-5545527002FE}"/>
                </a:ext>
              </a:extLst>
            </p:cNvPr>
            <p:cNvCxnSpPr/>
            <p:nvPr/>
          </p:nvCxnSpPr>
          <p:spPr>
            <a:xfrm>
              <a:off x="2525868" y="4981540"/>
              <a:ext cx="429546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dot"/>
              <a:round/>
              <a:headEnd type="none" w="sm" len="sm"/>
              <a:tailEnd type="none" w="sm" len="sm"/>
            </a:ln>
          </p:spPr>
        </p:cxnSp>
        <p:pic>
          <p:nvPicPr>
            <p:cNvPr id="24" name="Google Shape;565;p10" descr="Ícone&#10;&#10;Descrição gerada automaticamente">
              <a:extLst>
                <a:ext uri="{FF2B5EF4-FFF2-40B4-BE49-F238E27FC236}">
                  <a16:creationId xmlns:a16="http://schemas.microsoft.com/office/drawing/2014/main" id="{60DA2904-E9B3-C2CD-0C96-22D693EA4A6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82027" y="3760757"/>
              <a:ext cx="404623" cy="4046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574;p10">
              <a:extLst>
                <a:ext uri="{FF2B5EF4-FFF2-40B4-BE49-F238E27FC236}">
                  <a16:creationId xmlns:a16="http://schemas.microsoft.com/office/drawing/2014/main" id="{D22EEFF8-5F70-C788-EC31-EAD80896F1A9}"/>
                </a:ext>
              </a:extLst>
            </p:cNvPr>
            <p:cNvSpPr/>
            <p:nvPr/>
          </p:nvSpPr>
          <p:spPr>
            <a:xfrm rot="5400000">
              <a:off x="1404701" y="3792006"/>
              <a:ext cx="257167" cy="690725"/>
            </a:xfrm>
            <a:prstGeom prst="upArrow">
              <a:avLst>
                <a:gd name="adj1" fmla="val 59103"/>
                <a:gd name="adj2" fmla="val 55276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 dirty="0">
                <a:solidFill>
                  <a:srgbClr val="64676B"/>
                </a:solidFill>
              </a:endParaRPr>
            </a:p>
          </p:txBody>
        </p:sp>
        <p:sp>
          <p:nvSpPr>
            <p:cNvPr id="34" name="Google Shape;575;p10">
              <a:extLst>
                <a:ext uri="{FF2B5EF4-FFF2-40B4-BE49-F238E27FC236}">
                  <a16:creationId xmlns:a16="http://schemas.microsoft.com/office/drawing/2014/main" id="{FBF5826A-18EA-AA45-4EC5-4A7E12F8AA24}"/>
                </a:ext>
              </a:extLst>
            </p:cNvPr>
            <p:cNvSpPr/>
            <p:nvPr/>
          </p:nvSpPr>
          <p:spPr>
            <a:xfrm rot="5400000">
              <a:off x="5809215" y="3792005"/>
              <a:ext cx="257167" cy="690725"/>
            </a:xfrm>
            <a:prstGeom prst="upArrow">
              <a:avLst>
                <a:gd name="adj1" fmla="val 59103"/>
                <a:gd name="adj2" fmla="val 55276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64676B"/>
                </a:solidFill>
              </a:endParaRPr>
            </a:p>
          </p:txBody>
        </p:sp>
        <p:sp>
          <p:nvSpPr>
            <p:cNvPr id="35" name="Google Shape;576;p10">
              <a:extLst>
                <a:ext uri="{FF2B5EF4-FFF2-40B4-BE49-F238E27FC236}">
                  <a16:creationId xmlns:a16="http://schemas.microsoft.com/office/drawing/2014/main" id="{1BC04550-F914-0A69-0CB0-161B35178770}"/>
                </a:ext>
              </a:extLst>
            </p:cNvPr>
            <p:cNvSpPr/>
            <p:nvPr/>
          </p:nvSpPr>
          <p:spPr>
            <a:xfrm rot="5400000">
              <a:off x="3902145" y="3798644"/>
              <a:ext cx="257167" cy="690725"/>
            </a:xfrm>
            <a:prstGeom prst="upArrow">
              <a:avLst>
                <a:gd name="adj1" fmla="val 59103"/>
                <a:gd name="adj2" fmla="val 55276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64676B"/>
                </a:solidFill>
              </a:endParaRPr>
            </a:p>
          </p:txBody>
        </p:sp>
        <p:sp>
          <p:nvSpPr>
            <p:cNvPr id="36" name="Google Shape;577;p10">
              <a:extLst>
                <a:ext uri="{FF2B5EF4-FFF2-40B4-BE49-F238E27FC236}">
                  <a16:creationId xmlns:a16="http://schemas.microsoft.com/office/drawing/2014/main" id="{9AC4D485-C561-50BF-AB22-A7682FFCF56D}"/>
                </a:ext>
              </a:extLst>
            </p:cNvPr>
            <p:cNvSpPr/>
            <p:nvPr/>
          </p:nvSpPr>
          <p:spPr>
            <a:xfrm rot="5400000">
              <a:off x="7563194" y="3782981"/>
              <a:ext cx="257167" cy="690725"/>
            </a:xfrm>
            <a:prstGeom prst="upArrow">
              <a:avLst>
                <a:gd name="adj1" fmla="val 59103"/>
                <a:gd name="adj2" fmla="val 55276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 dirty="0">
                <a:solidFill>
                  <a:srgbClr val="64676B"/>
                </a:solidFill>
              </a:endParaRPr>
            </a:p>
          </p:txBody>
        </p:sp>
        <p:sp>
          <p:nvSpPr>
            <p:cNvPr id="38" name="Google Shape;579;p10">
              <a:extLst>
                <a:ext uri="{FF2B5EF4-FFF2-40B4-BE49-F238E27FC236}">
                  <a16:creationId xmlns:a16="http://schemas.microsoft.com/office/drawing/2014/main" id="{21A74440-E1B7-D5D6-A2A0-96398F22ABD8}"/>
                </a:ext>
              </a:extLst>
            </p:cNvPr>
            <p:cNvSpPr/>
            <p:nvPr/>
          </p:nvSpPr>
          <p:spPr>
            <a:xfrm>
              <a:off x="1365148" y="4001988"/>
              <a:ext cx="255832" cy="242375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rgbClr val="4343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pt-B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</a:t>
              </a:r>
              <a:endParaRPr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9" name="Google Shape;580;p10">
              <a:extLst>
                <a:ext uri="{FF2B5EF4-FFF2-40B4-BE49-F238E27FC236}">
                  <a16:creationId xmlns:a16="http://schemas.microsoft.com/office/drawing/2014/main" id="{E7490806-A66A-D39B-B9D3-4EFB0FBA3AEE}"/>
                </a:ext>
              </a:extLst>
            </p:cNvPr>
            <p:cNvSpPr/>
            <p:nvPr/>
          </p:nvSpPr>
          <p:spPr>
            <a:xfrm>
              <a:off x="3852958" y="4008785"/>
              <a:ext cx="255832" cy="242375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rgbClr val="4343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pt-B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0" name="Google Shape;581;p10">
              <a:extLst>
                <a:ext uri="{FF2B5EF4-FFF2-40B4-BE49-F238E27FC236}">
                  <a16:creationId xmlns:a16="http://schemas.microsoft.com/office/drawing/2014/main" id="{267E729C-39B5-CF0A-5536-6BF4B37F5412}"/>
                </a:ext>
              </a:extLst>
            </p:cNvPr>
            <p:cNvSpPr/>
            <p:nvPr/>
          </p:nvSpPr>
          <p:spPr>
            <a:xfrm>
              <a:off x="5765704" y="3999255"/>
              <a:ext cx="255832" cy="242375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rgbClr val="4343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pt-BR" sz="12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3</a:t>
              </a:r>
              <a:endParaRPr sz="105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1" name="Google Shape;582;p10">
              <a:extLst>
                <a:ext uri="{FF2B5EF4-FFF2-40B4-BE49-F238E27FC236}">
                  <a16:creationId xmlns:a16="http://schemas.microsoft.com/office/drawing/2014/main" id="{934C7FC2-7FAE-24DD-420B-2F6E651CCDBF}"/>
                </a:ext>
              </a:extLst>
            </p:cNvPr>
            <p:cNvSpPr/>
            <p:nvPr/>
          </p:nvSpPr>
          <p:spPr>
            <a:xfrm>
              <a:off x="7520750" y="4003074"/>
              <a:ext cx="255832" cy="242375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rgbClr val="4343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pt-BR" sz="12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4</a:t>
              </a:r>
              <a:endParaRPr sz="105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61" name="Retângulo 60">
            <a:extLst>
              <a:ext uri="{FF2B5EF4-FFF2-40B4-BE49-F238E27FC236}">
                <a16:creationId xmlns:a16="http://schemas.microsoft.com/office/drawing/2014/main" id="{ADA1FAD9-5A16-3DC6-156C-49A599F882C0}"/>
              </a:ext>
            </a:extLst>
          </p:cNvPr>
          <p:cNvSpPr/>
          <p:nvPr/>
        </p:nvSpPr>
        <p:spPr>
          <a:xfrm>
            <a:off x="-1" y="4542368"/>
            <a:ext cx="1114425" cy="6011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Google Shape;585;p10">
            <a:extLst>
              <a:ext uri="{FF2B5EF4-FFF2-40B4-BE49-F238E27FC236}">
                <a16:creationId xmlns:a16="http://schemas.microsoft.com/office/drawing/2014/main" id="{7A138E7B-FE65-81A5-D697-F59AC18B8352}"/>
              </a:ext>
            </a:extLst>
          </p:cNvPr>
          <p:cNvSpPr/>
          <p:nvPr/>
        </p:nvSpPr>
        <p:spPr>
          <a:xfrm rot="-5400000">
            <a:off x="3089276" y="2198286"/>
            <a:ext cx="491885" cy="187995"/>
          </a:xfrm>
          <a:prstGeom prst="triangle">
            <a:avLst>
              <a:gd name="adj" fmla="val 53320"/>
            </a:avLst>
          </a:prstGeom>
          <a:solidFill>
            <a:srgbClr val="80317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pic>
        <p:nvPicPr>
          <p:cNvPr id="73" name="Imagem 72">
            <a:extLst>
              <a:ext uri="{FF2B5EF4-FFF2-40B4-BE49-F238E27FC236}">
                <a16:creationId xmlns:a16="http://schemas.microsoft.com/office/drawing/2014/main" id="{F21AD0A9-D621-CD03-21D8-4A8D8E65F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3529" y="2195022"/>
            <a:ext cx="450285" cy="333545"/>
          </a:xfrm>
          <a:prstGeom prst="rect">
            <a:avLst/>
          </a:prstGeom>
        </p:spPr>
      </p:pic>
      <p:pic>
        <p:nvPicPr>
          <p:cNvPr id="76" name="Imagem 75">
            <a:extLst>
              <a:ext uri="{FF2B5EF4-FFF2-40B4-BE49-F238E27FC236}">
                <a16:creationId xmlns:a16="http://schemas.microsoft.com/office/drawing/2014/main" id="{40AEE678-4485-81A3-5E4B-2F465A5E08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8393" y="1731394"/>
            <a:ext cx="577957" cy="480427"/>
          </a:xfrm>
          <a:prstGeom prst="rect">
            <a:avLst/>
          </a:prstGeom>
        </p:spPr>
      </p:pic>
      <p:sp>
        <p:nvSpPr>
          <p:cNvPr id="11" name="Google Shape;557;p10">
            <a:extLst>
              <a:ext uri="{FF2B5EF4-FFF2-40B4-BE49-F238E27FC236}">
                <a16:creationId xmlns:a16="http://schemas.microsoft.com/office/drawing/2014/main" id="{68495B01-E647-DBBC-E1BB-CF74484EFCD2}"/>
              </a:ext>
            </a:extLst>
          </p:cNvPr>
          <p:cNvSpPr txBox="1"/>
          <p:nvPr/>
        </p:nvSpPr>
        <p:spPr>
          <a:xfrm>
            <a:off x="7428602" y="2033620"/>
            <a:ext cx="1337435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050" b="1" dirty="0">
                <a:solidFill>
                  <a:schemeClr val="lt1"/>
                </a:solidFill>
              </a:rPr>
              <a:t>Mapeamento</a:t>
            </a:r>
            <a:endParaRPr sz="1050" dirty="0"/>
          </a:p>
          <a:p>
            <a:pPr algn="ctr"/>
            <a:r>
              <a:rPr lang="pt-BR" sz="1800" b="1" dirty="0">
                <a:solidFill>
                  <a:schemeClr val="lt1"/>
                </a:solidFill>
              </a:rPr>
              <a:t> IA</a:t>
            </a:r>
            <a:endParaRPr sz="1050" dirty="0"/>
          </a:p>
        </p:txBody>
      </p:sp>
      <p:pic>
        <p:nvPicPr>
          <p:cNvPr id="80" name="Imagem 79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9E4A2C4B-64CD-E409-63DA-8A5FC6FD33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1683" y1="15842" x2="31683" y2="15842"/>
                        <a14:backgroundMark x1="31683" y1="10891" x2="31683" y2="108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5811" y="2333274"/>
            <a:ext cx="646203" cy="646203"/>
          </a:xfrm>
          <a:prstGeom prst="rect">
            <a:avLst/>
          </a:prstGeom>
        </p:spPr>
      </p:pic>
      <p:sp>
        <p:nvSpPr>
          <p:cNvPr id="82" name="Google Shape;583;p10">
            <a:extLst>
              <a:ext uri="{FF2B5EF4-FFF2-40B4-BE49-F238E27FC236}">
                <a16:creationId xmlns:a16="http://schemas.microsoft.com/office/drawing/2014/main" id="{C8747BB1-91D1-CFAB-4668-36B678660222}"/>
              </a:ext>
            </a:extLst>
          </p:cNvPr>
          <p:cNvSpPr txBox="1"/>
          <p:nvPr/>
        </p:nvSpPr>
        <p:spPr>
          <a:xfrm>
            <a:off x="88713" y="1230017"/>
            <a:ext cx="3571593" cy="22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dirty="0">
              <a:solidFill>
                <a:srgbClr val="803176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A) Perito designado</a:t>
            </a:r>
            <a:endParaRPr sz="1200" dirty="0">
              <a:solidFill>
                <a:srgbClr val="803176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B) Quitação de honorários </a:t>
            </a:r>
            <a:endParaRPr sz="1200" dirty="0">
              <a:solidFill>
                <a:srgbClr val="803176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C) Data e local de pericia</a:t>
            </a:r>
            <a:endParaRPr sz="1200" dirty="0">
              <a:solidFill>
                <a:srgbClr val="803176"/>
              </a:solidFill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</a:rPr>
              <a:t>D) </a:t>
            </a: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Quesitos e pontos controvertidos das partes</a:t>
            </a:r>
            <a:endParaRPr sz="1200" dirty="0">
              <a:solidFill>
                <a:srgbClr val="803176"/>
              </a:solidFill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</a:rPr>
              <a:t>E) </a:t>
            </a: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Assistente técnico</a:t>
            </a:r>
            <a:endParaRPr sz="1200" dirty="0">
              <a:solidFill>
                <a:srgbClr val="803176"/>
              </a:solidFill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</a:rPr>
              <a:t>F) </a:t>
            </a: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Prazo comum de resposta</a:t>
            </a:r>
            <a:endParaRPr sz="1200" dirty="0">
              <a:solidFill>
                <a:srgbClr val="803176"/>
              </a:solidFill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100"/>
            </a:pPr>
            <a:r>
              <a:rPr lang="pt-BR" sz="1050" b="1" dirty="0">
                <a:solidFill>
                  <a:srgbClr val="803176"/>
                </a:solidFill>
              </a:rPr>
              <a:t>G) </a:t>
            </a:r>
            <a:r>
              <a:rPr lang="pt-BR" sz="1050" b="1" dirty="0">
                <a:solidFill>
                  <a:srgbClr val="803176"/>
                </a:solidFill>
                <a:latin typeface="Arial"/>
                <a:ea typeface="Arial"/>
                <a:cs typeface="Arial"/>
                <a:sym typeface="Arial"/>
              </a:rPr>
              <a:t>Pedido de conclusão para sentença</a:t>
            </a:r>
            <a:endParaRPr sz="1200" dirty="0">
              <a:solidFill>
                <a:srgbClr val="803176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sz="1100" b="1" dirty="0">
              <a:solidFill>
                <a:srgbClr val="80317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1CA8E9C-200A-BAFA-25FF-E83DD64A0D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0" t="2064" r="38786" b="73365"/>
          <a:stretch>
            <a:fillRect/>
          </a:stretch>
        </p:blipFill>
        <p:spPr bwMode="auto">
          <a:xfrm>
            <a:off x="263786" y="3727553"/>
            <a:ext cx="622894" cy="65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8B07C3A3-D0A2-4879-764C-400096C77777}"/>
              </a:ext>
            </a:extLst>
          </p:cNvPr>
          <p:cNvGrpSpPr/>
          <p:nvPr/>
        </p:nvGrpSpPr>
        <p:grpSpPr>
          <a:xfrm>
            <a:off x="2006185" y="3806166"/>
            <a:ext cx="1244866" cy="577508"/>
            <a:chOff x="1848280" y="3805795"/>
            <a:chExt cx="1244866" cy="577508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26BF461C-8AA2-DF60-5576-A82466B0F5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71" t="67968" r="47500" b="8794"/>
            <a:stretch>
              <a:fillRect/>
            </a:stretch>
          </p:blipFill>
          <p:spPr bwMode="auto">
            <a:xfrm>
              <a:off x="1848280" y="3805795"/>
              <a:ext cx="659079" cy="508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96B6759-C343-87F6-3818-6C65F7FBDC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64" t="67968" r="68715" b="10318"/>
            <a:stretch>
              <a:fillRect/>
            </a:stretch>
          </p:blipFill>
          <p:spPr bwMode="auto">
            <a:xfrm rot="20148432">
              <a:off x="2684750" y="3871299"/>
              <a:ext cx="408396" cy="460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Google Shape;571;p10">
              <a:extLst>
                <a:ext uri="{FF2B5EF4-FFF2-40B4-BE49-F238E27FC236}">
                  <a16:creationId xmlns:a16="http://schemas.microsoft.com/office/drawing/2014/main" id="{AA0F15AC-74CC-A0C5-D1E0-06D5CAEE470D}"/>
                </a:ext>
              </a:extLst>
            </p:cNvPr>
            <p:cNvSpPr txBox="1"/>
            <p:nvPr/>
          </p:nvSpPr>
          <p:spPr>
            <a:xfrm>
              <a:off x="2382553" y="3852419"/>
              <a:ext cx="358259" cy="530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pt-BR" sz="3000" b="1" dirty="0">
                  <a:solidFill>
                    <a:schemeClr val="bg1"/>
                  </a:solidFill>
                </a:rPr>
                <a:t>+   </a:t>
              </a:r>
              <a:endParaRPr sz="10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BEED3302-AA82-6520-6DE2-3103F1A079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0" t="2064" r="38786" b="73365"/>
          <a:stretch>
            <a:fillRect/>
          </a:stretch>
        </p:blipFill>
        <p:spPr bwMode="auto">
          <a:xfrm>
            <a:off x="4391231" y="3710220"/>
            <a:ext cx="659075" cy="68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FD732E9-DBAD-ADF0-73F5-2D74ED53A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2" t="1302" r="54785" b="74127"/>
          <a:stretch>
            <a:fillRect/>
          </a:stretch>
        </p:blipFill>
        <p:spPr bwMode="auto">
          <a:xfrm rot="203712">
            <a:off x="6299224" y="3774701"/>
            <a:ext cx="590043" cy="57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F5DD375-9A21-58D6-0377-37710D50E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52" t="69682" r="2000" b="10127"/>
          <a:stretch>
            <a:fillRect/>
          </a:stretch>
        </p:blipFill>
        <p:spPr bwMode="auto">
          <a:xfrm>
            <a:off x="8189287" y="3775369"/>
            <a:ext cx="669561" cy="64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563;p10">
            <a:extLst>
              <a:ext uri="{FF2B5EF4-FFF2-40B4-BE49-F238E27FC236}">
                <a16:creationId xmlns:a16="http://schemas.microsoft.com/office/drawing/2014/main" id="{01A36827-E582-5704-355C-5D1E89A267CE}"/>
              </a:ext>
            </a:extLst>
          </p:cNvPr>
          <p:cNvSpPr/>
          <p:nvPr/>
        </p:nvSpPr>
        <p:spPr>
          <a:xfrm>
            <a:off x="1938983" y="4314734"/>
            <a:ext cx="1356116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Realiz</a:t>
            </a:r>
            <a:r>
              <a:rPr lang="pt-BR" sz="900" dirty="0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. Perícia + Laudo</a:t>
            </a:r>
            <a:endParaRPr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Google Shape;566;p10">
            <a:extLst>
              <a:ext uri="{FF2B5EF4-FFF2-40B4-BE49-F238E27FC236}">
                <a16:creationId xmlns:a16="http://schemas.microsoft.com/office/drawing/2014/main" id="{AE316079-6384-9CCC-4583-990209CED653}"/>
              </a:ext>
            </a:extLst>
          </p:cNvPr>
          <p:cNvSpPr/>
          <p:nvPr/>
        </p:nvSpPr>
        <p:spPr>
          <a:xfrm>
            <a:off x="3682169" y="4315004"/>
            <a:ext cx="2166282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Manifest</a:t>
            </a:r>
            <a:r>
              <a:rPr lang="pt-BR" sz="900" dirty="0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. sobre o laudo (</a:t>
            </a:r>
            <a:r>
              <a:rPr lang="pt-BR" sz="900" dirty="0" err="1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Aleg</a:t>
            </a:r>
            <a:r>
              <a:rPr lang="pt-BR" sz="900" dirty="0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. Finais)</a:t>
            </a:r>
            <a:endParaRPr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" name="Google Shape;568;p10">
            <a:extLst>
              <a:ext uri="{FF2B5EF4-FFF2-40B4-BE49-F238E27FC236}">
                <a16:creationId xmlns:a16="http://schemas.microsoft.com/office/drawing/2014/main" id="{DC83DCE9-7F40-D4CD-6809-2066F67C8EF5}"/>
              </a:ext>
            </a:extLst>
          </p:cNvPr>
          <p:cNvSpPr txBox="1"/>
          <p:nvPr/>
        </p:nvSpPr>
        <p:spPr>
          <a:xfrm>
            <a:off x="7890419" y="4326084"/>
            <a:ext cx="1217416" cy="1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825" dirty="0" err="1">
                <a:solidFill>
                  <a:schemeClr val="bg1"/>
                </a:solidFill>
                <a:latin typeface="+mn-lt"/>
              </a:rPr>
              <a:t>Pgto</a:t>
            </a:r>
            <a:r>
              <a:rPr lang="pt-BR" sz="825" dirty="0">
                <a:solidFill>
                  <a:schemeClr val="bg1"/>
                </a:solidFill>
                <a:latin typeface="+mn-lt"/>
              </a:rPr>
              <a:t>/Fim da ação</a:t>
            </a:r>
            <a:endParaRPr sz="10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Google Shape;572;p10">
            <a:extLst>
              <a:ext uri="{FF2B5EF4-FFF2-40B4-BE49-F238E27FC236}">
                <a16:creationId xmlns:a16="http://schemas.microsoft.com/office/drawing/2014/main" id="{CE822D50-2471-825E-5D34-0616D10FF5AE}"/>
              </a:ext>
            </a:extLst>
          </p:cNvPr>
          <p:cNvSpPr/>
          <p:nvPr/>
        </p:nvSpPr>
        <p:spPr>
          <a:xfrm>
            <a:off x="5885672" y="4327104"/>
            <a:ext cx="1609072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Sentença</a:t>
            </a:r>
            <a:endParaRPr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Google Shape;573;p10">
            <a:extLst>
              <a:ext uri="{FF2B5EF4-FFF2-40B4-BE49-F238E27FC236}">
                <a16:creationId xmlns:a16="http://schemas.microsoft.com/office/drawing/2014/main" id="{58E63F2A-A025-5522-6467-E595AFFE5310}"/>
              </a:ext>
            </a:extLst>
          </p:cNvPr>
          <p:cNvSpPr/>
          <p:nvPr/>
        </p:nvSpPr>
        <p:spPr>
          <a:xfrm>
            <a:off x="-101221" y="4322612"/>
            <a:ext cx="1356116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+mn-lt"/>
                <a:ea typeface="Roboto"/>
                <a:cs typeface="Roboto"/>
                <a:sym typeface="Roboto"/>
              </a:rPr>
              <a:t>Pedido unificado</a:t>
            </a:r>
            <a:endParaRPr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Google Shape;551;p10">
            <a:extLst>
              <a:ext uri="{FF2B5EF4-FFF2-40B4-BE49-F238E27FC236}">
                <a16:creationId xmlns:a16="http://schemas.microsoft.com/office/drawing/2014/main" id="{5C218385-E85F-5EE1-1FEE-AAF92DC592BE}"/>
              </a:ext>
            </a:extLst>
          </p:cNvPr>
          <p:cNvSpPr txBox="1"/>
          <p:nvPr/>
        </p:nvSpPr>
        <p:spPr>
          <a:xfrm>
            <a:off x="2146766" y="137835"/>
            <a:ext cx="4639663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2100" b="1" dirty="0">
                <a:solidFill>
                  <a:srgbClr val="803176"/>
                </a:solidFill>
                <a:latin typeface="+mn-lt"/>
                <a:ea typeface="Trebuchet MS"/>
                <a:cs typeface="Trebuchet MS"/>
                <a:sym typeface="Trebuchet MS"/>
              </a:rPr>
              <a:t>COMO FICOU</a:t>
            </a:r>
            <a:r>
              <a:rPr lang="pt-BR" sz="2100" dirty="0">
                <a:solidFill>
                  <a:srgbClr val="803176"/>
                </a:solidFill>
                <a:latin typeface="+mn-lt"/>
                <a:ea typeface="Trebuchet MS"/>
                <a:cs typeface="Trebuchet MS"/>
                <a:sym typeface="Trebuchet MS"/>
              </a:rPr>
              <a:t>?</a:t>
            </a:r>
            <a:endParaRPr sz="1050" dirty="0">
              <a:solidFill>
                <a:srgbClr val="803176"/>
              </a:solidFill>
              <a:latin typeface="+mn-lt"/>
            </a:endParaRPr>
          </a:p>
        </p:txBody>
      </p:sp>
      <p:cxnSp>
        <p:nvCxnSpPr>
          <p:cNvPr id="28" name="Google Shape;596;p10">
            <a:extLst>
              <a:ext uri="{FF2B5EF4-FFF2-40B4-BE49-F238E27FC236}">
                <a16:creationId xmlns:a16="http://schemas.microsoft.com/office/drawing/2014/main" id="{E90A7153-1E10-A5C0-4348-21CBDD735C22}"/>
              </a:ext>
            </a:extLst>
          </p:cNvPr>
          <p:cNvCxnSpPr>
            <a:cxnSpLocks/>
          </p:cNvCxnSpPr>
          <p:nvPr/>
        </p:nvCxnSpPr>
        <p:spPr>
          <a:xfrm flipV="1">
            <a:off x="525890" y="3361872"/>
            <a:ext cx="0" cy="285454"/>
          </a:xfrm>
          <a:prstGeom prst="straightConnector1">
            <a:avLst/>
          </a:prstGeom>
          <a:noFill/>
          <a:ln w="19050" cap="flat" cmpd="sng">
            <a:solidFill>
              <a:srgbClr val="803176"/>
            </a:solidFill>
            <a:prstDash val="sysDash"/>
            <a:round/>
            <a:headEnd type="none" w="sm" len="sm"/>
            <a:tailEnd type="triangle" w="med" len="med"/>
          </a:ln>
          <a:effectLst/>
        </p:spPr>
      </p:cxnSp>
      <p:cxnSp>
        <p:nvCxnSpPr>
          <p:cNvPr id="31" name="Google Shape;596;p10">
            <a:extLst>
              <a:ext uri="{FF2B5EF4-FFF2-40B4-BE49-F238E27FC236}">
                <a16:creationId xmlns:a16="http://schemas.microsoft.com/office/drawing/2014/main" id="{4C64D93F-6869-F008-6C35-19D32AC9D135}"/>
              </a:ext>
            </a:extLst>
          </p:cNvPr>
          <p:cNvCxnSpPr>
            <a:cxnSpLocks/>
          </p:cNvCxnSpPr>
          <p:nvPr/>
        </p:nvCxnSpPr>
        <p:spPr>
          <a:xfrm flipV="1">
            <a:off x="2566815" y="4542367"/>
            <a:ext cx="0" cy="285454"/>
          </a:xfrm>
          <a:prstGeom prst="straightConnector1">
            <a:avLst/>
          </a:prstGeom>
          <a:noFill/>
          <a:ln w="19050" cap="flat" cmpd="sng">
            <a:solidFill>
              <a:srgbClr val="803176"/>
            </a:solidFill>
            <a:prstDash val="sysDash"/>
            <a:round/>
            <a:headEnd type="none" w="sm" len="sm"/>
            <a:tailEnd type="triangle" w="med" len="med"/>
          </a:ln>
          <a:effectLst/>
        </p:spPr>
      </p:cxnSp>
      <p:cxnSp>
        <p:nvCxnSpPr>
          <p:cNvPr id="32" name="Google Shape;594;p10">
            <a:extLst>
              <a:ext uri="{FF2B5EF4-FFF2-40B4-BE49-F238E27FC236}">
                <a16:creationId xmlns:a16="http://schemas.microsoft.com/office/drawing/2014/main" id="{F1BB0EB0-2B14-34CE-BE1C-21612D645E51}"/>
              </a:ext>
            </a:extLst>
          </p:cNvPr>
          <p:cNvCxnSpPr>
            <a:cxnSpLocks/>
          </p:cNvCxnSpPr>
          <p:nvPr/>
        </p:nvCxnSpPr>
        <p:spPr>
          <a:xfrm>
            <a:off x="2560309" y="4827821"/>
            <a:ext cx="4095919" cy="0"/>
          </a:xfrm>
          <a:prstGeom prst="straightConnector1">
            <a:avLst/>
          </a:prstGeom>
          <a:noFill/>
          <a:ln w="19050" cap="flat" cmpd="sng">
            <a:solidFill>
              <a:srgbClr val="803176"/>
            </a:solidFill>
            <a:prstDash val="sysDash"/>
            <a:round/>
            <a:headEnd type="none" w="sm" len="sm"/>
            <a:tailEnd type="none" w="sm" len="sm"/>
          </a:ln>
        </p:spPr>
      </p:cxnSp>
      <p:cxnSp>
        <p:nvCxnSpPr>
          <p:cNvPr id="42" name="Google Shape;596;p10">
            <a:extLst>
              <a:ext uri="{FF2B5EF4-FFF2-40B4-BE49-F238E27FC236}">
                <a16:creationId xmlns:a16="http://schemas.microsoft.com/office/drawing/2014/main" id="{16D56E66-05FC-7BF9-8DA8-25F429768F8A}"/>
              </a:ext>
            </a:extLst>
          </p:cNvPr>
          <p:cNvCxnSpPr>
            <a:cxnSpLocks/>
          </p:cNvCxnSpPr>
          <p:nvPr/>
        </p:nvCxnSpPr>
        <p:spPr>
          <a:xfrm flipV="1">
            <a:off x="6656228" y="4550833"/>
            <a:ext cx="0" cy="285454"/>
          </a:xfrm>
          <a:prstGeom prst="straightConnector1">
            <a:avLst/>
          </a:prstGeom>
          <a:noFill/>
          <a:ln w="19050" cap="flat" cmpd="sng">
            <a:solidFill>
              <a:srgbClr val="803176"/>
            </a:solidFill>
            <a:prstDash val="sysDash"/>
            <a:round/>
            <a:headEnd type="none" w="sm" len="sm"/>
            <a:tailEnd type="triangle" w="med" len="med"/>
          </a:ln>
          <a:effectLst/>
        </p:spPr>
      </p:cxnSp>
      <p:sp>
        <p:nvSpPr>
          <p:cNvPr id="45" name="Google Shape;595;p10">
            <a:extLst>
              <a:ext uri="{FF2B5EF4-FFF2-40B4-BE49-F238E27FC236}">
                <a16:creationId xmlns:a16="http://schemas.microsoft.com/office/drawing/2014/main" id="{DE108A9F-0921-824C-8BA8-C2DFD3ED232F}"/>
              </a:ext>
            </a:extLst>
          </p:cNvPr>
          <p:cNvSpPr/>
          <p:nvPr/>
        </p:nvSpPr>
        <p:spPr>
          <a:xfrm>
            <a:off x="2726871" y="4589324"/>
            <a:ext cx="3690258" cy="23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100" dirty="0">
                <a:solidFill>
                  <a:srgbClr val="803176"/>
                </a:solidFill>
                <a:latin typeface="+mj-lt"/>
                <a:ea typeface="Trebuchet MS"/>
                <a:cs typeface="Trebuchet MS"/>
                <a:sym typeface="Trebuchet MS"/>
              </a:rPr>
              <a:t>Mediação On-line </a:t>
            </a:r>
            <a:endParaRPr sz="1100" b="1" dirty="0">
              <a:solidFill>
                <a:srgbClr val="803176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46" name="Google Shape;591;p10">
            <a:extLst>
              <a:ext uri="{FF2B5EF4-FFF2-40B4-BE49-F238E27FC236}">
                <a16:creationId xmlns:a16="http://schemas.microsoft.com/office/drawing/2014/main" id="{039121A6-954C-C020-1FA4-38575FDD5AB9}"/>
              </a:ext>
            </a:extLst>
          </p:cNvPr>
          <p:cNvSpPr/>
          <p:nvPr/>
        </p:nvSpPr>
        <p:spPr>
          <a:xfrm rot="-5400000">
            <a:off x="6851920" y="2210284"/>
            <a:ext cx="356227" cy="191601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56612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700515" y="11821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pt-BR" dirty="0">
                <a:sym typeface="Trebuchet MS"/>
              </a:rPr>
              <a:t>MONITORAMENTO POR IA E LEGAL ANALYTICS (</a:t>
            </a:r>
            <a:r>
              <a:rPr lang="pt-BR" dirty="0" err="1">
                <a:sym typeface="Trebuchet MS"/>
              </a:rPr>
              <a:t>Deep</a:t>
            </a:r>
            <a:r>
              <a:rPr lang="pt-BR" dirty="0">
                <a:sym typeface="Trebuchet MS"/>
              </a:rPr>
              <a:t> Legal)</a:t>
            </a:r>
            <a:br>
              <a:rPr lang="pt-BR" dirty="0">
                <a:sym typeface="Trebuchet MS"/>
              </a:rPr>
            </a:br>
            <a:endParaRPr lang="pt-BR" dirty="0"/>
          </a:p>
        </p:txBody>
      </p:sp>
      <p:sp>
        <p:nvSpPr>
          <p:cNvPr id="2" name="Google Shape;622;p11">
            <a:extLst>
              <a:ext uri="{FF2B5EF4-FFF2-40B4-BE49-F238E27FC236}">
                <a16:creationId xmlns:a16="http://schemas.microsoft.com/office/drawing/2014/main" id="{C188B6B0-2726-A397-A60C-D96CDD89DBE0}"/>
              </a:ext>
            </a:extLst>
          </p:cNvPr>
          <p:cNvSpPr/>
          <p:nvPr/>
        </p:nvSpPr>
        <p:spPr>
          <a:xfrm>
            <a:off x="1203429" y="3233223"/>
            <a:ext cx="6452014" cy="1163004"/>
          </a:xfrm>
          <a:prstGeom prst="roundRect">
            <a:avLst>
              <a:gd name="adj" fmla="val 11046"/>
            </a:avLst>
          </a:prstGeom>
          <a:solidFill>
            <a:schemeClr val="lt1"/>
          </a:solidFill>
          <a:ln w="952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 b="1">
              <a:solidFill>
                <a:schemeClr val="lt1"/>
              </a:solidFill>
            </a:endParaRPr>
          </a:p>
        </p:txBody>
      </p:sp>
      <p:sp>
        <p:nvSpPr>
          <p:cNvPr id="3" name="Google Shape;627;p11">
            <a:extLst>
              <a:ext uri="{FF2B5EF4-FFF2-40B4-BE49-F238E27FC236}">
                <a16:creationId xmlns:a16="http://schemas.microsoft.com/office/drawing/2014/main" id="{C5D160E2-3F23-132B-B162-6855DA6F2857}"/>
              </a:ext>
            </a:extLst>
          </p:cNvPr>
          <p:cNvSpPr/>
          <p:nvPr/>
        </p:nvSpPr>
        <p:spPr>
          <a:xfrm>
            <a:off x="1964173" y="3117850"/>
            <a:ext cx="383740" cy="118000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 w="952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4" name="Google Shape;628;p11">
            <a:extLst>
              <a:ext uri="{FF2B5EF4-FFF2-40B4-BE49-F238E27FC236}">
                <a16:creationId xmlns:a16="http://schemas.microsoft.com/office/drawing/2014/main" id="{0EBC5371-2E55-F2F9-C920-C38814F5BED7}"/>
              </a:ext>
            </a:extLst>
          </p:cNvPr>
          <p:cNvSpPr/>
          <p:nvPr/>
        </p:nvSpPr>
        <p:spPr>
          <a:xfrm>
            <a:off x="3583423" y="3115387"/>
            <a:ext cx="383740" cy="118000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 w="952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5" name="Google Shape;629;p11">
            <a:extLst>
              <a:ext uri="{FF2B5EF4-FFF2-40B4-BE49-F238E27FC236}">
                <a16:creationId xmlns:a16="http://schemas.microsoft.com/office/drawing/2014/main" id="{822D383B-419C-3D61-207D-3F223AECE506}"/>
              </a:ext>
            </a:extLst>
          </p:cNvPr>
          <p:cNvSpPr/>
          <p:nvPr/>
        </p:nvSpPr>
        <p:spPr>
          <a:xfrm>
            <a:off x="5089326" y="3115387"/>
            <a:ext cx="383740" cy="118000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 w="952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" name="Google Shape;630;p11">
            <a:extLst>
              <a:ext uri="{FF2B5EF4-FFF2-40B4-BE49-F238E27FC236}">
                <a16:creationId xmlns:a16="http://schemas.microsoft.com/office/drawing/2014/main" id="{3AEB3501-CE90-078D-2332-68203083E412}"/>
              </a:ext>
            </a:extLst>
          </p:cNvPr>
          <p:cNvSpPr/>
          <p:nvPr/>
        </p:nvSpPr>
        <p:spPr>
          <a:xfrm>
            <a:off x="6635551" y="3112428"/>
            <a:ext cx="383740" cy="118000"/>
          </a:xfrm>
          <a:prstGeom prst="triangle">
            <a:avLst>
              <a:gd name="adj" fmla="val 50000"/>
            </a:avLst>
          </a:prstGeom>
          <a:solidFill>
            <a:srgbClr val="803176"/>
          </a:solidFill>
          <a:ln w="9525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pic>
        <p:nvPicPr>
          <p:cNvPr id="7" name="Google Shape;623;p11">
            <a:extLst>
              <a:ext uri="{FF2B5EF4-FFF2-40B4-BE49-F238E27FC236}">
                <a16:creationId xmlns:a16="http://schemas.microsoft.com/office/drawing/2014/main" id="{0A9CDA59-322D-F4BC-D6A0-9A4C29DBEC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4861" y="3314454"/>
            <a:ext cx="5132921" cy="987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32;p11">
            <a:extLst>
              <a:ext uri="{FF2B5EF4-FFF2-40B4-BE49-F238E27FC236}">
                <a16:creationId xmlns:a16="http://schemas.microsoft.com/office/drawing/2014/main" id="{7940B68B-8F11-05C4-AC42-A46BD83604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907" t="2703" b="7811"/>
          <a:stretch/>
        </p:blipFill>
        <p:spPr>
          <a:xfrm>
            <a:off x="6504998" y="3533976"/>
            <a:ext cx="1080558" cy="639411"/>
          </a:xfrm>
          <a:prstGeom prst="flowChartAlternateProcess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1" name="Agrupar 20">
            <a:extLst>
              <a:ext uri="{FF2B5EF4-FFF2-40B4-BE49-F238E27FC236}">
                <a16:creationId xmlns:a16="http://schemas.microsoft.com/office/drawing/2014/main" id="{E7ADABCF-CE39-5A35-68D4-F2E80630E5B4}"/>
              </a:ext>
            </a:extLst>
          </p:cNvPr>
          <p:cNvGrpSpPr/>
          <p:nvPr/>
        </p:nvGrpSpPr>
        <p:grpSpPr>
          <a:xfrm>
            <a:off x="1533792" y="1244228"/>
            <a:ext cx="1377000" cy="1372363"/>
            <a:chOff x="955886" y="1056450"/>
            <a:chExt cx="1605085" cy="1605085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A32A6FBF-7E13-7A73-3664-D71EC654BE01}"/>
                </a:ext>
              </a:extLst>
            </p:cNvPr>
            <p:cNvSpPr/>
            <p:nvPr/>
          </p:nvSpPr>
          <p:spPr>
            <a:xfrm>
              <a:off x="955886" y="1056450"/>
              <a:ext cx="1605085" cy="1605085"/>
            </a:xfrm>
            <a:prstGeom prst="ellipse">
              <a:avLst/>
            </a:prstGeom>
            <a:solidFill>
              <a:srgbClr val="80317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D32B58E1-B6A6-E06E-3628-4F5822100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6186" y="1288316"/>
              <a:ext cx="1144484" cy="1196846"/>
            </a:xfrm>
            <a:prstGeom prst="rect">
              <a:avLst/>
            </a:prstGeom>
          </p:spPr>
        </p:pic>
      </p:grpSp>
      <p:sp>
        <p:nvSpPr>
          <p:cNvPr id="26" name="Elipse 25">
            <a:extLst>
              <a:ext uri="{FF2B5EF4-FFF2-40B4-BE49-F238E27FC236}">
                <a16:creationId xmlns:a16="http://schemas.microsoft.com/office/drawing/2014/main" id="{4A248EC9-9B43-D846-BF1B-A1D514740D9A}"/>
              </a:ext>
            </a:extLst>
          </p:cNvPr>
          <p:cNvSpPr/>
          <p:nvPr/>
        </p:nvSpPr>
        <p:spPr>
          <a:xfrm>
            <a:off x="3069222" y="1274708"/>
            <a:ext cx="1377000" cy="1372363"/>
          </a:xfrm>
          <a:prstGeom prst="ellipse">
            <a:avLst/>
          </a:prstGeom>
          <a:solidFill>
            <a:srgbClr val="80317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ABE15599-38A6-9927-A6F2-D6CA4D5D23E9}"/>
              </a:ext>
            </a:extLst>
          </p:cNvPr>
          <p:cNvSpPr/>
          <p:nvPr/>
        </p:nvSpPr>
        <p:spPr>
          <a:xfrm>
            <a:off x="4591645" y="1219271"/>
            <a:ext cx="1377000" cy="1372363"/>
          </a:xfrm>
          <a:prstGeom prst="ellipse">
            <a:avLst/>
          </a:prstGeom>
          <a:solidFill>
            <a:srgbClr val="80317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11C3368C-42B5-BBD3-A30F-63F87DCACE64}"/>
              </a:ext>
            </a:extLst>
          </p:cNvPr>
          <p:cNvSpPr/>
          <p:nvPr/>
        </p:nvSpPr>
        <p:spPr>
          <a:xfrm>
            <a:off x="6133939" y="1282720"/>
            <a:ext cx="1377000" cy="1372363"/>
          </a:xfrm>
          <a:prstGeom prst="ellipse">
            <a:avLst/>
          </a:prstGeom>
          <a:solidFill>
            <a:srgbClr val="80317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Google Shape;611;p11">
            <a:extLst>
              <a:ext uri="{FF2B5EF4-FFF2-40B4-BE49-F238E27FC236}">
                <a16:creationId xmlns:a16="http://schemas.microsoft.com/office/drawing/2014/main" id="{12301702-76EC-B108-FFDD-DAB1CFCBFA99}"/>
              </a:ext>
            </a:extLst>
          </p:cNvPr>
          <p:cNvSpPr txBox="1"/>
          <p:nvPr/>
        </p:nvSpPr>
        <p:spPr>
          <a:xfrm>
            <a:off x="1340046" y="2746053"/>
            <a:ext cx="1638302" cy="41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13" tIns="51413" rIns="51413" bIns="5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803176"/>
                </a:solidFill>
                <a:latin typeface="+mn-lt"/>
                <a:ea typeface="Nunito"/>
                <a:cs typeface="Kanit Light" panose="020B0604020202020204" charset="-34"/>
                <a:sym typeface="Nunito"/>
              </a:rPr>
              <a:t>Mapeamento</a:t>
            </a:r>
            <a:endParaRPr sz="1200" b="1" dirty="0">
              <a:solidFill>
                <a:srgbClr val="803176"/>
              </a:solidFill>
              <a:latin typeface="+mn-lt"/>
              <a:ea typeface="Nunito"/>
              <a:cs typeface="Kanit Light" panose="020B0604020202020204" charset="-34"/>
              <a:sym typeface="Nunito"/>
            </a:endParaRPr>
          </a:p>
        </p:txBody>
      </p:sp>
      <p:sp>
        <p:nvSpPr>
          <p:cNvPr id="35" name="Google Shape;612;p11">
            <a:extLst>
              <a:ext uri="{FF2B5EF4-FFF2-40B4-BE49-F238E27FC236}">
                <a16:creationId xmlns:a16="http://schemas.microsoft.com/office/drawing/2014/main" id="{0C823931-B738-9C7E-BD20-06CE4025B162}"/>
              </a:ext>
            </a:extLst>
          </p:cNvPr>
          <p:cNvSpPr txBox="1"/>
          <p:nvPr/>
        </p:nvSpPr>
        <p:spPr>
          <a:xfrm>
            <a:off x="4791657" y="2678500"/>
            <a:ext cx="976976" cy="30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13" tIns="51413" rIns="51413" bIns="5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803176"/>
                </a:solidFill>
                <a:latin typeface="+mn-lt"/>
                <a:ea typeface="Nunito"/>
                <a:cs typeface="Kanit Light" panose="020B0604020202020204" charset="-34"/>
                <a:sym typeface="Nunito"/>
              </a:rPr>
              <a:t>Legal </a:t>
            </a:r>
            <a:r>
              <a:rPr lang="pt-BR" sz="1200" b="1" dirty="0" err="1">
                <a:solidFill>
                  <a:srgbClr val="803176"/>
                </a:solidFill>
                <a:latin typeface="+mn-lt"/>
                <a:ea typeface="Nunito"/>
                <a:cs typeface="Kanit Light" panose="020B0604020202020204" charset="-34"/>
                <a:sym typeface="Nunito"/>
              </a:rPr>
              <a:t>Analytics</a:t>
            </a:r>
            <a:endParaRPr sz="1200" b="1" dirty="0">
              <a:solidFill>
                <a:srgbClr val="803176"/>
              </a:solidFill>
              <a:latin typeface="+mn-lt"/>
              <a:ea typeface="Nunito"/>
              <a:cs typeface="Kanit Light" panose="020B0604020202020204" charset="-34"/>
              <a:sym typeface="Nunito"/>
            </a:endParaRPr>
          </a:p>
        </p:txBody>
      </p:sp>
      <p:sp>
        <p:nvSpPr>
          <p:cNvPr id="36" name="Google Shape;613;p11">
            <a:extLst>
              <a:ext uri="{FF2B5EF4-FFF2-40B4-BE49-F238E27FC236}">
                <a16:creationId xmlns:a16="http://schemas.microsoft.com/office/drawing/2014/main" id="{6431A1EC-5CE4-F6C8-DB6A-9E7F347564BC}"/>
              </a:ext>
            </a:extLst>
          </p:cNvPr>
          <p:cNvSpPr txBox="1"/>
          <p:nvPr/>
        </p:nvSpPr>
        <p:spPr>
          <a:xfrm>
            <a:off x="6075829" y="2663391"/>
            <a:ext cx="1560032" cy="41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13" tIns="51413" rIns="51413" bIns="5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803176"/>
                </a:solidFill>
                <a:latin typeface="+mn-lt"/>
                <a:ea typeface="Nunito"/>
                <a:cs typeface="Kanit Light" panose="020B0604020202020204" charset="-34"/>
                <a:sym typeface="Nunito"/>
              </a:rPr>
              <a:t>Escritório + Mediação On-Line</a:t>
            </a:r>
            <a:endParaRPr sz="1200" b="1" dirty="0">
              <a:solidFill>
                <a:srgbClr val="803176"/>
              </a:solidFill>
              <a:latin typeface="+mn-lt"/>
              <a:ea typeface="Nunito"/>
              <a:cs typeface="Kanit Light" panose="020B0604020202020204" charset="-34"/>
              <a:sym typeface="Nunito"/>
            </a:endParaRPr>
          </a:p>
        </p:txBody>
      </p:sp>
      <p:sp>
        <p:nvSpPr>
          <p:cNvPr id="37" name="Google Shape;614;p11">
            <a:extLst>
              <a:ext uri="{FF2B5EF4-FFF2-40B4-BE49-F238E27FC236}">
                <a16:creationId xmlns:a16="http://schemas.microsoft.com/office/drawing/2014/main" id="{8D099B60-ABDC-9634-83D0-BC43BD8C0735}"/>
              </a:ext>
            </a:extLst>
          </p:cNvPr>
          <p:cNvSpPr txBox="1"/>
          <p:nvPr/>
        </p:nvSpPr>
        <p:spPr>
          <a:xfrm>
            <a:off x="3271128" y="2655531"/>
            <a:ext cx="1054487" cy="41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13" tIns="51413" rIns="51413" bIns="5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rgbClr val="803176"/>
                </a:solidFill>
                <a:latin typeface="+mn-lt"/>
                <a:ea typeface="Nunito"/>
                <a:cs typeface="Kanit Light" panose="020B0604020202020204" charset="-34"/>
                <a:sym typeface="Nunito"/>
              </a:rPr>
              <a:t>Inteligência Artificial (IA)</a:t>
            </a:r>
            <a:endParaRPr sz="1200" b="1" dirty="0">
              <a:solidFill>
                <a:srgbClr val="803176"/>
              </a:solidFill>
              <a:latin typeface="+mn-lt"/>
              <a:ea typeface="Nunito"/>
              <a:cs typeface="Kanit Light" panose="020B0604020202020204" charset="-34"/>
              <a:sym typeface="Nunito"/>
            </a:endParaRP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101EFDF3-E752-3F77-DB30-5CBDC7174267}"/>
              </a:ext>
            </a:extLst>
          </p:cNvPr>
          <p:cNvGrpSpPr/>
          <p:nvPr/>
        </p:nvGrpSpPr>
        <p:grpSpPr>
          <a:xfrm>
            <a:off x="1450029" y="1170937"/>
            <a:ext cx="6138702" cy="1581722"/>
            <a:chOff x="1450029" y="1213272"/>
            <a:chExt cx="6138702" cy="1581722"/>
          </a:xfrm>
        </p:grpSpPr>
        <p:sp>
          <p:nvSpPr>
            <p:cNvPr id="38" name="Arco 37">
              <a:extLst>
                <a:ext uri="{FF2B5EF4-FFF2-40B4-BE49-F238E27FC236}">
                  <a16:creationId xmlns:a16="http://schemas.microsoft.com/office/drawing/2014/main" id="{895B0FC2-0923-ABCE-B82F-1B5D7FF3A4CA}"/>
                </a:ext>
              </a:extLst>
            </p:cNvPr>
            <p:cNvSpPr/>
            <p:nvPr/>
          </p:nvSpPr>
          <p:spPr>
            <a:xfrm>
              <a:off x="2989268" y="1213272"/>
              <a:ext cx="1532583" cy="1581722"/>
            </a:xfrm>
            <a:prstGeom prst="arc">
              <a:avLst>
                <a:gd name="adj1" fmla="val 10983432"/>
                <a:gd name="adj2" fmla="val 232713"/>
              </a:avLst>
            </a:prstGeom>
            <a:ln w="19050">
              <a:solidFill>
                <a:srgbClr val="8031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9" name="Arco 38">
              <a:extLst>
                <a:ext uri="{FF2B5EF4-FFF2-40B4-BE49-F238E27FC236}">
                  <a16:creationId xmlns:a16="http://schemas.microsoft.com/office/drawing/2014/main" id="{C15040B7-001F-8B52-CB69-BD13F87E8E91}"/>
                </a:ext>
              </a:extLst>
            </p:cNvPr>
            <p:cNvSpPr/>
            <p:nvPr/>
          </p:nvSpPr>
          <p:spPr>
            <a:xfrm>
              <a:off x="6056148" y="1213272"/>
              <a:ext cx="1532583" cy="1581722"/>
            </a:xfrm>
            <a:prstGeom prst="arc">
              <a:avLst>
                <a:gd name="adj1" fmla="val 10983432"/>
                <a:gd name="adj2" fmla="val 232713"/>
              </a:avLst>
            </a:prstGeom>
            <a:ln w="19050">
              <a:solidFill>
                <a:srgbClr val="8031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0" name="Arco 39">
              <a:extLst>
                <a:ext uri="{FF2B5EF4-FFF2-40B4-BE49-F238E27FC236}">
                  <a16:creationId xmlns:a16="http://schemas.microsoft.com/office/drawing/2014/main" id="{7723462F-5B80-AFDC-9F2D-6355AF66675B}"/>
                </a:ext>
              </a:extLst>
            </p:cNvPr>
            <p:cNvSpPr/>
            <p:nvPr/>
          </p:nvSpPr>
          <p:spPr>
            <a:xfrm flipV="1">
              <a:off x="4519073" y="1276765"/>
              <a:ext cx="1532583" cy="1452918"/>
            </a:xfrm>
            <a:prstGeom prst="arc">
              <a:avLst>
                <a:gd name="adj1" fmla="val 10983432"/>
                <a:gd name="adj2" fmla="val 232713"/>
              </a:avLst>
            </a:prstGeom>
            <a:ln w="19050">
              <a:solidFill>
                <a:srgbClr val="8031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1" name="Arco 40">
              <a:extLst>
                <a:ext uri="{FF2B5EF4-FFF2-40B4-BE49-F238E27FC236}">
                  <a16:creationId xmlns:a16="http://schemas.microsoft.com/office/drawing/2014/main" id="{B77B37EE-8DC7-1EFB-AA38-A471B7638A80}"/>
                </a:ext>
              </a:extLst>
            </p:cNvPr>
            <p:cNvSpPr/>
            <p:nvPr/>
          </p:nvSpPr>
          <p:spPr>
            <a:xfrm flipV="1">
              <a:off x="1450029" y="1276765"/>
              <a:ext cx="1532583" cy="1452918"/>
            </a:xfrm>
            <a:prstGeom prst="arc">
              <a:avLst>
                <a:gd name="adj1" fmla="val 10983432"/>
                <a:gd name="adj2" fmla="val 232713"/>
              </a:avLst>
            </a:prstGeom>
            <a:ln w="19050">
              <a:solidFill>
                <a:srgbClr val="8031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43" name="Elipse 42">
            <a:extLst>
              <a:ext uri="{FF2B5EF4-FFF2-40B4-BE49-F238E27FC236}">
                <a16:creationId xmlns:a16="http://schemas.microsoft.com/office/drawing/2014/main" id="{8E311B37-812B-5D33-2D91-B23D6E4AF19B}"/>
              </a:ext>
            </a:extLst>
          </p:cNvPr>
          <p:cNvSpPr/>
          <p:nvPr/>
        </p:nvSpPr>
        <p:spPr>
          <a:xfrm>
            <a:off x="2964624" y="1907114"/>
            <a:ext cx="54841" cy="59277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A66DD9B5-A6A2-8B68-3085-30A9387FE0D3}"/>
              </a:ext>
            </a:extLst>
          </p:cNvPr>
          <p:cNvSpPr/>
          <p:nvPr/>
        </p:nvSpPr>
        <p:spPr>
          <a:xfrm>
            <a:off x="4494900" y="1907114"/>
            <a:ext cx="54841" cy="59277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E6793831-086A-FB04-7620-6919647CB797}"/>
              </a:ext>
            </a:extLst>
          </p:cNvPr>
          <p:cNvSpPr/>
          <p:nvPr/>
        </p:nvSpPr>
        <p:spPr>
          <a:xfrm>
            <a:off x="6027540" y="1907114"/>
            <a:ext cx="54841" cy="59277"/>
          </a:xfrm>
          <a:prstGeom prst="ellipse">
            <a:avLst/>
          </a:prstGeom>
          <a:solidFill>
            <a:srgbClr val="8031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4DE7C2C6-BDA5-2E2A-1DDE-5B0448A04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856" y="1469189"/>
            <a:ext cx="930166" cy="875850"/>
          </a:xfrm>
          <a:prstGeom prst="rect">
            <a:avLst/>
          </a:prstGeom>
        </p:spPr>
      </p:pic>
      <p:sp>
        <p:nvSpPr>
          <p:cNvPr id="49" name="Retângulo 48">
            <a:extLst>
              <a:ext uri="{FF2B5EF4-FFF2-40B4-BE49-F238E27FC236}">
                <a16:creationId xmlns:a16="http://schemas.microsoft.com/office/drawing/2014/main" id="{C1D6AF63-7E9A-50BD-C3F7-8772D1A01E9F}"/>
              </a:ext>
            </a:extLst>
          </p:cNvPr>
          <p:cNvSpPr/>
          <p:nvPr/>
        </p:nvSpPr>
        <p:spPr>
          <a:xfrm>
            <a:off x="3602247" y="1727198"/>
            <a:ext cx="222250" cy="179916"/>
          </a:xfrm>
          <a:prstGeom prst="rect">
            <a:avLst/>
          </a:prstGeom>
          <a:solidFill>
            <a:srgbClr val="803176"/>
          </a:solidFill>
          <a:ln>
            <a:solidFill>
              <a:srgbClr val="803176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Google Shape;625;p11">
            <a:extLst>
              <a:ext uri="{FF2B5EF4-FFF2-40B4-BE49-F238E27FC236}">
                <a16:creationId xmlns:a16="http://schemas.microsoft.com/office/drawing/2014/main" id="{CF53BF21-85AE-A111-27A5-07F335D2047C}"/>
              </a:ext>
            </a:extLst>
          </p:cNvPr>
          <p:cNvSpPr txBox="1"/>
          <p:nvPr/>
        </p:nvSpPr>
        <p:spPr>
          <a:xfrm>
            <a:off x="3539848" y="1631159"/>
            <a:ext cx="347047" cy="41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13" tIns="51413" rIns="51413" bIns="5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IA</a:t>
            </a:r>
            <a:endParaRPr sz="1800" b="1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759D274D-A519-705F-1226-30A34790C5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3627" y="1501831"/>
            <a:ext cx="851373" cy="900023"/>
          </a:xfrm>
          <a:prstGeom prst="rect">
            <a:avLst/>
          </a:prstGeom>
        </p:spPr>
      </p:pic>
      <p:sp>
        <p:nvSpPr>
          <p:cNvPr id="51" name="Google Shape;625;p11">
            <a:extLst>
              <a:ext uri="{FF2B5EF4-FFF2-40B4-BE49-F238E27FC236}">
                <a16:creationId xmlns:a16="http://schemas.microsoft.com/office/drawing/2014/main" id="{89C221F3-4909-272E-FAA8-6EF0DE89950F}"/>
              </a:ext>
            </a:extLst>
          </p:cNvPr>
          <p:cNvSpPr txBox="1"/>
          <p:nvPr/>
        </p:nvSpPr>
        <p:spPr>
          <a:xfrm>
            <a:off x="5094966" y="1234430"/>
            <a:ext cx="347047" cy="412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13" tIns="51413" rIns="51413" bIns="51413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800" b="1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IA</a:t>
            </a:r>
            <a:endParaRPr sz="1800" b="1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AC7F71DE-2C41-7FCE-FDFB-79B14A497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1538" y="1511045"/>
            <a:ext cx="560863" cy="607601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286F2771-8650-987E-1E5B-81638F0E0A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6712" y="1495437"/>
            <a:ext cx="607601" cy="607601"/>
          </a:xfrm>
          <a:prstGeom prst="rect">
            <a:avLst/>
          </a:prstGeom>
        </p:spPr>
      </p:pic>
      <p:pic>
        <p:nvPicPr>
          <p:cNvPr id="54" name="Imagem 53" descr="Ícone&#10;&#10;O conteúdo gerado por IA pode estar incorreto.">
            <a:extLst>
              <a:ext uri="{FF2B5EF4-FFF2-40B4-BE49-F238E27FC236}">
                <a16:creationId xmlns:a16="http://schemas.microsoft.com/office/drawing/2014/main" id="{136D9C4F-AFE8-4996-BC88-A5542DC939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6181" y="1943459"/>
            <a:ext cx="849053" cy="849053"/>
          </a:xfrm>
          <a:prstGeom prst="rect">
            <a:avLst/>
          </a:prstGeom>
        </p:spPr>
      </p:pic>
      <p:sp>
        <p:nvSpPr>
          <p:cNvPr id="9" name="Google Shape;621;p11">
            <a:extLst>
              <a:ext uri="{FF2B5EF4-FFF2-40B4-BE49-F238E27FC236}">
                <a16:creationId xmlns:a16="http://schemas.microsoft.com/office/drawing/2014/main" id="{66DCDFE8-6059-4F2F-6CB8-06A4FF48FAE1}"/>
              </a:ext>
            </a:extLst>
          </p:cNvPr>
          <p:cNvSpPr/>
          <p:nvPr/>
        </p:nvSpPr>
        <p:spPr>
          <a:xfrm>
            <a:off x="400788" y="635823"/>
            <a:ext cx="7849654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500" dirty="0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Em tempo real. </a:t>
            </a:r>
            <a:r>
              <a:rPr lang="pt-BR" sz="1500" dirty="0" err="1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Bumps</a:t>
            </a:r>
            <a:r>
              <a:rPr lang="pt-BR" sz="1500" dirty="0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 com </a:t>
            </a:r>
            <a:r>
              <a:rPr lang="pt-BR" sz="1500" dirty="0" err="1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RPAs</a:t>
            </a:r>
            <a:r>
              <a:rPr lang="pt-BR" sz="1500" dirty="0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 para esteiras de Mediação (Mediar </a:t>
            </a:r>
            <a:r>
              <a:rPr lang="pt-BR" sz="1500" dirty="0" err="1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Group</a:t>
            </a:r>
            <a:r>
              <a:rPr lang="pt-BR" sz="1500" dirty="0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) ou </a:t>
            </a:r>
            <a:r>
              <a:rPr lang="pt-BR" sz="1500" dirty="0" err="1">
                <a:solidFill>
                  <a:srgbClr val="803176"/>
                </a:solidFill>
                <a:latin typeface="Trebuchet MS"/>
                <a:ea typeface="Trebuchet MS"/>
                <a:cs typeface="Trebuchet MS"/>
                <a:sym typeface="Trebuchet MS"/>
              </a:rPr>
              <a:t>Agilità</a:t>
            </a:r>
            <a:endParaRPr sz="1050" dirty="0">
              <a:solidFill>
                <a:srgbClr val="803176"/>
              </a:solidFill>
            </a:endParaRPr>
          </a:p>
          <a:p>
            <a:pPr algn="ctr"/>
            <a:endParaRPr sz="1500" dirty="0">
              <a:solidFill>
                <a:schemeClr val="tx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645;p12">
            <a:extLst>
              <a:ext uri="{FF2B5EF4-FFF2-40B4-BE49-F238E27FC236}">
                <a16:creationId xmlns:a16="http://schemas.microsoft.com/office/drawing/2014/main" id="{F06F1A28-8EEA-9AB9-CFA0-9C141CB3491D}"/>
              </a:ext>
            </a:extLst>
          </p:cNvPr>
          <p:cNvGrpSpPr/>
          <p:nvPr/>
        </p:nvGrpSpPr>
        <p:grpSpPr>
          <a:xfrm flipH="1">
            <a:off x="4550912" y="3690374"/>
            <a:ext cx="4593088" cy="732457"/>
            <a:chOff x="-2997" y="5237061"/>
            <a:chExt cx="6611941" cy="599511"/>
          </a:xfrm>
          <a:solidFill>
            <a:srgbClr val="803176"/>
          </a:solidFill>
        </p:grpSpPr>
        <p:sp>
          <p:nvSpPr>
            <p:cNvPr id="26" name="Google Shape;646;p12">
              <a:extLst>
                <a:ext uri="{FF2B5EF4-FFF2-40B4-BE49-F238E27FC236}">
                  <a16:creationId xmlns:a16="http://schemas.microsoft.com/office/drawing/2014/main" id="{B777A31F-64E7-F6FC-DC72-BBB0DB9A65F4}"/>
                </a:ext>
              </a:extLst>
            </p:cNvPr>
            <p:cNvSpPr/>
            <p:nvPr/>
          </p:nvSpPr>
          <p:spPr>
            <a:xfrm>
              <a:off x="-2996" y="5237061"/>
              <a:ext cx="6611940" cy="599511"/>
            </a:xfrm>
            <a:prstGeom prst="roundRect">
              <a:avLst>
                <a:gd name="adj" fmla="val 45283"/>
              </a:avLst>
            </a:prstGeom>
            <a:grp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200">
                <a:solidFill>
                  <a:schemeClr val="lt1"/>
                </a:solidFill>
              </a:endParaRPr>
            </a:p>
          </p:txBody>
        </p:sp>
        <p:sp>
          <p:nvSpPr>
            <p:cNvPr id="27" name="Google Shape;647;p12">
              <a:extLst>
                <a:ext uri="{FF2B5EF4-FFF2-40B4-BE49-F238E27FC236}">
                  <a16:creationId xmlns:a16="http://schemas.microsoft.com/office/drawing/2014/main" id="{ACE24430-353F-EB16-AB75-B62D785FEF27}"/>
                </a:ext>
              </a:extLst>
            </p:cNvPr>
            <p:cNvSpPr/>
            <p:nvPr/>
          </p:nvSpPr>
          <p:spPr>
            <a:xfrm>
              <a:off x="-2997" y="5237354"/>
              <a:ext cx="636044" cy="599218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200">
                <a:solidFill>
                  <a:schemeClr val="lt1"/>
                </a:solidFill>
              </a:endParaRPr>
            </a:p>
          </p:txBody>
        </p:sp>
      </p:grpSp>
      <p:sp>
        <p:nvSpPr>
          <p:cNvPr id="21" name="Google Shape;654;p12">
            <a:extLst>
              <a:ext uri="{FF2B5EF4-FFF2-40B4-BE49-F238E27FC236}">
                <a16:creationId xmlns:a16="http://schemas.microsoft.com/office/drawing/2014/main" id="{C597B881-DE83-5E3D-A21D-BB74310238EA}"/>
              </a:ext>
            </a:extLst>
          </p:cNvPr>
          <p:cNvSpPr/>
          <p:nvPr/>
        </p:nvSpPr>
        <p:spPr>
          <a:xfrm flipH="1">
            <a:off x="6096076" y="1474352"/>
            <a:ext cx="2826600" cy="784575"/>
          </a:xfrm>
          <a:prstGeom prst="roundRect">
            <a:avLst>
              <a:gd name="adj" fmla="val 45283"/>
            </a:avLst>
          </a:prstGeom>
          <a:solidFill>
            <a:srgbClr val="80317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</a:endParaRPr>
          </a:p>
        </p:txBody>
      </p:sp>
      <p:sp>
        <p:nvSpPr>
          <p:cNvPr id="10" name="Google Shape;649;p12">
            <a:extLst>
              <a:ext uri="{FF2B5EF4-FFF2-40B4-BE49-F238E27FC236}">
                <a16:creationId xmlns:a16="http://schemas.microsoft.com/office/drawing/2014/main" id="{1EEAE304-93B8-C849-C2B2-449668B4162F}"/>
              </a:ext>
            </a:extLst>
          </p:cNvPr>
          <p:cNvSpPr/>
          <p:nvPr/>
        </p:nvSpPr>
        <p:spPr>
          <a:xfrm>
            <a:off x="139489" y="2108198"/>
            <a:ext cx="4248398" cy="776709"/>
          </a:xfrm>
          <a:prstGeom prst="roundRect">
            <a:avLst>
              <a:gd name="adj" fmla="val 45283"/>
            </a:avLst>
          </a:prstGeom>
          <a:solidFill>
            <a:srgbClr val="80317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 dirty="0">
              <a:solidFill>
                <a:schemeClr val="lt1"/>
              </a:solidFill>
            </a:endParaRPr>
          </a:p>
        </p:txBody>
      </p:sp>
      <p:sp>
        <p:nvSpPr>
          <p:cNvPr id="4" name="Google Shape;643;p12">
            <a:extLst>
              <a:ext uri="{FF2B5EF4-FFF2-40B4-BE49-F238E27FC236}">
                <a16:creationId xmlns:a16="http://schemas.microsoft.com/office/drawing/2014/main" id="{FC0A64DD-49E0-97D9-DADB-BDB43E398160}"/>
              </a:ext>
            </a:extLst>
          </p:cNvPr>
          <p:cNvSpPr/>
          <p:nvPr/>
        </p:nvSpPr>
        <p:spPr>
          <a:xfrm>
            <a:off x="144307" y="930758"/>
            <a:ext cx="5580000" cy="68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2000" b="1" dirty="0">
                <a:solidFill>
                  <a:srgbClr val="803176"/>
                </a:solidFill>
              </a:rPr>
              <a:t>2.038 </a:t>
            </a:r>
            <a:r>
              <a:rPr lang="pt-BR" sz="1200" dirty="0">
                <a:solidFill>
                  <a:srgbClr val="803176"/>
                </a:solidFill>
              </a:rPr>
              <a:t>ações otimizadas </a:t>
            </a:r>
            <a:endParaRPr sz="1000" dirty="0">
              <a:solidFill>
                <a:srgbClr val="803176"/>
              </a:solidFill>
            </a:endParaRPr>
          </a:p>
          <a:p>
            <a:r>
              <a:rPr lang="pt-BR" sz="2000" b="1" dirty="0">
                <a:solidFill>
                  <a:srgbClr val="803176"/>
                </a:solidFill>
              </a:rPr>
              <a:t>76 MM </a:t>
            </a:r>
            <a:r>
              <a:rPr lang="pt-BR" sz="1200" b="1" dirty="0">
                <a:solidFill>
                  <a:srgbClr val="803176"/>
                </a:solidFill>
              </a:rPr>
              <a:t>redução de p</a:t>
            </a:r>
            <a:r>
              <a:rPr lang="pt-BR" sz="1200" dirty="0">
                <a:solidFill>
                  <a:srgbClr val="803176"/>
                </a:solidFill>
              </a:rPr>
              <a:t>rovisão</a:t>
            </a:r>
            <a:endParaRPr b="1" dirty="0">
              <a:solidFill>
                <a:srgbClr val="803176"/>
              </a:solidFill>
            </a:endParaRPr>
          </a:p>
        </p:txBody>
      </p:sp>
      <p:sp>
        <p:nvSpPr>
          <p:cNvPr id="6" name="Google Shape;667;p12">
            <a:extLst>
              <a:ext uri="{FF2B5EF4-FFF2-40B4-BE49-F238E27FC236}">
                <a16:creationId xmlns:a16="http://schemas.microsoft.com/office/drawing/2014/main" id="{6FD1A87A-CB09-9588-0673-D3801EB8E816}"/>
              </a:ext>
            </a:extLst>
          </p:cNvPr>
          <p:cNvSpPr/>
          <p:nvPr/>
        </p:nvSpPr>
        <p:spPr>
          <a:xfrm>
            <a:off x="152655" y="1570073"/>
            <a:ext cx="5501700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2000" b="1" dirty="0">
                <a:solidFill>
                  <a:srgbClr val="803176"/>
                </a:solidFill>
              </a:rPr>
              <a:t>52 MM </a:t>
            </a:r>
            <a:r>
              <a:rPr lang="pt-BR" sz="1200" dirty="0">
                <a:solidFill>
                  <a:srgbClr val="803176"/>
                </a:solidFill>
              </a:rPr>
              <a:t>economia (juros + correção) (carregar </a:t>
            </a:r>
            <a:r>
              <a:rPr lang="pt-BR" sz="1200" dirty="0" err="1">
                <a:solidFill>
                  <a:srgbClr val="803176"/>
                </a:solidFill>
              </a:rPr>
              <a:t>ROs</a:t>
            </a:r>
            <a:r>
              <a:rPr lang="pt-BR" sz="1200" dirty="0">
                <a:solidFill>
                  <a:srgbClr val="803176"/>
                </a:solidFill>
              </a:rPr>
              <a:t>)</a:t>
            </a:r>
            <a:endParaRPr sz="1000" dirty="0">
              <a:solidFill>
                <a:srgbClr val="803176"/>
              </a:solidFill>
            </a:endParaRPr>
          </a:p>
        </p:txBody>
      </p:sp>
      <p:sp>
        <p:nvSpPr>
          <p:cNvPr id="8" name="Google Shape;651;p12">
            <a:extLst>
              <a:ext uri="{FF2B5EF4-FFF2-40B4-BE49-F238E27FC236}">
                <a16:creationId xmlns:a16="http://schemas.microsoft.com/office/drawing/2014/main" id="{563D6FAE-213B-4B87-650F-E537F6F3A936}"/>
              </a:ext>
            </a:extLst>
          </p:cNvPr>
          <p:cNvSpPr/>
          <p:nvPr/>
        </p:nvSpPr>
        <p:spPr>
          <a:xfrm>
            <a:off x="386223" y="2381787"/>
            <a:ext cx="412956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R$ 60 milhões </a:t>
            </a:r>
            <a:r>
              <a:rPr lang="pt-BR" sz="1500" b="1" dirty="0">
                <a:solidFill>
                  <a:schemeClr val="bg1"/>
                </a:solidFill>
              </a:rPr>
              <a:t>(juros + cm)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9" name="Google Shape;652;p12">
            <a:extLst>
              <a:ext uri="{FF2B5EF4-FFF2-40B4-BE49-F238E27FC236}">
                <a16:creationId xmlns:a16="http://schemas.microsoft.com/office/drawing/2014/main" id="{7CFF0E40-5A02-04D8-1F0B-4947F5B125D4}"/>
              </a:ext>
            </a:extLst>
          </p:cNvPr>
          <p:cNvSpPr/>
          <p:nvPr/>
        </p:nvSpPr>
        <p:spPr>
          <a:xfrm>
            <a:off x="413728" y="2177458"/>
            <a:ext cx="396926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dirty="0">
                <a:solidFill>
                  <a:schemeClr val="bg1"/>
                </a:solidFill>
              </a:rPr>
              <a:t>Economia total projetada sobre a provisão 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11" name="Google Shape;658;p12">
            <a:extLst>
              <a:ext uri="{FF2B5EF4-FFF2-40B4-BE49-F238E27FC236}">
                <a16:creationId xmlns:a16="http://schemas.microsoft.com/office/drawing/2014/main" id="{22E7A1D5-83E4-57E3-0404-5B7478CE0567}"/>
              </a:ext>
            </a:extLst>
          </p:cNvPr>
          <p:cNvSpPr/>
          <p:nvPr/>
        </p:nvSpPr>
        <p:spPr>
          <a:xfrm>
            <a:off x="249490" y="3301575"/>
            <a:ext cx="4113146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200" dirty="0">
                <a:solidFill>
                  <a:srgbClr val="803176"/>
                </a:solidFill>
              </a:rPr>
              <a:t>Redução do desgaste financeiro e emocional do segurado</a:t>
            </a:r>
            <a:endParaRPr sz="1050" dirty="0">
              <a:solidFill>
                <a:srgbClr val="803176"/>
              </a:solidFill>
            </a:endParaRPr>
          </a:p>
        </p:txBody>
      </p:sp>
      <p:sp>
        <p:nvSpPr>
          <p:cNvPr id="12" name="Google Shape;659;p12">
            <a:extLst>
              <a:ext uri="{FF2B5EF4-FFF2-40B4-BE49-F238E27FC236}">
                <a16:creationId xmlns:a16="http://schemas.microsoft.com/office/drawing/2014/main" id="{54675A2D-83E7-E8B3-72CB-FAED508A63D9}"/>
              </a:ext>
            </a:extLst>
          </p:cNvPr>
          <p:cNvSpPr/>
          <p:nvPr/>
        </p:nvSpPr>
        <p:spPr>
          <a:xfrm>
            <a:off x="238810" y="3709113"/>
            <a:ext cx="3617172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200">
                <a:solidFill>
                  <a:srgbClr val="803176"/>
                </a:solidFill>
              </a:rPr>
              <a:t>Recuperação de imagem junto ao cliente</a:t>
            </a:r>
            <a:endParaRPr sz="1050">
              <a:solidFill>
                <a:srgbClr val="803176"/>
              </a:solidFill>
            </a:endParaRPr>
          </a:p>
        </p:txBody>
      </p:sp>
      <p:sp>
        <p:nvSpPr>
          <p:cNvPr id="13" name="Google Shape;660;p12">
            <a:extLst>
              <a:ext uri="{FF2B5EF4-FFF2-40B4-BE49-F238E27FC236}">
                <a16:creationId xmlns:a16="http://schemas.microsoft.com/office/drawing/2014/main" id="{F50D4C5C-46D9-9C85-241F-BC9C46E91844}"/>
              </a:ext>
            </a:extLst>
          </p:cNvPr>
          <p:cNvSpPr/>
          <p:nvPr/>
        </p:nvSpPr>
        <p:spPr>
          <a:xfrm rot="-7838893">
            <a:off x="-170393" y="3291874"/>
            <a:ext cx="289323" cy="246932"/>
          </a:xfrm>
          <a:prstGeom prst="rtTriangle">
            <a:avLst/>
          </a:prstGeom>
          <a:solidFill>
            <a:srgbClr val="80317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rgbClr val="803176"/>
              </a:solidFill>
            </a:endParaRPr>
          </a:p>
        </p:txBody>
      </p:sp>
      <p:sp>
        <p:nvSpPr>
          <p:cNvPr id="14" name="Google Shape;661;p12">
            <a:extLst>
              <a:ext uri="{FF2B5EF4-FFF2-40B4-BE49-F238E27FC236}">
                <a16:creationId xmlns:a16="http://schemas.microsoft.com/office/drawing/2014/main" id="{C8A73B63-3272-8C72-7AC6-80A5DDD58C84}"/>
              </a:ext>
            </a:extLst>
          </p:cNvPr>
          <p:cNvSpPr/>
          <p:nvPr/>
        </p:nvSpPr>
        <p:spPr>
          <a:xfrm rot="-7838893">
            <a:off x="-179918" y="3720499"/>
            <a:ext cx="289323" cy="246932"/>
          </a:xfrm>
          <a:prstGeom prst="rtTriangle">
            <a:avLst/>
          </a:prstGeom>
          <a:solidFill>
            <a:srgbClr val="80317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rgbClr val="803176"/>
              </a:solidFill>
            </a:endParaRPr>
          </a:p>
        </p:txBody>
      </p:sp>
      <p:sp>
        <p:nvSpPr>
          <p:cNvPr id="15" name="Google Shape;662;p12">
            <a:extLst>
              <a:ext uri="{FF2B5EF4-FFF2-40B4-BE49-F238E27FC236}">
                <a16:creationId xmlns:a16="http://schemas.microsoft.com/office/drawing/2014/main" id="{01286FFA-2E87-770F-FDFA-F859A899F739}"/>
              </a:ext>
            </a:extLst>
          </p:cNvPr>
          <p:cNvSpPr/>
          <p:nvPr/>
        </p:nvSpPr>
        <p:spPr>
          <a:xfrm rot="-7838893">
            <a:off x="-170393" y="4120549"/>
            <a:ext cx="289323" cy="246932"/>
          </a:xfrm>
          <a:prstGeom prst="rtTriangle">
            <a:avLst/>
          </a:prstGeom>
          <a:solidFill>
            <a:srgbClr val="803176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rgbClr val="803176"/>
              </a:solidFill>
            </a:endParaRPr>
          </a:p>
        </p:txBody>
      </p:sp>
      <p:sp>
        <p:nvSpPr>
          <p:cNvPr id="16" name="Google Shape;663;p12">
            <a:extLst>
              <a:ext uri="{FF2B5EF4-FFF2-40B4-BE49-F238E27FC236}">
                <a16:creationId xmlns:a16="http://schemas.microsoft.com/office/drawing/2014/main" id="{0DC08EF3-0947-A418-DF00-989C4D82EDD9}"/>
              </a:ext>
            </a:extLst>
          </p:cNvPr>
          <p:cNvSpPr/>
          <p:nvPr/>
        </p:nvSpPr>
        <p:spPr>
          <a:xfrm>
            <a:off x="267385" y="4118642"/>
            <a:ext cx="5050409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200">
                <a:solidFill>
                  <a:srgbClr val="803176"/>
                </a:solidFill>
              </a:rPr>
              <a:t>Redução da carga de trabalho do Poder Judiciário</a:t>
            </a:r>
            <a:endParaRPr sz="1050">
              <a:solidFill>
                <a:srgbClr val="803176"/>
              </a:solidFill>
            </a:endParaRPr>
          </a:p>
        </p:txBody>
      </p:sp>
      <p:sp>
        <p:nvSpPr>
          <p:cNvPr id="17" name="Google Shape;648;p12">
            <a:extLst>
              <a:ext uri="{FF2B5EF4-FFF2-40B4-BE49-F238E27FC236}">
                <a16:creationId xmlns:a16="http://schemas.microsoft.com/office/drawing/2014/main" id="{F6FACE78-82FB-D6CA-CFF9-EDF9FE3F4055}"/>
              </a:ext>
            </a:extLst>
          </p:cNvPr>
          <p:cNvSpPr/>
          <p:nvPr/>
        </p:nvSpPr>
        <p:spPr>
          <a:xfrm>
            <a:off x="6755127" y="2848113"/>
            <a:ext cx="267409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2400" b="1" dirty="0">
                <a:solidFill>
                  <a:srgbClr val="803176"/>
                </a:solidFill>
              </a:rPr>
              <a:t>R$ 4 milhões</a:t>
            </a:r>
            <a:endParaRPr sz="1350" dirty="0">
              <a:solidFill>
                <a:srgbClr val="803176"/>
              </a:solidFill>
            </a:endParaRPr>
          </a:p>
        </p:txBody>
      </p:sp>
      <p:sp>
        <p:nvSpPr>
          <p:cNvPr id="18" name="Google Shape;653;p12">
            <a:extLst>
              <a:ext uri="{FF2B5EF4-FFF2-40B4-BE49-F238E27FC236}">
                <a16:creationId xmlns:a16="http://schemas.microsoft.com/office/drawing/2014/main" id="{CBC5CC3F-9643-AA45-DC02-6441ABE83D58}"/>
              </a:ext>
            </a:extLst>
          </p:cNvPr>
          <p:cNvSpPr/>
          <p:nvPr/>
        </p:nvSpPr>
        <p:spPr>
          <a:xfrm>
            <a:off x="6037006" y="2599798"/>
            <a:ext cx="3752083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dirty="0">
                <a:solidFill>
                  <a:srgbClr val="803176"/>
                </a:solidFill>
              </a:rPr>
              <a:t>Economia  total com custo de perícia </a:t>
            </a:r>
            <a:endParaRPr sz="1050" dirty="0">
              <a:solidFill>
                <a:srgbClr val="803176"/>
              </a:solidFill>
            </a:endParaRPr>
          </a:p>
        </p:txBody>
      </p:sp>
      <p:sp>
        <p:nvSpPr>
          <p:cNvPr id="20" name="Google Shape;656;p12">
            <a:extLst>
              <a:ext uri="{FF2B5EF4-FFF2-40B4-BE49-F238E27FC236}">
                <a16:creationId xmlns:a16="http://schemas.microsoft.com/office/drawing/2014/main" id="{CDCB48CC-05E4-0BFA-C6CF-AAF7D517E800}"/>
              </a:ext>
            </a:extLst>
          </p:cNvPr>
          <p:cNvSpPr/>
          <p:nvPr/>
        </p:nvSpPr>
        <p:spPr>
          <a:xfrm>
            <a:off x="6301014" y="1413580"/>
            <a:ext cx="2416725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r"/>
            <a:r>
              <a:rPr lang="pt-BR" sz="1350" dirty="0">
                <a:solidFill>
                  <a:schemeClr val="bg1"/>
                </a:solidFill>
              </a:rPr>
              <a:t>Redução da duração da ação</a:t>
            </a:r>
            <a:r>
              <a:rPr lang="pt-BR" sz="2400" b="1" dirty="0">
                <a:solidFill>
                  <a:schemeClr val="bg1"/>
                </a:solidFill>
              </a:rPr>
              <a:t> 72%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22" name="Google Shape;657;p12">
            <a:extLst>
              <a:ext uri="{FF2B5EF4-FFF2-40B4-BE49-F238E27FC236}">
                <a16:creationId xmlns:a16="http://schemas.microsoft.com/office/drawing/2014/main" id="{D4A05CDF-3E44-E4CA-B61B-242B03D2C5ED}"/>
              </a:ext>
            </a:extLst>
          </p:cNvPr>
          <p:cNvSpPr/>
          <p:nvPr/>
        </p:nvSpPr>
        <p:spPr>
          <a:xfrm>
            <a:off x="7664855" y="1823068"/>
            <a:ext cx="290084" cy="31630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668;p12">
            <a:extLst>
              <a:ext uri="{FF2B5EF4-FFF2-40B4-BE49-F238E27FC236}">
                <a16:creationId xmlns:a16="http://schemas.microsoft.com/office/drawing/2014/main" id="{4865E183-78A4-A355-84A3-9B2F675DB095}"/>
              </a:ext>
            </a:extLst>
          </p:cNvPr>
          <p:cNvSpPr/>
          <p:nvPr/>
        </p:nvSpPr>
        <p:spPr>
          <a:xfrm>
            <a:off x="4631344" y="3738356"/>
            <a:ext cx="4432222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r"/>
            <a:r>
              <a:rPr lang="pt-BR" sz="1350" dirty="0">
                <a:solidFill>
                  <a:schemeClr val="bg1"/>
                </a:solidFill>
              </a:rPr>
              <a:t>Percentual de acordos (perícias desfavoráveis x geral)</a:t>
            </a:r>
            <a:endParaRPr sz="1050" dirty="0">
              <a:solidFill>
                <a:schemeClr val="bg1"/>
              </a:solidFill>
            </a:endParaRPr>
          </a:p>
          <a:p>
            <a:pPr algn="r"/>
            <a:r>
              <a:rPr lang="pt-BR" sz="2400" b="1" dirty="0">
                <a:solidFill>
                  <a:schemeClr val="bg1"/>
                </a:solidFill>
              </a:rPr>
              <a:t> 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24" name="Google Shape;670;p12">
            <a:extLst>
              <a:ext uri="{FF2B5EF4-FFF2-40B4-BE49-F238E27FC236}">
                <a16:creationId xmlns:a16="http://schemas.microsoft.com/office/drawing/2014/main" id="{3E68F10A-44DE-8BB3-3D41-EBC998AC1263}"/>
              </a:ext>
            </a:extLst>
          </p:cNvPr>
          <p:cNvSpPr/>
          <p:nvPr/>
        </p:nvSpPr>
        <p:spPr>
          <a:xfrm>
            <a:off x="5114924" y="3938949"/>
            <a:ext cx="4029074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                       90%        40%   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28" name="Google Shape;671;p12">
            <a:extLst>
              <a:ext uri="{FF2B5EF4-FFF2-40B4-BE49-F238E27FC236}">
                <a16:creationId xmlns:a16="http://schemas.microsoft.com/office/drawing/2014/main" id="{07F8A564-66D6-566F-27DD-437DFD3C097F}"/>
              </a:ext>
            </a:extLst>
          </p:cNvPr>
          <p:cNvSpPr/>
          <p:nvPr/>
        </p:nvSpPr>
        <p:spPr>
          <a:xfrm>
            <a:off x="6837938" y="4035256"/>
            <a:ext cx="217563" cy="237231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</a:endParaRPr>
          </a:p>
        </p:txBody>
      </p:sp>
      <p:sp>
        <p:nvSpPr>
          <p:cNvPr id="29" name="Google Shape;671;p12">
            <a:extLst>
              <a:ext uri="{FF2B5EF4-FFF2-40B4-BE49-F238E27FC236}">
                <a16:creationId xmlns:a16="http://schemas.microsoft.com/office/drawing/2014/main" id="{A456ADC7-B685-411B-F57B-0295F3EA3CD6}"/>
              </a:ext>
            </a:extLst>
          </p:cNvPr>
          <p:cNvSpPr/>
          <p:nvPr/>
        </p:nvSpPr>
        <p:spPr>
          <a:xfrm>
            <a:off x="8128436" y="4051254"/>
            <a:ext cx="217563" cy="237231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</a:endParaRPr>
          </a:p>
        </p:txBody>
      </p:sp>
      <p:sp>
        <p:nvSpPr>
          <p:cNvPr id="31" name="Google Shape;642;p12">
            <a:extLst>
              <a:ext uri="{FF2B5EF4-FFF2-40B4-BE49-F238E27FC236}">
                <a16:creationId xmlns:a16="http://schemas.microsoft.com/office/drawing/2014/main" id="{B031E93A-F6CD-8F64-8928-66E1C77DF919}"/>
              </a:ext>
            </a:extLst>
          </p:cNvPr>
          <p:cNvSpPr/>
          <p:nvPr/>
        </p:nvSpPr>
        <p:spPr>
          <a:xfrm>
            <a:off x="931257" y="149476"/>
            <a:ext cx="5797078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2000" dirty="0">
                <a:solidFill>
                  <a:srgbClr val="803176"/>
                </a:solidFill>
              </a:rPr>
              <a:t>RESULTADOS </a:t>
            </a:r>
            <a:r>
              <a:rPr lang="pt-BR" sz="2000" b="1" dirty="0">
                <a:solidFill>
                  <a:srgbClr val="803176"/>
                </a:solidFill>
              </a:rPr>
              <a:t>ALCANÇADOS </a:t>
            </a:r>
            <a:r>
              <a:rPr lang="pt-BR" sz="2000" dirty="0">
                <a:solidFill>
                  <a:srgbClr val="803176"/>
                </a:solidFill>
              </a:rPr>
              <a:t>E</a:t>
            </a:r>
            <a:r>
              <a:rPr lang="pt-BR" sz="2000" b="1" dirty="0">
                <a:solidFill>
                  <a:srgbClr val="803176"/>
                </a:solidFill>
              </a:rPr>
              <a:t> ESPERADOS</a:t>
            </a:r>
            <a:endParaRPr sz="1100" dirty="0">
              <a:solidFill>
                <a:srgbClr val="803176"/>
              </a:solidFill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3B75DB75-98A9-32B2-B1AE-F31AFBB47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463" y="-54719"/>
            <a:ext cx="689000" cy="68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00;p14">
            <a:extLst>
              <a:ext uri="{FF2B5EF4-FFF2-40B4-BE49-F238E27FC236}">
                <a16:creationId xmlns:a16="http://schemas.microsoft.com/office/drawing/2014/main" id="{FA7CA29F-8054-52EF-DF92-854FB3C15E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2717" y="1042951"/>
            <a:ext cx="2316420" cy="2025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803176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Google Shape;699;p14">
            <a:extLst>
              <a:ext uri="{FF2B5EF4-FFF2-40B4-BE49-F238E27FC236}">
                <a16:creationId xmlns:a16="http://schemas.microsoft.com/office/drawing/2014/main" id="{C141BEB3-1F9A-2FD8-D3B7-7EC4EA0B6204}"/>
              </a:ext>
            </a:extLst>
          </p:cNvPr>
          <p:cNvCxnSpPr/>
          <p:nvPr/>
        </p:nvCxnSpPr>
        <p:spPr>
          <a:xfrm>
            <a:off x="4572000" y="979532"/>
            <a:ext cx="0" cy="3184436"/>
          </a:xfrm>
          <a:prstGeom prst="straightConnector1">
            <a:avLst/>
          </a:prstGeom>
          <a:noFill/>
          <a:ln w="25400" cap="flat" cmpd="sng">
            <a:solidFill>
              <a:srgbClr val="803176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785C536C-6B8A-268C-783B-D50EBE44BA3C}"/>
              </a:ext>
            </a:extLst>
          </p:cNvPr>
          <p:cNvGrpSpPr/>
          <p:nvPr/>
        </p:nvGrpSpPr>
        <p:grpSpPr>
          <a:xfrm>
            <a:off x="5384864" y="521432"/>
            <a:ext cx="2358788" cy="2547344"/>
            <a:chOff x="5226579" y="738049"/>
            <a:chExt cx="2647421" cy="2962274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09AC565E-F8C3-098D-F5EA-62741035C060}"/>
                </a:ext>
              </a:extLst>
            </p:cNvPr>
            <p:cNvGrpSpPr/>
            <p:nvPr/>
          </p:nvGrpSpPr>
          <p:grpSpPr>
            <a:xfrm>
              <a:off x="5226579" y="738049"/>
              <a:ext cx="2647421" cy="2962274"/>
              <a:chOff x="5226579" y="738049"/>
              <a:chExt cx="2647421" cy="2962274"/>
            </a:xfrm>
          </p:grpSpPr>
          <p:pic>
            <p:nvPicPr>
              <p:cNvPr id="7" name="Imagem 6" descr="Ícone">
                <a:extLst>
                  <a:ext uri="{FF2B5EF4-FFF2-40B4-BE49-F238E27FC236}">
                    <a16:creationId xmlns:a16="http://schemas.microsoft.com/office/drawing/2014/main" id="{1F8460E6-9E94-D3F8-FBEC-0A3BB0F8E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26579" y="738049"/>
                <a:ext cx="2647421" cy="2852875"/>
              </a:xfrm>
              <a:prstGeom prst="rect">
                <a:avLst/>
              </a:prstGeom>
            </p:spPr>
          </p:pic>
          <p:sp>
            <p:nvSpPr>
              <p:cNvPr id="8" name="Google Shape;692;p14">
                <a:extLst>
                  <a:ext uri="{FF2B5EF4-FFF2-40B4-BE49-F238E27FC236}">
                    <a16:creationId xmlns:a16="http://schemas.microsoft.com/office/drawing/2014/main" id="{EC5900DD-4917-AFD1-01BD-73324DB90624}"/>
                  </a:ext>
                </a:extLst>
              </p:cNvPr>
              <p:cNvSpPr txBox="1"/>
              <p:nvPr/>
            </p:nvSpPr>
            <p:spPr>
              <a:xfrm>
                <a:off x="5499492" y="3354105"/>
                <a:ext cx="2101594" cy="346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pt-BR" sz="1800" dirty="0">
                    <a:solidFill>
                      <a:srgbClr val="803176"/>
                    </a:solidFill>
                  </a:rPr>
                  <a:t>PERGUNTAS ?</a:t>
                </a:r>
                <a:endParaRPr sz="2100" dirty="0">
                  <a:solidFill>
                    <a:srgbClr val="803176"/>
                  </a:solidFill>
                </a:endParaRPr>
              </a:p>
            </p:txBody>
          </p:sp>
        </p:grpSp>
        <p:grpSp>
          <p:nvGrpSpPr>
            <p:cNvPr id="9" name="Google Shape;694;p14">
              <a:extLst>
                <a:ext uri="{FF2B5EF4-FFF2-40B4-BE49-F238E27FC236}">
                  <a16:creationId xmlns:a16="http://schemas.microsoft.com/office/drawing/2014/main" id="{3A52E50D-D08D-4A06-5E49-91899B709F16}"/>
                </a:ext>
              </a:extLst>
            </p:cNvPr>
            <p:cNvGrpSpPr/>
            <p:nvPr/>
          </p:nvGrpSpPr>
          <p:grpSpPr>
            <a:xfrm>
              <a:off x="6598406" y="1098249"/>
              <a:ext cx="421500" cy="585995"/>
              <a:chOff x="1412101" y="2014272"/>
              <a:chExt cx="2503412" cy="1638676"/>
            </a:xfrm>
          </p:grpSpPr>
          <p:sp>
            <p:nvSpPr>
              <p:cNvPr id="10" name="Google Shape;695;p14">
                <a:extLst>
                  <a:ext uri="{FF2B5EF4-FFF2-40B4-BE49-F238E27FC236}">
                    <a16:creationId xmlns:a16="http://schemas.microsoft.com/office/drawing/2014/main" id="{CE5CA016-8847-A022-0E51-75D1FD9846F0}"/>
                  </a:ext>
                </a:extLst>
              </p:cNvPr>
              <p:cNvSpPr txBox="1"/>
              <p:nvPr/>
            </p:nvSpPr>
            <p:spPr>
              <a:xfrm rot="20320490">
                <a:off x="1412101" y="2426584"/>
                <a:ext cx="971448" cy="1226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pt-BR" sz="2400" b="1">
                    <a:solidFill>
                      <a:srgbClr val="803176"/>
                    </a:solidFill>
                  </a:rPr>
                  <a:t>?</a:t>
                </a:r>
                <a:endParaRPr sz="1050">
                  <a:solidFill>
                    <a:srgbClr val="803176"/>
                  </a:solidFill>
                </a:endParaRPr>
              </a:p>
            </p:txBody>
          </p:sp>
          <p:sp>
            <p:nvSpPr>
              <p:cNvPr id="11" name="Google Shape;697;p14">
                <a:extLst>
                  <a:ext uri="{FF2B5EF4-FFF2-40B4-BE49-F238E27FC236}">
                    <a16:creationId xmlns:a16="http://schemas.microsoft.com/office/drawing/2014/main" id="{F1D6C145-DE03-6648-936E-6F7330BE5A6D}"/>
                  </a:ext>
                </a:extLst>
              </p:cNvPr>
              <p:cNvSpPr txBox="1"/>
              <p:nvPr/>
            </p:nvSpPr>
            <p:spPr>
              <a:xfrm rot="990182">
                <a:off x="2113989" y="2014272"/>
                <a:ext cx="1121689" cy="12263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pt-BR" sz="2400" b="1" dirty="0">
                    <a:solidFill>
                      <a:srgbClr val="803176"/>
                    </a:solidFill>
                  </a:rPr>
                  <a:t>?</a:t>
                </a:r>
                <a:endParaRPr sz="1050" dirty="0">
                  <a:solidFill>
                    <a:srgbClr val="803176"/>
                  </a:solidFill>
                </a:endParaRPr>
              </a:p>
            </p:txBody>
          </p:sp>
          <p:sp>
            <p:nvSpPr>
              <p:cNvPr id="12" name="Google Shape;696;p14">
                <a:extLst>
                  <a:ext uri="{FF2B5EF4-FFF2-40B4-BE49-F238E27FC236}">
                    <a16:creationId xmlns:a16="http://schemas.microsoft.com/office/drawing/2014/main" id="{66D74BF1-B4B0-3113-80B2-FAA08401F10A}"/>
                  </a:ext>
                </a:extLst>
              </p:cNvPr>
              <p:cNvSpPr txBox="1"/>
              <p:nvPr/>
            </p:nvSpPr>
            <p:spPr>
              <a:xfrm rot="1373442">
                <a:off x="2793824" y="2349127"/>
                <a:ext cx="1121689" cy="12263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pt-BR" sz="2400" b="1" dirty="0">
                    <a:solidFill>
                      <a:srgbClr val="803176"/>
                    </a:solidFill>
                  </a:rPr>
                  <a:t>?</a:t>
                </a:r>
                <a:endParaRPr sz="1050" dirty="0">
                  <a:solidFill>
                    <a:srgbClr val="803176"/>
                  </a:solidFill>
                </a:endParaRPr>
              </a:p>
            </p:txBody>
          </p:sp>
        </p:grp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1DB57078-0A49-2802-EDF0-3590FBD81B14}"/>
              </a:ext>
            </a:extLst>
          </p:cNvPr>
          <p:cNvGrpSpPr/>
          <p:nvPr/>
        </p:nvGrpSpPr>
        <p:grpSpPr>
          <a:xfrm>
            <a:off x="1193717" y="3696560"/>
            <a:ext cx="2762716" cy="1092603"/>
            <a:chOff x="850435" y="3253782"/>
            <a:chExt cx="2762716" cy="1092603"/>
          </a:xfrm>
        </p:grpSpPr>
        <p:sp>
          <p:nvSpPr>
            <p:cNvPr id="13" name="Google Shape;705;p14">
              <a:extLst>
                <a:ext uri="{FF2B5EF4-FFF2-40B4-BE49-F238E27FC236}">
                  <a16:creationId xmlns:a16="http://schemas.microsoft.com/office/drawing/2014/main" id="{BDFAFAA8-5706-4B50-6A58-F54965B9BC8B}"/>
                </a:ext>
              </a:extLst>
            </p:cNvPr>
            <p:cNvSpPr/>
            <p:nvPr/>
          </p:nvSpPr>
          <p:spPr>
            <a:xfrm>
              <a:off x="850435" y="3337561"/>
              <a:ext cx="2747891" cy="763131"/>
            </a:xfrm>
            <a:prstGeom prst="roundRect">
              <a:avLst>
                <a:gd name="adj" fmla="val 11046"/>
              </a:avLst>
            </a:prstGeom>
            <a:solidFill>
              <a:srgbClr val="803176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 b="1">
                <a:solidFill>
                  <a:schemeClr val="lt1"/>
                </a:solidFill>
              </a:endParaRPr>
            </a:p>
          </p:txBody>
        </p: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BCA6DBD7-98B7-A49B-6C72-18170338369F}"/>
                </a:ext>
              </a:extLst>
            </p:cNvPr>
            <p:cNvGrpSpPr/>
            <p:nvPr/>
          </p:nvGrpSpPr>
          <p:grpSpPr>
            <a:xfrm>
              <a:off x="1039060" y="3253782"/>
              <a:ext cx="2574091" cy="1092603"/>
              <a:chOff x="1039060" y="3253782"/>
              <a:chExt cx="2574091" cy="1092603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BC90801B-0FC9-64EF-6A7E-7A0101B36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9060" y="3400687"/>
                <a:ext cx="655855" cy="617557"/>
              </a:xfrm>
              <a:prstGeom prst="rect">
                <a:avLst/>
              </a:prstGeom>
            </p:spPr>
          </p:pic>
          <p:pic>
            <p:nvPicPr>
              <p:cNvPr id="15" name="Imagem 14">
                <a:extLst>
                  <a:ext uri="{FF2B5EF4-FFF2-40B4-BE49-F238E27FC236}">
                    <a16:creationId xmlns:a16="http://schemas.microsoft.com/office/drawing/2014/main" id="{41949C82-1D80-A3E0-4A79-3309B254B3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2223" y="3360861"/>
                <a:ext cx="668325" cy="706515"/>
              </a:xfrm>
              <a:prstGeom prst="rect">
                <a:avLst/>
              </a:prstGeom>
            </p:spPr>
          </p:pic>
          <p:pic>
            <p:nvPicPr>
              <p:cNvPr id="16" name="Imagem 15" descr="Ícone&#10;&#10;O conteúdo gerado por IA pode estar incorreto.">
                <a:extLst>
                  <a:ext uri="{FF2B5EF4-FFF2-40B4-BE49-F238E27FC236}">
                    <a16:creationId xmlns:a16="http://schemas.microsoft.com/office/drawing/2014/main" id="{7D511274-CFC0-FD99-0F6F-B7D7992A55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20548" y="3253782"/>
                <a:ext cx="1092603" cy="1092603"/>
              </a:xfrm>
              <a:prstGeom prst="rect">
                <a:avLst/>
              </a:prstGeom>
            </p:spPr>
          </p:pic>
        </p:grpSp>
      </p:grpSp>
      <p:sp>
        <p:nvSpPr>
          <p:cNvPr id="17" name="Google Shape;701;p14">
            <a:extLst>
              <a:ext uri="{FF2B5EF4-FFF2-40B4-BE49-F238E27FC236}">
                <a16:creationId xmlns:a16="http://schemas.microsoft.com/office/drawing/2014/main" id="{AD20FF8B-02A7-BE5E-DE2A-75150FB97E35}"/>
              </a:ext>
            </a:extLst>
          </p:cNvPr>
          <p:cNvSpPr txBox="1"/>
          <p:nvPr/>
        </p:nvSpPr>
        <p:spPr>
          <a:xfrm>
            <a:off x="0" y="3266837"/>
            <a:ext cx="4725125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pt-BR" sz="1600" b="1" dirty="0">
                <a:solidFill>
                  <a:srgbClr val="803176"/>
                </a:solidFill>
              </a:rPr>
              <a:t> CHEGA </a:t>
            </a:r>
            <a:r>
              <a:rPr lang="pt-BR" sz="1600" dirty="0">
                <a:solidFill>
                  <a:srgbClr val="803176"/>
                </a:solidFill>
              </a:rPr>
              <a:t>DE DEMORA NA AÇÃO JUDICIAL!</a:t>
            </a:r>
            <a:endParaRPr sz="1000" dirty="0">
              <a:solidFill>
                <a:srgbClr val="80317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1812254" y="1435422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936f234-3d60-4f07-83c0-e3447ec567e5}" enabled="1" method="Standard" siteId="{d7f5db9e-4fc0-45d5-8768-682df1bbf38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689</Words>
  <Application>Microsoft Office PowerPoint</Application>
  <PresentationFormat>Apresentação na tela (16:9)</PresentationFormat>
  <Paragraphs>139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Kanit</vt:lpstr>
      <vt:lpstr>Kanit Light</vt:lpstr>
      <vt:lpstr>Nunito</vt:lpstr>
      <vt:lpstr>Trebuchet MS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Tipo de Caso &amp; Descrição da Prática</vt:lpstr>
      <vt:lpstr>Apresentação do PowerPoint</vt:lpstr>
      <vt:lpstr>MONITORAMENTO POR IA E LEGAL ANALYTICS (Deep Legal) </vt:lpstr>
      <vt:lpstr>Apresentação do PowerPoint</vt:lpstr>
      <vt:lpstr>Apresentação do PowerPoint</vt:lpstr>
      <vt:lpstr>Obrigado!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Leandro Costa de Souza Rodrigues</dc:creator>
  <cp:lastModifiedBy>Danielle da Silva Gomes</cp:lastModifiedBy>
  <cp:revision>22</cp:revision>
  <dcterms:modified xsi:type="dcterms:W3CDTF">2025-08-11T16:56:28Z</dcterms:modified>
</cp:coreProperties>
</file>