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Kanit Light"/>
      <p:regular r:id="rId27"/>
      <p:bold r:id="rId28"/>
      <p:italic r:id="rId29"/>
      <p:boldItalic r:id="rId30"/>
    </p:embeddedFont>
    <p:embeddedFont>
      <p:font typeface="Kanit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KanitLight-bold.fntdata"/><Relationship Id="rId27" Type="http://schemas.openxmlformats.org/officeDocument/2006/relationships/font" Target="fonts/Kanit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Kanit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Kanit-regular.fntdata"/><Relationship Id="rId30" Type="http://schemas.openxmlformats.org/officeDocument/2006/relationships/font" Target="fonts/KanitLight-boldItalic.fntdata"/><Relationship Id="rId11" Type="http://schemas.openxmlformats.org/officeDocument/2006/relationships/slide" Target="slides/slide6.xml"/><Relationship Id="rId33" Type="http://schemas.openxmlformats.org/officeDocument/2006/relationships/font" Target="fonts/Kanit-italic.fntdata"/><Relationship Id="rId10" Type="http://schemas.openxmlformats.org/officeDocument/2006/relationships/slide" Target="slides/slide5.xml"/><Relationship Id="rId32" Type="http://schemas.openxmlformats.org/officeDocument/2006/relationships/font" Target="fonts/Kani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Kanit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22857973b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722857973b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722857973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722857973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22857973b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722857973b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22857973b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722857973b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321a1c19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6321a1c19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321a1c19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6321a1c19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22857973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722857973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22857973b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22857973b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321a1c19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6321a1c19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22857973b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22857973b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722857973b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722857973b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22857973b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722857973b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722857973b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722857973b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6321a1c19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6321a1c19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6321a1c19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6321a1c19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6321a1c19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6321a1c19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6321a1c199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6321a1c199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722857973b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722857973b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22857973b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722857973b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6321a1c19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6321a1c19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omplianceontop.com.br/wp-content/uploads/2024/12/Anuario_OnTop_2024b_web.pdf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10200" y="1336338"/>
            <a:ext cx="6124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Inovação aberta no compliance: </a:t>
            </a:r>
            <a:endParaRPr b="1" sz="3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a experiência da clickCompliance e da Cemig</a:t>
            </a:r>
            <a:endParaRPr b="1" sz="3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597550" y="313200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Autores: Marcelo Erthal e Thiago Felizali Bruzadelli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10200" y="3622825"/>
            <a:ext cx="551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Empresas: clickCompliance e Cemig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311700" y="1023550"/>
            <a:ext cx="5896200" cy="38643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Canal de Denúncias é um pilar do programa de Compliance e um dos meios mais eficazes de combater a corrupção, fraudes, casos de assédio, além de outros comportamentos ilícitos e antiéticos dentro de uma organização.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A implementação de um canal de denúncias eficaz está prevista em diversas legislações e, por isso, trata-se de uma ferramenta fundamental para todas as empresas que buscam a integridade e a conformidade.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Embora seja um dos pilares de compliance mais maduros, dar respostas rápidas e adequadas às denúncias recebidas pelo canal ainda é um dos maiores desafios que os profissionais da área enfrentam, de acordo com o </a:t>
            </a:r>
            <a:r>
              <a:rPr lang="pt-BR" u="sng">
                <a:solidFill>
                  <a:schemeClr val="hlink"/>
                </a:solidFill>
                <a:hlinkClick r:id="rId3"/>
              </a:rPr>
              <a:t>Compliance on Top 2024</a:t>
            </a:r>
            <a:r>
              <a:rPr lang="pt-BR"/>
              <a:t>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3222900" y="1250650"/>
            <a:ext cx="5183700" cy="2856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Inovação aberta com s</a:t>
            </a: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tartups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Programa que conecta startups à Cemig focado na cocriação de soluções ágeis e escaláveis para desafios estratégicos do setor. Aceleração de soluções inovadoras, com aplicação na Cemig por meio de Contrato de Fornecimento e inserção no mercado.​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Desafio 14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Como prover um canal de denúncias digital humanizado e eficaz na interação com o denunciante e tornar a gestão de denúncias mais eficiente e automatizada?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878650"/>
            <a:ext cx="2532000" cy="13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50550" y="1194475"/>
            <a:ext cx="6043800" cy="32808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Situação problema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Embora a Cemig já dispusesse de uma estrutura formal de recebimento de denúncias, o modelo tradicional apresentava limitações significativas: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Alto volume de relatos inconclusivos (baixa qualidade de informações fornecidas, falta de interação guiada com o denunciante e ausência de mecanismos capazes de aprofundar os relatos de forma automatizada);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Esforço operacional elevado com diversas etapas manuais;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Esse cenário comprometia a </a:t>
            </a:r>
            <a:r>
              <a:rPr b="1" lang="pt-BR">
                <a:highlight>
                  <a:srgbClr val="F792D7"/>
                </a:highlight>
                <a:latin typeface="Kanit"/>
                <a:ea typeface="Kanit"/>
                <a:cs typeface="Kanit"/>
                <a:sym typeface="Kanit"/>
              </a:rPr>
              <a:t>efetividade das investigações</a:t>
            </a:r>
            <a:r>
              <a:rPr lang="pt-BR"/>
              <a:t> e prejudicava a </a:t>
            </a:r>
            <a:r>
              <a:rPr b="1" lang="pt-BR">
                <a:highlight>
                  <a:srgbClr val="F792D7"/>
                </a:highlight>
                <a:latin typeface="Kanit"/>
                <a:ea typeface="Kanit"/>
                <a:cs typeface="Kanit"/>
                <a:sym typeface="Kanit"/>
              </a:rPr>
              <a:t>percepção de confiança</a:t>
            </a:r>
            <a:r>
              <a:rPr lang="pt-BR"/>
              <a:t> e acolhimento por parte dos usuários do canal.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311700" y="1452612"/>
            <a:ext cx="5655300" cy="2856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/>
              <a:t>A prática de </a:t>
            </a: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open innovation</a:t>
            </a:r>
            <a:r>
              <a:rPr lang="pt-BR" sz="1600"/>
              <a:t> foi o caminho escolhido para enfrentar esse desafio de forma ágil, colaborativa e estratégica, resultando na parceria com a clickCompliance, que apresentou a solução mais aderente às necessidades da Cemig. </a:t>
            </a:r>
            <a:endParaRPr sz="16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/>
              <a:t>Essa iniciativa não apenas resolveu um problema real e atual, mas também consolidou um novo modelo de relacionamento entre setor público e ecossistema de inovação, com potencial de impacto e replicação em larga escala.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Objetivos da Iniciativa </a:t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73850" y="1017775"/>
            <a:ext cx="6300300" cy="36783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Superar os limites dos canais tradicionais, que demandam alto esforço operacional, geram alto volume de denúncias inconclusivas e oferecem pouca acessibilidade e acolhimento, por meio de uma tecnologia inovadora e centrada no usuário;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Oferecer um canal digital, multicanal e inteligente, acessível aos colaboradores da Cemig e à população de Minas Gerais;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Integrar IA e automação ao processo de denúncia com acolhimento e segurança, com foco na humanização da experiência do denunciante, automação da gestão de relatos e aprimoramento da apuração;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Utilizar inovação aberta para acelerar a entrega e garantir impacto real.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endParaRPr/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287550" y="1266400"/>
            <a:ext cx="8568900" cy="37440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T</a:t>
            </a:r>
            <a:r>
              <a:rPr b="1" lang="pt-BR">
                <a:latin typeface="Kanit"/>
                <a:ea typeface="Kanit"/>
                <a:cs typeface="Kanit"/>
                <a:sym typeface="Kanit"/>
              </a:rPr>
              <a:t>ipo de caso:</a:t>
            </a:r>
            <a:r>
              <a:rPr lang="pt-BR"/>
              <a:t> desenvolvimento conjunto de produto.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O Canal de Denúncias possui as seguintes funcionalidades:</a:t>
            </a:r>
            <a:endParaRPr sz="1500"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Multimodal (web, e-mail, whatsapp e voz)​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24/7 - Nunca fica ocupado ou com fila de espera​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Triagem de denúncias fora do escopo​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Execução rigorosa do script​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Recebimento instantâneo da denúncia​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Transcrição da conversa na íntegra​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Acesso à gravação em denúncias identificadas​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Execução rigorosa do roteamento de denúncias a partir de regras estabelecidas pela organização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513700" y="1934575"/>
            <a:ext cx="3246900" cy="37440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Apesar da solução ser </a:t>
            </a:r>
            <a:r>
              <a:rPr b="1" lang="pt-BR" sz="1500">
                <a:latin typeface="Kanit"/>
                <a:ea typeface="Kanit"/>
                <a:cs typeface="Kanit"/>
                <a:sym typeface="Kanit"/>
              </a:rPr>
              <a:t>inédita e única no mercado</a:t>
            </a:r>
            <a:r>
              <a:rPr lang="pt-BR" sz="1500"/>
              <a:t>, novas funcionalidades foram mapeadas e serão co-criadas pela clickCompliance e Cemig, visando dar mais celeridade a todo o processo de denúncia. </a:t>
            </a:r>
            <a:endParaRPr sz="15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0"/>
          <p:cNvSpPr txBox="1"/>
          <p:nvPr/>
        </p:nvSpPr>
        <p:spPr>
          <a:xfrm>
            <a:off x="4692870" y="1561716"/>
            <a:ext cx="3528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Nosso objetivo é viabilizar: </a:t>
            </a:r>
            <a:endParaRPr b="1" sz="16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AutoNum type="arabicPeriod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Coleta de informações mais efetiva;</a:t>
            </a:r>
            <a:b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AutoNum type="arabicPeriod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Análise mais precisa dos relatos; </a:t>
            </a:r>
            <a:b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AutoNum type="arabicPeriod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Otimização do processo de investigação.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486250" y="1802550"/>
            <a:ext cx="3409800" cy="23913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Contexto na coleta</a:t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A partir dessa funcionalidade, a IA usa o contexto da própria empresa para conduzir a coleta de informações. Exemplo: se a sua empresa tem filiais, ela vai perguntar em qual unidade aconteceu.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1"/>
          <p:cNvSpPr txBox="1"/>
          <p:nvPr/>
        </p:nvSpPr>
        <p:spPr>
          <a:xfrm>
            <a:off x="4249770" y="1325189"/>
            <a:ext cx="43617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Base de conhecimento ​da empresa​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Colaboradores​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Prestadores de serviço​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Plantas e escritórios​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Redução de ambiguidades​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Enriquecimento do relato ​ para ser investigado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436000" y="1904125"/>
            <a:ext cx="3402300" cy="23232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Roteamento da denúncia</a:t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pt-BR"/>
              <a:t>Com base nas regras estabelecidas pela organização, a inteligência artificial direciona a denúncia para ser tratada por um time específico, o que torna o tratamento do relato mais assertivo. </a:t>
            </a:r>
            <a:endParaRPr/>
          </a:p>
        </p:txBody>
      </p:sp>
      <p:pic>
        <p:nvPicPr>
          <p:cNvPr id="143" name="Google Shape;143;p22" title="Convite virtual pool party ilustração elegante sofiticada dourado e branco  (1).png"/>
          <p:cNvPicPr preferRelativeResize="0"/>
          <p:nvPr/>
        </p:nvPicPr>
        <p:blipFill rotWithShape="1">
          <a:blip r:embed="rId3">
            <a:alphaModFix/>
          </a:blip>
          <a:srcRect b="0" l="38430" r="35893" t="0"/>
          <a:stretch/>
        </p:blipFill>
        <p:spPr>
          <a:xfrm>
            <a:off x="4053398" y="810232"/>
            <a:ext cx="786175" cy="4316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4633248" y="1392082"/>
            <a:ext cx="40701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79300" lIns="79300" spcFirstLastPara="1" rIns="79300" wrap="square" tIns="79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14">
                <a:latin typeface="Kanit Light"/>
                <a:ea typeface="Kanit Light"/>
                <a:cs typeface="Kanit Light"/>
                <a:sym typeface="Kanit Light"/>
              </a:rPr>
              <a:t>V0</a:t>
            </a:r>
            <a:endParaRPr sz="1214"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14">
                <a:latin typeface="Kanit"/>
                <a:ea typeface="Kanit"/>
                <a:cs typeface="Kanit"/>
                <a:sym typeface="Kanit"/>
              </a:rPr>
              <a:t>Roteamento através de um agente humano</a:t>
            </a:r>
            <a:endParaRPr b="1" sz="1214"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4633248" y="2476587"/>
            <a:ext cx="43869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79300" lIns="79300" spcFirstLastPara="1" rIns="79300" wrap="square" tIns="79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14">
                <a:latin typeface="Kanit Light"/>
                <a:ea typeface="Kanit Light"/>
                <a:cs typeface="Kanit Light"/>
                <a:sym typeface="Kanit Light"/>
              </a:rPr>
              <a:t>V1</a:t>
            </a:r>
            <a:endParaRPr sz="1214"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14">
                <a:latin typeface="Kanit"/>
                <a:ea typeface="Kanit"/>
                <a:cs typeface="Kanit"/>
                <a:sym typeface="Kanit"/>
              </a:rPr>
              <a:t>Roteamento através de similaridades de nome no texto</a:t>
            </a:r>
            <a:endParaRPr b="1" sz="1214"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4687179" y="3494997"/>
            <a:ext cx="43869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79300" lIns="79300" spcFirstLastPara="1" rIns="79300" wrap="square" tIns="79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14">
                <a:latin typeface="Kanit Light"/>
                <a:ea typeface="Kanit Light"/>
                <a:cs typeface="Kanit Light"/>
                <a:sym typeface="Kanit Light"/>
              </a:rPr>
              <a:t>V2</a:t>
            </a:r>
            <a:endParaRPr sz="1214"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14">
                <a:latin typeface="Kanit"/>
                <a:ea typeface="Kanit"/>
                <a:cs typeface="Kanit"/>
                <a:sym typeface="Kanit"/>
              </a:rPr>
              <a:t>Agente autônomo de roteamento</a:t>
            </a:r>
            <a:endParaRPr b="1" sz="1214"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sp>
        <p:nvSpPr>
          <p:cNvPr id="152" name="Google Shape;152;p23"/>
          <p:cNvSpPr txBox="1"/>
          <p:nvPr>
            <p:ph idx="1" type="body"/>
          </p:nvPr>
        </p:nvSpPr>
        <p:spPr>
          <a:xfrm>
            <a:off x="459325" y="1678175"/>
            <a:ext cx="3339900" cy="3428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Transferência para outros canais</a:t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Muitas vezes, os usuários entram em contato com o canal de denúncias para relatos que não cabem à equipe de compliance, como reclamações ou atendimento ao consumidor, por exemplo. Para casos que não são competência da área, a IA faz o desvio automático para o canal correto.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3"/>
          <p:cNvSpPr txBox="1"/>
          <p:nvPr/>
        </p:nvSpPr>
        <p:spPr>
          <a:xfrm>
            <a:off x="4907400" y="1623800"/>
            <a:ext cx="36963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Ouvidoria​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SAC​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Linha de acolhimento​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Entre outros</a:t>
            </a: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474875" y="2018450"/>
            <a:ext cx="3285600" cy="1313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Análise 360° dos implicados</a:t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Possibilidade de integrar as informações obtidas pelo canal de denúncias com outros módulos da clickCompliance. A IA pode analisar vários aspectos, como: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4"/>
          <p:cNvSpPr txBox="1"/>
          <p:nvPr/>
        </p:nvSpPr>
        <p:spPr>
          <a:xfrm>
            <a:off x="4821925" y="1721875"/>
            <a:ext cx="34683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Conflitos de interesses e brindes mapeados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Políticas violadas e dosimetria das consequências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Análise dos treinamentos aplicados nos implicados</a:t>
            </a:r>
            <a:endParaRPr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sp>
        <p:nvSpPr>
          <p:cNvPr id="166" name="Google Shape;166;p25"/>
          <p:cNvSpPr txBox="1"/>
          <p:nvPr>
            <p:ph idx="1" type="body"/>
          </p:nvPr>
        </p:nvSpPr>
        <p:spPr>
          <a:xfrm>
            <a:off x="467075" y="2043348"/>
            <a:ext cx="3231300" cy="1352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Plano de investigação</a:t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A IA sugere um plano de investigação baseado no histórico de denúncias com a mesma classificação, fornecendo: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5"/>
          <p:cNvSpPr txBox="1"/>
          <p:nvPr/>
        </p:nvSpPr>
        <p:spPr>
          <a:xfrm>
            <a:off x="4627700" y="1512100"/>
            <a:ext cx="36315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Diretivas de investigação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​</a:t>
            </a: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Formulação de plano de ​investigação personalizado​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Automação da comunicação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482625" y="2113325"/>
            <a:ext cx="3324600" cy="15168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/>
              <a:t>Além do fluxo principal, outras melhorias também foram mapeadas e poderão ser implementadas, como: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6"/>
          <p:cNvSpPr txBox="1"/>
          <p:nvPr/>
        </p:nvSpPr>
        <p:spPr>
          <a:xfrm>
            <a:off x="4860800" y="1054675"/>
            <a:ext cx="30000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Alertas emergenciais​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Indicadores automáticos (criticidade)​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Identificação automática de entidades​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Análise SCAN​</a:t>
            </a:r>
            <a:b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endParaRPr sz="1600"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600"/>
              <a:buFont typeface="Kanit Light"/>
              <a:buChar char="●"/>
            </a:pPr>
            <a:r>
              <a:rPr lang="pt-BR" sz="1600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Interface conversacional web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 </a:t>
            </a:r>
            <a:endParaRPr/>
          </a:p>
        </p:txBody>
      </p:sp>
      <p:sp>
        <p:nvSpPr>
          <p:cNvPr id="180" name="Google Shape;180;p27"/>
          <p:cNvSpPr txBox="1"/>
          <p:nvPr>
            <p:ph idx="1" type="body"/>
          </p:nvPr>
        </p:nvSpPr>
        <p:spPr>
          <a:xfrm>
            <a:off x="311700" y="1530550"/>
            <a:ext cx="4171500" cy="23310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Parceiros</a:t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clickCompliance (startup); Cemig (corporativa); áreas de Inovação e Compliance integradas.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Font typeface="Kanit"/>
              <a:buChar char="●"/>
            </a:pPr>
            <a:r>
              <a:rPr b="1" lang="pt-BR" sz="1600">
                <a:latin typeface="Kanit"/>
                <a:ea typeface="Kanit"/>
                <a:cs typeface="Kanit"/>
                <a:sym typeface="Kanit"/>
              </a:rPr>
              <a:t>Co-criação</a:t>
            </a:r>
            <a:endParaRPr b="1" sz="1600">
              <a:latin typeface="Kanit"/>
              <a:ea typeface="Kanit"/>
              <a:cs typeface="Kanit"/>
              <a:sym typeface="Kanit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pt-BR"/>
              <a:t>Refinamento, POC e piloto com governança conjunta via Contrato Público de Solução Inovadora (Marco Legal das Startups).</a:t>
            </a:r>
            <a:endParaRPr/>
          </a:p>
        </p:txBody>
      </p:sp>
      <p:grpSp>
        <p:nvGrpSpPr>
          <p:cNvPr id="181" name="Google Shape;181;p27"/>
          <p:cNvGrpSpPr/>
          <p:nvPr/>
        </p:nvGrpSpPr>
        <p:grpSpPr>
          <a:xfrm>
            <a:off x="5479268" y="1530540"/>
            <a:ext cx="2335562" cy="2935767"/>
            <a:chOff x="5650200" y="1546080"/>
            <a:chExt cx="2335563" cy="2935767"/>
          </a:xfrm>
        </p:grpSpPr>
        <p:pic>
          <p:nvPicPr>
            <p:cNvPr id="182" name="Google Shape;182;p27" title="images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50200" y="2338722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27" title="clickCompliance-novo-vertical-cor+escuro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62638" y="1546080"/>
              <a:ext cx="2323125" cy="6853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84" name="Google Shape;184;p27"/>
            <p:cNvCxnSpPr/>
            <p:nvPr/>
          </p:nvCxnSpPr>
          <p:spPr>
            <a:xfrm rot="10800000">
              <a:off x="6824200" y="2338725"/>
              <a:ext cx="0" cy="598200"/>
            </a:xfrm>
            <a:prstGeom prst="straightConnector1">
              <a:avLst/>
            </a:prstGeom>
            <a:noFill/>
            <a:ln cap="flat" cmpd="sng" w="28575">
              <a:solidFill>
                <a:srgbClr val="62245A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85" name="Google Shape;185;p27"/>
            <p:cNvCxnSpPr/>
            <p:nvPr/>
          </p:nvCxnSpPr>
          <p:spPr>
            <a:xfrm>
              <a:off x="6619325" y="2374460"/>
              <a:ext cx="0" cy="554700"/>
            </a:xfrm>
            <a:prstGeom prst="straightConnector1">
              <a:avLst/>
            </a:prstGeom>
            <a:noFill/>
            <a:ln cap="flat" cmpd="sng" w="28575">
              <a:solidFill>
                <a:srgbClr val="62245A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 </a:t>
            </a:r>
            <a:endParaRPr/>
          </a:p>
        </p:txBody>
      </p:sp>
      <p:sp>
        <p:nvSpPr>
          <p:cNvPr id="191" name="Google Shape;191;p28"/>
          <p:cNvSpPr txBox="1"/>
          <p:nvPr>
            <p:ph idx="1" type="body"/>
          </p:nvPr>
        </p:nvSpPr>
        <p:spPr>
          <a:xfrm>
            <a:off x="311700" y="963375"/>
            <a:ext cx="6284700" cy="11343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projeto de inovação aberta desenvolvido entre a Cemig e a clickCompliance está em fase de implementação, mas já permite projetar resultados significativos para os diferentes atores envolvidos e para o ecossistema de integridade como um todo.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8"/>
          <p:cNvSpPr txBox="1"/>
          <p:nvPr>
            <p:ph idx="1" type="body"/>
          </p:nvPr>
        </p:nvSpPr>
        <p:spPr>
          <a:xfrm>
            <a:off x="376563" y="2242977"/>
            <a:ext cx="3695100" cy="21348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Para a clickCompliance: 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Fortalece o posicionamento da startup como referência nacional em soluções de compliance baseadas em IA e inovação aberta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Aprimoramento da tecnologia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Incorporação de aprendizados durante o processo de cocriação com a Cemig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Novos caminhos caminhos para parcerias com outras instituições públicas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Ampliação do alcance da tecnologia</a:t>
            </a:r>
            <a:endParaRPr sz="1200"/>
          </a:p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4677838" y="2242977"/>
            <a:ext cx="4089600" cy="36630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Pa</a:t>
            </a:r>
            <a:r>
              <a:rPr b="1" lang="pt-BR">
                <a:latin typeface="Kanit"/>
                <a:ea typeface="Kanit"/>
                <a:cs typeface="Kanit"/>
                <a:sym typeface="Kanit"/>
              </a:rPr>
              <a:t>ra a Cemig: 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Fortalecimento da cultura de integridade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Modernização dos canais de escuta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Ampliação da confiança por parte dos seus públicos interno e externo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Redução do número de denúncias inconclusivas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Aumento da qualidade das informações recebidas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Aceleração da resposta da empresa aos casos relatados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pt-BR" sz="1200"/>
              <a:t>Gan</a:t>
            </a:r>
            <a:r>
              <a:rPr lang="pt-BR" sz="1200"/>
              <a:t>ho de produtividade da equipe de compliance</a:t>
            </a:r>
            <a:endParaRPr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</a:t>
            </a:r>
            <a:endParaRPr/>
          </a:p>
        </p:txBody>
      </p:sp>
      <p:sp>
        <p:nvSpPr>
          <p:cNvPr id="199" name="Google Shape;199;p29"/>
          <p:cNvSpPr txBox="1"/>
          <p:nvPr/>
        </p:nvSpPr>
        <p:spPr>
          <a:xfrm>
            <a:off x="379950" y="1092075"/>
            <a:ext cx="5338500" cy="3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O Canal de Denúncias com IA foi criado em 2024 e já é utilizado por dezenas de organizações.</a:t>
            </a:r>
            <a:r>
              <a:rPr lang="pt-BR">
                <a:latin typeface="Kanit Light"/>
                <a:ea typeface="Kanit Light"/>
                <a:cs typeface="Kanit Light"/>
                <a:sym typeface="Kanit Light"/>
              </a:rPr>
              <a:t> </a:t>
            </a:r>
            <a:endParaRPr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Kanit Light"/>
                <a:ea typeface="Kanit Light"/>
                <a:cs typeface="Kanit Light"/>
                <a:sym typeface="Kanit Light"/>
              </a:rPr>
              <a:t>Desde então a clickCompliance se dedica a aprimorá-lo, acompanhando as novas tecnologias disponíveis. </a:t>
            </a:r>
            <a:endParaRPr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Kanit Light"/>
                <a:ea typeface="Kanit Light"/>
                <a:cs typeface="Kanit Light"/>
                <a:sym typeface="Kanit Light"/>
              </a:rPr>
              <a:t>Com o aporte obtido no Inova Cemig Lab, o processo de melhorias foi acelerado e as novas funcionalidades estão sendo desenvolvidas por uma equipe dedicada ao projeto.</a:t>
            </a:r>
            <a:endParaRPr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Kanit Light"/>
                <a:ea typeface="Kanit Light"/>
                <a:cs typeface="Kanit Light"/>
                <a:sym typeface="Kanit Light"/>
              </a:rPr>
              <a:t>As novas funcionalidades apresentadas não só resolverão os desafios que a Cemig enfrenta, como também vão impulsionar todo o mercado, já que poderão ser implementadas em organizações de quaisquer segmentos.</a:t>
            </a:r>
            <a:endParaRPr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 </a:t>
            </a:r>
            <a:endParaRPr/>
          </a:p>
        </p:txBody>
      </p:sp>
      <p:sp>
        <p:nvSpPr>
          <p:cNvPr id="205" name="Google Shape;205;p30"/>
          <p:cNvSpPr txBox="1"/>
          <p:nvPr>
            <p:ph idx="1" type="body"/>
          </p:nvPr>
        </p:nvSpPr>
        <p:spPr>
          <a:xfrm>
            <a:off x="358325" y="1086200"/>
            <a:ext cx="5243700" cy="31269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projeto está em desenvolvimento e tem previsão inicial de um ano de duração.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No entanto, é possível inferir que a </a:t>
            </a:r>
            <a:r>
              <a:rPr lang="pt-BR"/>
              <a:t>parceria entre a Cemig e a clickCompliance, por meio do Desafio 14 do Inova Cemig Lab, traz uma série de contribuições e impactos relevantes para diferentes dimensões: </a:t>
            </a:r>
            <a:r>
              <a:rPr b="1" lang="pt-BR">
                <a:latin typeface="Kanit"/>
                <a:ea typeface="Kanit"/>
                <a:cs typeface="Kanit"/>
                <a:sym typeface="Kanit"/>
              </a:rPr>
              <a:t>econômica, social, ambiental, tecnológica e gerencial. 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A solução representa um avanço estratégico para o setor de compliance, com potencial de gerar valor não apenas para os envolvidos diretamente no projeto, mas também para a sociedade em geral e para o ecossistema de inovação pública no Brasil.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 </a:t>
            </a:r>
            <a:endParaRPr/>
          </a:p>
        </p:txBody>
      </p:sp>
      <p:sp>
        <p:nvSpPr>
          <p:cNvPr id="211" name="Google Shape;211;p31"/>
          <p:cNvSpPr txBox="1"/>
          <p:nvPr>
            <p:ph idx="1" type="body"/>
          </p:nvPr>
        </p:nvSpPr>
        <p:spPr>
          <a:xfrm>
            <a:off x="311700" y="1039575"/>
            <a:ext cx="83661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Benefícios econômicos esperados: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Redução de custos operacionais relacionados à gestão da denúncia;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Otimização do tempo das equipes, diminuindo a necessidade de alocação de recursos humanos em tarefas repetitivas;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Redução de  perdas financeiras decorrentes de fraudes ou condutas irregulares não identificadas a tempo;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Também há expectativa de economia indireta com a diminuição de passivos legais e reputacionais.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1"/>
          <p:cNvSpPr txBox="1"/>
          <p:nvPr>
            <p:ph idx="1" type="body"/>
          </p:nvPr>
        </p:nvSpPr>
        <p:spPr>
          <a:xfrm>
            <a:off x="311700" y="3020775"/>
            <a:ext cx="83661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Benefícios tecnológicos esperados: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 projeto impulsiona o avanço tecnológico ao aplicar inteligência artificial e processamento de linguagem natural em uma área sensível e estratégica como o compliance;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Pioneirismo ao oferecer um canal de voz automatizado com IA, capaz de acolher, classificar e interagir com denúncias complexas em tempo real;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Integração entre canais assegura uma experiência fluida e inovadora para o usuário.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 </a:t>
            </a:r>
            <a:endParaRPr/>
          </a:p>
        </p:txBody>
      </p:sp>
      <p:sp>
        <p:nvSpPr>
          <p:cNvPr id="218" name="Google Shape;218;p32"/>
          <p:cNvSpPr txBox="1"/>
          <p:nvPr>
            <p:ph idx="1" type="body"/>
          </p:nvPr>
        </p:nvSpPr>
        <p:spPr>
          <a:xfrm>
            <a:off x="311700" y="1039575"/>
            <a:ext cx="8366100" cy="1532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Impactos sociais esperados: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Promoção da inclusão e maior acessibilidade;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Empoderamento dos cidadãos de Minas Gerais como agentes de integridade;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Favorecimento de públicos com menor letramento digital e, também, pessoas analfabetas;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Fortalecimento do vínculo de confiança entre a empresa e seus públicos;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Contribuição para a prevenção de abusos e desigualdades no ambiente de trabalho.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2"/>
          <p:cNvSpPr txBox="1"/>
          <p:nvPr>
            <p:ph idx="1" type="body"/>
          </p:nvPr>
        </p:nvSpPr>
        <p:spPr>
          <a:xfrm>
            <a:off x="311700" y="2792175"/>
            <a:ext cx="8366100" cy="1532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Benefícios práticos e gerenciais esperados: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Painéis de monitoramento, relatórios inteligentes e dossiês automatizados, que facilitam a tomada de decisão e o acompanhamento estratégico das denúncias;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Insights e indicadores em tempo real fortalece a gestão de riscos;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Melhoria da governança corporativa;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Aumento da capacidade de resposta da organização diante de irregularidades.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>
            <p:ph type="ctrTitle"/>
          </p:nvPr>
        </p:nvSpPr>
        <p:spPr>
          <a:xfrm>
            <a:off x="451600" y="2121775"/>
            <a:ext cx="3200100" cy="7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4450"/>
              <a:t>Obrigado!</a:t>
            </a:r>
            <a:endParaRPr sz="44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