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>
          <a:extLst>
            <a:ext uri="{FF2B5EF4-FFF2-40B4-BE49-F238E27FC236}">
              <a16:creationId xmlns:a16="http://schemas.microsoft.com/office/drawing/2014/main" id="{3A2909AA-8492-105D-E6AC-ACB794F9E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>
            <a:extLst>
              <a:ext uri="{FF2B5EF4-FFF2-40B4-BE49-F238E27FC236}">
                <a16:creationId xmlns:a16="http://schemas.microsoft.com/office/drawing/2014/main" id="{B8A0AF8E-4E82-51DA-E619-B96EC858FB8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>
            <a:extLst>
              <a:ext uri="{FF2B5EF4-FFF2-40B4-BE49-F238E27FC236}">
                <a16:creationId xmlns:a16="http://schemas.microsoft.com/office/drawing/2014/main" id="{366136C4-DFA5-EA4C-FBC8-22C76CF1A9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51546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107795" y="1782559"/>
            <a:ext cx="8928410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i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Conciliação de depósitos judiciais para otimização de eficiência jurídica</a:t>
            </a:r>
            <a:endParaRPr sz="3000" i="1" dirty="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669073" y="3447850"/>
            <a:ext cx="5830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Legal Insights Tecnologia da Informação LTDA</a:t>
            </a:r>
            <a:endParaRPr sz="1800" i="1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669073" y="3916238"/>
            <a:ext cx="55158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CVC Brasil Operadoras de Viagens S/A</a:t>
            </a:r>
            <a:endParaRPr sz="1800" i="1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Contexto &amp; Desafio</a:t>
            </a:r>
          </a:p>
        </p:txBody>
      </p:sp>
      <p:sp>
        <p:nvSpPr>
          <p:cNvPr id="91" name="Google Shape;91;p14"/>
          <p:cNvSpPr txBox="1">
            <a:spLocks noGrp="1"/>
          </p:cNvSpPr>
          <p:nvPr>
            <p:ph type="body" idx="1"/>
          </p:nvPr>
        </p:nvSpPr>
        <p:spPr>
          <a:xfrm>
            <a:off x="215056" y="1360950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sz="2000" dirty="0"/>
              <a:t>O Judiciário enfrenta um cenário de </a:t>
            </a:r>
            <a:r>
              <a:rPr lang="pt-BR" sz="2000" b="1" dirty="0"/>
              <a:t>processos pendentes de encerramento de contas judiciais </a:t>
            </a:r>
            <a:r>
              <a:rPr lang="pt-BR" sz="2000" dirty="0"/>
              <a:t>e empresas com a necessidade de </a:t>
            </a:r>
            <a:r>
              <a:rPr lang="pt-BR" sz="2000" b="1" dirty="0"/>
              <a:t>resgate de valores </a:t>
            </a:r>
            <a:r>
              <a:rPr lang="pt-BR" sz="2000" dirty="0"/>
              <a:t>para otimização do direcionamento do fluxo de caixa. </a:t>
            </a: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sz="2000" dirty="0"/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sz="2000" dirty="0"/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sz="2000" dirty="0"/>
              <a:t>É nesse escopo que a solução de conciliação de depósitos judiciais buscou auxiliar os envolvidos em </a:t>
            </a:r>
            <a:r>
              <a:rPr lang="pt-BR" sz="2000" b="1" dirty="0"/>
              <a:t>otimizar a eficiência jurídica com </a:t>
            </a:r>
            <a:r>
              <a:rPr lang="pt-BR" sz="2000" dirty="0"/>
              <a:t>o resgate de valores e também a possibilidade de maior </a:t>
            </a:r>
            <a:r>
              <a:rPr lang="pt-BR" sz="2000" b="1" dirty="0"/>
              <a:t>governança de dados financeiros </a:t>
            </a:r>
            <a:r>
              <a:rPr lang="pt-BR" sz="2000" dirty="0"/>
              <a:t>para as empresas do grupo CVC.</a:t>
            </a:r>
          </a:p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sz="1500" dirty="0"/>
          </a:p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sz="1500" dirty="0"/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pt-BR" dirty="0"/>
            </a:br>
            <a:endParaRPr lang="pt-BR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Objetivo da Iniciativa</a:t>
            </a:r>
            <a:endParaRPr dirty="0"/>
          </a:p>
        </p:txBody>
      </p:sp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311700" y="1223569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342900" lvl="0" indent="-342900" algn="just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dirty="0"/>
              <a:t>Centralização e facilitação da gestão de valores financeiros vinculados a processos judiciais, por meio da </a:t>
            </a:r>
            <a:r>
              <a:rPr lang="pt-BR" sz="2000" b="1" dirty="0"/>
              <a:t>integração</a:t>
            </a:r>
            <a:r>
              <a:rPr lang="pt-BR" sz="2000" dirty="0"/>
              <a:t> de dados jurídicos, financeiros e internos da organização. </a:t>
            </a:r>
          </a:p>
          <a:p>
            <a:pPr marL="342900" lvl="0" indent="-342900" algn="just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342900" lvl="0" indent="-342900" algn="just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dirty="0"/>
              <a:t>Utilizando tecnologia de governança de dados e </a:t>
            </a:r>
            <a:r>
              <a:rPr lang="pt-BR" sz="2000" b="1" dirty="0"/>
              <a:t>cruzamento automatizado de informações</a:t>
            </a:r>
            <a:r>
              <a:rPr lang="pt-BR" sz="2000" dirty="0"/>
              <a:t>, foi possível identificar, rastrear e recuperar valores antes dispersos ou inativos, o que pode ser espelhado para a comunidade de </a:t>
            </a:r>
            <a:r>
              <a:rPr lang="pt-BR" sz="2000" b="1" dirty="0"/>
              <a:t>Open </a:t>
            </a:r>
            <a:r>
              <a:rPr lang="pt-BR" sz="2000" b="1" dirty="0" err="1"/>
              <a:t>Innovation</a:t>
            </a:r>
            <a:r>
              <a:rPr lang="pt-BR" sz="2000" dirty="0"/>
              <a:t> por ser uma problemática recorrente entre organizações e setores financeiro/jurídico.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Tipo de Caso &amp; Descrição da Prática</a:t>
            </a:r>
            <a:br>
              <a:rPr lang="pt-BR" dirty="0"/>
            </a:br>
            <a:endParaRPr dirty="0"/>
          </a:p>
        </p:txBody>
      </p:sp>
      <p:sp>
        <p:nvSpPr>
          <p:cNvPr id="103" name="Google Shape;103;p16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sz="1800" b="1" dirty="0"/>
              <a:t>Desenvolvimento conjunto de soluções, processos ou produtos:</a:t>
            </a:r>
          </a:p>
          <a:p>
            <a:pPr marL="139700" lvl="0" indent="0" algn="just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b="1" dirty="0"/>
          </a:p>
          <a:p>
            <a:pPr marL="139700" indent="0" algn="just">
              <a:buNone/>
            </a:pPr>
            <a:r>
              <a:rPr lang="pt-BR" dirty="0"/>
              <a:t>Para o desenvolvimento dessa solução, foi necessário:</a:t>
            </a:r>
          </a:p>
          <a:p>
            <a:pPr marL="139700" indent="0" algn="just">
              <a:buNone/>
            </a:pPr>
            <a:endParaRPr lang="pt-BR" dirty="0"/>
          </a:p>
          <a:p>
            <a:pPr lvl="0" algn="just"/>
            <a:r>
              <a:rPr lang="pt-BR" b="1" dirty="0"/>
              <a:t>Mapear os fluxos internos</a:t>
            </a:r>
            <a:r>
              <a:rPr lang="pt-BR" dirty="0"/>
              <a:t> e compreender como os dados circulavam entre os setores jurídico e financeiro;</a:t>
            </a:r>
          </a:p>
          <a:p>
            <a:pPr marL="139700" lvl="0" indent="0" algn="just">
              <a:buNone/>
            </a:pPr>
            <a:endParaRPr lang="pt-BR" dirty="0"/>
          </a:p>
          <a:p>
            <a:pPr lvl="0" algn="just"/>
            <a:r>
              <a:rPr lang="pt-BR" b="1" dirty="0"/>
              <a:t>Realizar buscas detalhadas a partir dos </a:t>
            </a:r>
            <a:r>
              <a:rPr lang="pt-BR" b="1" dirty="0" err="1"/>
              <a:t>CNPJs</a:t>
            </a:r>
            <a:r>
              <a:rPr lang="pt-BR" b="1" dirty="0"/>
              <a:t> das empresas do grupo</a:t>
            </a:r>
            <a:r>
              <a:rPr lang="pt-BR" dirty="0"/>
              <a:t>, identificando todos os depósitos judiciais vinculados;</a:t>
            </a:r>
          </a:p>
          <a:p>
            <a:pPr marL="139700" lvl="0" indent="0" algn="just">
              <a:buNone/>
            </a:pPr>
            <a:endParaRPr lang="pt-BR" dirty="0"/>
          </a:p>
          <a:p>
            <a:pPr lvl="0" algn="just"/>
            <a:r>
              <a:rPr lang="pt-BR" b="1" dirty="0"/>
              <a:t>Analisar e estruturar relatórios financeiros e processuais</a:t>
            </a:r>
            <a:r>
              <a:rPr lang="pt-BR" dirty="0"/>
              <a:t>, identificando pontos de inconsistência e oportunidades de recuperação de valores;</a:t>
            </a:r>
          </a:p>
          <a:p>
            <a:pPr marL="139700" lvl="0" indent="0" algn="just">
              <a:buNone/>
            </a:pPr>
            <a:endParaRPr lang="pt-BR" dirty="0"/>
          </a:p>
          <a:p>
            <a:pPr lvl="0" algn="just"/>
            <a:r>
              <a:rPr lang="pt-BR" b="1" dirty="0"/>
              <a:t>Construir entregáveis práticos</a:t>
            </a:r>
            <a:r>
              <a:rPr lang="pt-BR" dirty="0"/>
              <a:t> (dashboards, relatórios, extratos, comprovantes) por meio de uma plataforma que centralizasse as informações;</a:t>
            </a:r>
          </a:p>
          <a:p>
            <a:pPr marL="139700" lvl="0" indent="0" algn="just">
              <a:buNone/>
            </a:pPr>
            <a:endParaRPr lang="pt-BR" dirty="0"/>
          </a:p>
          <a:p>
            <a:pPr lvl="0" algn="just"/>
            <a:r>
              <a:rPr lang="pt-BR" b="1" dirty="0"/>
              <a:t>Validar tecnicamente a rastreabilidade dos resgates</a:t>
            </a:r>
            <a:r>
              <a:rPr lang="pt-BR" dirty="0"/>
              <a:t>, garantindo que os valores pudessem ser comprovadamente localizados nas contas da companhia.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pt-BR" dirty="0"/>
            </a:br>
            <a:endParaRPr lang="pt-B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Originalidade &amp; Inovação</a:t>
            </a:r>
            <a:endParaRPr dirty="0"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xfrm>
            <a:off x="311700" y="1461463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sz="2000" dirty="0"/>
              <a:t>A individualização da solução com </a:t>
            </a:r>
            <a:r>
              <a:rPr lang="pt-BR" sz="2000" b="1" dirty="0"/>
              <a:t>análises customizadas de dados, integração com plataformas gerenciais e a busca de ativos diretamente nos sistemas financeiros bancários </a:t>
            </a:r>
            <a:r>
              <a:rPr lang="pt-BR" sz="2000" dirty="0"/>
              <a:t>faz com que a iniciativa seja original e diferenciada de outras do mercado. </a:t>
            </a: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sz="2000" dirty="0"/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sz="2000" dirty="0"/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sz="2000" dirty="0"/>
              <a:t>Não estamos apenas conciliando valores por meio de resgastes de depósitos judiciais de valores. Mas sim analisando os valores diretamente na fonte bancária.</a:t>
            </a:r>
            <a:endParaRPr sz="2000" i="1" dirty="0"/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Colaboração &amp; Engajamento</a:t>
            </a:r>
            <a:endParaRPr dirty="0"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8269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algn="just"/>
            <a:r>
              <a:rPr lang="pt-BR" sz="1500" dirty="0"/>
              <a:t>A implementação da solução gerou benefícios expressivos para os atores diretamente envolvidos — principalmente os setores jurídico e financeiro — e também trouxe impactos positivos para a organização como um todo.</a:t>
            </a:r>
          </a:p>
          <a:p>
            <a:pPr algn="just"/>
            <a:endParaRPr lang="pt-BR" sz="1500" dirty="0"/>
          </a:p>
          <a:p>
            <a:pPr algn="just"/>
            <a:r>
              <a:rPr lang="pt-BR" sz="1500" dirty="0"/>
              <a:t>Para os </a:t>
            </a:r>
            <a:r>
              <a:rPr lang="pt-BR" sz="1500" b="1" dirty="0"/>
              <a:t>atores principais</a:t>
            </a:r>
            <a:r>
              <a:rPr lang="pt-BR" sz="1500" dirty="0"/>
              <a:t>, os resultados mais imediatos incluíram:</a:t>
            </a:r>
          </a:p>
          <a:p>
            <a:pPr algn="just"/>
            <a:endParaRPr lang="pt-BR" sz="1500" dirty="0"/>
          </a:p>
          <a:p>
            <a:pPr lvl="0" algn="just"/>
            <a:r>
              <a:rPr lang="pt-BR" sz="1500" b="1" dirty="0"/>
              <a:t>Melhor alinhamento e colaboração entre jurídico e financeiro</a:t>
            </a:r>
            <a:r>
              <a:rPr lang="pt-BR" sz="1500" dirty="0"/>
              <a:t>, reduzindo silos operacionais e promovendo um fluxo de trabalho mais integrado;</a:t>
            </a:r>
          </a:p>
          <a:p>
            <a:pPr lvl="0" algn="just"/>
            <a:endParaRPr lang="pt-BR" sz="1500" dirty="0"/>
          </a:p>
          <a:p>
            <a:pPr lvl="0" algn="just"/>
            <a:r>
              <a:rPr lang="pt-BR" sz="1500" b="1" dirty="0"/>
              <a:t>Maior visibilidade e protagonismo da área jurídica</a:t>
            </a:r>
            <a:r>
              <a:rPr lang="pt-BR" sz="1500" dirty="0"/>
              <a:t>, que passou a atuar também como área geradora de valor financeiro direto;</a:t>
            </a:r>
          </a:p>
          <a:p>
            <a:pPr lvl="0" algn="just"/>
            <a:endParaRPr lang="pt-BR" sz="1500" dirty="0"/>
          </a:p>
          <a:p>
            <a:pPr lvl="0" algn="just"/>
            <a:r>
              <a:rPr lang="pt-BR" sz="1500" b="1" dirty="0"/>
              <a:t>Otimização da gestão organizacional</a:t>
            </a:r>
            <a:r>
              <a:rPr lang="pt-BR" sz="1500" dirty="0"/>
              <a:t>, com dados mais estruturados e acessíveis para a tomada de decisão;</a:t>
            </a:r>
          </a:p>
          <a:p>
            <a:pPr lvl="0" algn="just"/>
            <a:endParaRPr lang="pt-BR" sz="1500" dirty="0"/>
          </a:p>
          <a:p>
            <a:pPr lvl="0" algn="just"/>
            <a:r>
              <a:rPr lang="pt-BR" sz="1500" b="1" dirty="0"/>
              <a:t>Redução de retrabalho</a:t>
            </a:r>
            <a:r>
              <a:rPr lang="pt-BR" sz="1500" dirty="0"/>
              <a:t> e aumento da eficiência operacional, graças à centralização das informações e automação parcial de análises.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dirty="0"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170451" y="859297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lvl="0" algn="just"/>
            <a:r>
              <a:rPr lang="pt-BR" sz="1500" b="1" dirty="0"/>
              <a:t>R$ 6,2 milhões</a:t>
            </a:r>
            <a:r>
              <a:rPr lang="pt-BR" sz="1500" dirty="0"/>
              <a:t> em valores levantados e identificados como pertencentes à companhia;</a:t>
            </a:r>
          </a:p>
          <a:p>
            <a:pPr lvl="0" algn="just"/>
            <a:endParaRPr lang="pt-BR" sz="1500" dirty="0"/>
          </a:p>
          <a:p>
            <a:pPr lvl="0" algn="just"/>
            <a:r>
              <a:rPr lang="pt-BR" sz="1500" b="1" dirty="0"/>
              <a:t>R$ 5,7 milhões</a:t>
            </a:r>
            <a:r>
              <a:rPr lang="pt-BR" sz="1500" dirty="0"/>
              <a:t> efetivamente localizados e revertidos em benefício direto para o caixa da empresa;</a:t>
            </a:r>
          </a:p>
          <a:p>
            <a:pPr lvl="0" algn="just"/>
            <a:endParaRPr lang="pt-BR" sz="1500" dirty="0"/>
          </a:p>
          <a:p>
            <a:pPr lvl="0" algn="just"/>
            <a:r>
              <a:rPr lang="pt-BR" sz="1500" b="1" dirty="0"/>
              <a:t>R$ 3,5 milhões</a:t>
            </a:r>
            <a:r>
              <a:rPr lang="pt-BR" sz="1500" dirty="0"/>
              <a:t> estavam depositados em processos já encerrados — valores que poderiam permanecer inativos ou esquecidos;</a:t>
            </a:r>
          </a:p>
          <a:p>
            <a:pPr lvl="0" algn="just"/>
            <a:endParaRPr lang="pt-BR" sz="1500" dirty="0"/>
          </a:p>
          <a:p>
            <a:pPr lvl="0" algn="just"/>
            <a:r>
              <a:rPr lang="pt-BR" sz="1500" b="1" dirty="0"/>
              <a:t>R$ 1,1 milhão</a:t>
            </a:r>
            <a:r>
              <a:rPr lang="pt-BR" sz="1500" dirty="0"/>
              <a:t> já creditados diretamente em conta, consolidando o resultado prático da atuação.</a:t>
            </a:r>
          </a:p>
          <a:p>
            <a:pPr marL="139700" indent="0" algn="just">
              <a:buNone/>
            </a:pPr>
            <a:endParaRPr lang="pt-BR" sz="1500" dirty="0"/>
          </a:p>
          <a:p>
            <a:pPr lvl="0" algn="just"/>
            <a:r>
              <a:rPr lang="pt-BR" sz="1500" dirty="0"/>
              <a:t>A alta liderança passou a ter </a:t>
            </a:r>
            <a:r>
              <a:rPr lang="pt-BR" sz="1500" b="1" dirty="0"/>
              <a:t>indicadores mais precisos</a:t>
            </a:r>
            <a:r>
              <a:rPr lang="pt-BR" sz="1500" dirty="0"/>
              <a:t> sobre ativos judiciais e passivos ocultos, com impacto direto na visão estratégica e contábil;</a:t>
            </a:r>
          </a:p>
          <a:p>
            <a:pPr lvl="0" algn="just"/>
            <a:endParaRPr lang="pt-BR" sz="1500" dirty="0"/>
          </a:p>
          <a:p>
            <a:pPr lvl="0" algn="just"/>
            <a:r>
              <a:rPr lang="pt-BR" sz="1500" dirty="0"/>
              <a:t>As áreas de compliance e auditoria se beneficiaram de uma </a:t>
            </a:r>
            <a:r>
              <a:rPr lang="pt-BR" sz="1500" b="1" dirty="0"/>
              <a:t>rastreabilidade aprimorada</a:t>
            </a:r>
            <a:r>
              <a:rPr lang="pt-BR" sz="1500" dirty="0"/>
              <a:t>, com maior segurança na documentação e comprovação dos resgates;</a:t>
            </a:r>
          </a:p>
          <a:p>
            <a:pPr lvl="0" algn="just"/>
            <a:endParaRPr lang="pt-BR" sz="1500" dirty="0"/>
          </a:p>
          <a:p>
            <a:pPr lvl="0" algn="just"/>
            <a:r>
              <a:rPr lang="pt-BR" sz="1500" dirty="0"/>
              <a:t>Reforço na cultura de dados da empresa, impulsionando futuras iniciativas de inovação e integração entre áreas.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Escalabilidade &amp; Replicabilidade</a:t>
            </a:r>
            <a:endParaRPr dirty="0"/>
          </a:p>
        </p:txBody>
      </p:sp>
      <p:sp>
        <p:nvSpPr>
          <p:cNvPr id="127" name="Google Shape;127;p20"/>
          <p:cNvSpPr txBox="1">
            <a:spLocks noGrp="1"/>
          </p:cNvSpPr>
          <p:nvPr>
            <p:ph type="body" idx="1"/>
          </p:nvPr>
        </p:nvSpPr>
        <p:spPr>
          <a:xfrm>
            <a:off x="311700" y="1123057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lvl="0" algn="just"/>
            <a:r>
              <a:rPr lang="pt-BR" sz="1500" b="1" dirty="0"/>
              <a:t>Descentralização da governança dos dados financeiros</a:t>
            </a:r>
            <a:r>
              <a:rPr lang="pt-BR" sz="1500" dirty="0"/>
              <a:t>, aproximando jurídico e financeiro;</a:t>
            </a:r>
          </a:p>
          <a:p>
            <a:pPr lvl="0" algn="just"/>
            <a:endParaRPr lang="pt-BR" sz="1500" dirty="0"/>
          </a:p>
          <a:p>
            <a:pPr lvl="0" algn="just"/>
            <a:endParaRPr lang="pt-BR" sz="1500" dirty="0"/>
          </a:p>
          <a:p>
            <a:pPr lvl="0" algn="just"/>
            <a:r>
              <a:rPr lang="pt-BR" sz="1500" b="1" dirty="0"/>
              <a:t>Melhoria na tomada de decisão</a:t>
            </a:r>
            <a:r>
              <a:rPr lang="pt-BR" sz="1500" dirty="0"/>
              <a:t>, com dados atualizados e confiáveis disponíveis em tempo real;</a:t>
            </a:r>
          </a:p>
          <a:p>
            <a:pPr lvl="0" algn="just"/>
            <a:endParaRPr lang="pt-BR" sz="1500" dirty="0"/>
          </a:p>
          <a:p>
            <a:pPr lvl="0" algn="just"/>
            <a:endParaRPr lang="pt-BR" sz="1500" dirty="0"/>
          </a:p>
          <a:p>
            <a:pPr lvl="0" algn="just"/>
            <a:r>
              <a:rPr lang="pt-BR" sz="1500" b="1" dirty="0"/>
              <a:t>Redução de retrabalho operacional</a:t>
            </a:r>
            <a:r>
              <a:rPr lang="pt-BR" sz="1500" dirty="0"/>
              <a:t> com cruzamentos automatizados e padronização de relatórios;</a:t>
            </a:r>
          </a:p>
          <a:p>
            <a:pPr lvl="0" algn="just"/>
            <a:endParaRPr lang="pt-BR" sz="1500" dirty="0"/>
          </a:p>
          <a:p>
            <a:pPr lvl="0" algn="just"/>
            <a:endParaRPr lang="pt-BR" sz="1500" dirty="0"/>
          </a:p>
          <a:p>
            <a:pPr lvl="0" algn="just"/>
            <a:r>
              <a:rPr lang="pt-BR" sz="1500" b="1" dirty="0"/>
              <a:t>Fortalecimento da governança corporativa</a:t>
            </a:r>
            <a:r>
              <a:rPr lang="pt-BR" sz="1500" dirty="0"/>
              <a:t>, com maior visibilidade sobre ativos esquecidos e processos finalizados;</a:t>
            </a:r>
          </a:p>
          <a:p>
            <a:pPr lvl="0" algn="just"/>
            <a:endParaRPr lang="pt-BR" sz="1500" dirty="0"/>
          </a:p>
          <a:p>
            <a:pPr lvl="0" algn="just"/>
            <a:endParaRPr lang="pt-BR" sz="1500" dirty="0"/>
          </a:p>
          <a:p>
            <a:pPr lvl="0" algn="just"/>
            <a:r>
              <a:rPr lang="pt-BR" sz="1500" b="1" dirty="0"/>
              <a:t>Organização de fluxos internos</a:t>
            </a:r>
            <a:r>
              <a:rPr lang="pt-BR" sz="1500" dirty="0"/>
              <a:t>, que antes eram fragmentados ou dependiam de conhecimento informal entre as equipes.</a:t>
            </a: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Lições Aprendidas &amp; Recomendações Práticas</a:t>
            </a:r>
            <a:endParaRPr dirty="0"/>
          </a:p>
        </p:txBody>
      </p:sp>
      <p:sp>
        <p:nvSpPr>
          <p:cNvPr id="133" name="Google Shape;133;p21"/>
          <p:cNvSpPr txBox="1">
            <a:spLocks noGrp="1"/>
          </p:cNvSpPr>
          <p:nvPr>
            <p:ph type="body" idx="1"/>
          </p:nvPr>
        </p:nvSpPr>
        <p:spPr>
          <a:xfrm>
            <a:off x="363739" y="1279174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lvl="0" algn="just"/>
            <a:r>
              <a:rPr lang="pt-BR" sz="1500" b="1" dirty="0"/>
              <a:t>Dicas acionáveis para quem for replicar a iniciativa:</a:t>
            </a:r>
          </a:p>
          <a:p>
            <a:pPr marL="139700" lvl="0" indent="0" algn="just">
              <a:buNone/>
            </a:pPr>
            <a:endParaRPr lang="pt-BR" sz="1500" dirty="0"/>
          </a:p>
          <a:p>
            <a:pPr marL="139700" lvl="0" indent="0" algn="just">
              <a:buNone/>
            </a:pPr>
            <a:endParaRPr lang="pt-BR" sz="1500" dirty="0"/>
          </a:p>
          <a:p>
            <a:pPr algn="just"/>
            <a:r>
              <a:rPr lang="pt-BR" sz="1500" dirty="0"/>
              <a:t>Comece pelo mapeamento dos fluxos de dados e atores envolvidos;</a:t>
            </a:r>
          </a:p>
          <a:p>
            <a:pPr marL="139700" lvl="0" indent="0" algn="just">
              <a:buNone/>
            </a:pPr>
            <a:endParaRPr lang="pt-BR" sz="1500" dirty="0"/>
          </a:p>
          <a:p>
            <a:pPr algn="just"/>
            <a:r>
              <a:rPr lang="pt-BR" sz="1500" dirty="0"/>
              <a:t>Entenda como as informações trafegam entre os setores e onde há gargalos ou pontos cegos;</a:t>
            </a:r>
          </a:p>
          <a:p>
            <a:pPr marL="139700" lvl="0" indent="0" algn="just">
              <a:buNone/>
            </a:pPr>
            <a:endParaRPr lang="pt-BR" sz="1500" dirty="0"/>
          </a:p>
          <a:p>
            <a:pPr algn="just"/>
            <a:r>
              <a:rPr lang="pt-BR" sz="1500" dirty="0"/>
              <a:t>Use dados de </a:t>
            </a:r>
            <a:r>
              <a:rPr lang="pt-BR" sz="1500" dirty="0" err="1"/>
              <a:t>CNPJs</a:t>
            </a:r>
            <a:r>
              <a:rPr lang="pt-BR" sz="1500" dirty="0"/>
              <a:t> como ponto de partida para investigações automatizadas;</a:t>
            </a:r>
          </a:p>
          <a:p>
            <a:pPr marL="139700" lvl="0" indent="0" algn="just">
              <a:buNone/>
            </a:pPr>
            <a:endParaRPr lang="pt-BR" sz="1500" dirty="0"/>
          </a:p>
          <a:p>
            <a:pPr algn="just"/>
            <a:r>
              <a:rPr lang="pt-BR" sz="1500" dirty="0"/>
              <a:t>Invista em uma plataforma centralizadora com foco em dashboards acionáveis:</a:t>
            </a:r>
          </a:p>
          <a:p>
            <a:pPr marL="139700" lvl="0" indent="0" algn="just">
              <a:buNone/>
            </a:pPr>
            <a:endParaRPr lang="pt-BR" sz="1500" dirty="0"/>
          </a:p>
          <a:p>
            <a:pPr algn="just"/>
            <a:r>
              <a:rPr lang="pt-BR" sz="1500" dirty="0"/>
              <a:t>A visualização em tempo real dos dados promove autonomia, governança e embasa decisões da alta liderança.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pt-BR" dirty="0"/>
            </a:br>
            <a:endParaRPr i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>
          <a:extLst>
            <a:ext uri="{FF2B5EF4-FFF2-40B4-BE49-F238E27FC236}">
              <a16:creationId xmlns:a16="http://schemas.microsoft.com/office/drawing/2014/main" id="{AF3FE59A-0ED2-C2E6-8A57-98A9A8DDA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>
            <a:extLst>
              <a:ext uri="{FF2B5EF4-FFF2-40B4-BE49-F238E27FC236}">
                <a16:creationId xmlns:a16="http://schemas.microsoft.com/office/drawing/2014/main" id="{3A550EDB-57A8-77DC-1B9D-34CE96F691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Lições Aprendidas &amp; Recomendações Práticas</a:t>
            </a:r>
            <a:endParaRPr dirty="0"/>
          </a:p>
        </p:txBody>
      </p:sp>
      <p:sp>
        <p:nvSpPr>
          <p:cNvPr id="133" name="Google Shape;133;p21">
            <a:extLst>
              <a:ext uri="{FF2B5EF4-FFF2-40B4-BE49-F238E27FC236}">
                <a16:creationId xmlns:a16="http://schemas.microsoft.com/office/drawing/2014/main" id="{0BA0A7D1-5580-BAE3-2B29-ACC277E726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952072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lvl="0" algn="just"/>
            <a:r>
              <a:rPr lang="pt-BR" sz="1500" b="1" dirty="0"/>
              <a:t>Principais obstáculos e como foram superados:</a:t>
            </a:r>
          </a:p>
          <a:p>
            <a:pPr lvl="0" algn="just"/>
            <a:endParaRPr lang="pt-BR" sz="1500" dirty="0"/>
          </a:p>
          <a:p>
            <a:pPr algn="just"/>
            <a:r>
              <a:rPr lang="pt-BR" sz="1500" b="1" dirty="0"/>
              <a:t>Fragmentação e informalidade nos fluxos entre jurídico e financeiro:</a:t>
            </a:r>
          </a:p>
          <a:p>
            <a:pPr marL="139700" lvl="0" indent="0" algn="just">
              <a:buNone/>
            </a:pPr>
            <a:endParaRPr lang="pt-BR" sz="1500" dirty="0"/>
          </a:p>
          <a:p>
            <a:pPr marL="139700" lvl="0" indent="0" algn="just">
              <a:buNone/>
            </a:pPr>
            <a:r>
              <a:rPr lang="pt-BR" sz="1500" dirty="0"/>
              <a:t>→ Superado por meio do mapeamento detalhado dos processos internos e padronização da circulação de dados, alinhando as áreas e documentando rotinas.</a:t>
            </a:r>
          </a:p>
          <a:p>
            <a:pPr lvl="0" algn="just"/>
            <a:endParaRPr lang="pt-BR" sz="1500" dirty="0"/>
          </a:p>
          <a:p>
            <a:pPr algn="just"/>
            <a:r>
              <a:rPr lang="pt-BR" sz="1500" b="1" dirty="0"/>
              <a:t>Dificuldade de rastrear e recuperar valores em processos antigos ou encerrados:</a:t>
            </a:r>
          </a:p>
          <a:p>
            <a:pPr marL="139700" lvl="0" indent="0" algn="just">
              <a:buNone/>
            </a:pPr>
            <a:endParaRPr lang="pt-BR" sz="1500" dirty="0"/>
          </a:p>
          <a:p>
            <a:pPr marL="139700" lvl="0" indent="0" algn="just">
              <a:buNone/>
            </a:pPr>
            <a:r>
              <a:rPr lang="pt-BR" sz="1500" dirty="0"/>
              <a:t>→ Resolvido com o uso de tecnologia de governança de dados e cruzamento automatizado a partir dos </a:t>
            </a:r>
            <a:r>
              <a:rPr lang="pt-BR" sz="1500" dirty="0" err="1"/>
              <a:t>CNPJs</a:t>
            </a:r>
            <a:r>
              <a:rPr lang="pt-BR" sz="1500" dirty="0"/>
              <a:t> do grupo, o que permitiu localizar valores inativos ou esquecidos.</a:t>
            </a:r>
          </a:p>
          <a:p>
            <a:pPr lvl="0" algn="just"/>
            <a:endParaRPr lang="pt-BR" sz="1500" dirty="0"/>
          </a:p>
          <a:p>
            <a:pPr algn="just"/>
            <a:r>
              <a:rPr lang="pt-BR" sz="1500" b="1" dirty="0"/>
              <a:t>Falta de integração entre dados bancários e jurídicos:</a:t>
            </a:r>
          </a:p>
          <a:p>
            <a:pPr marL="139700" lvl="0" indent="0" algn="just">
              <a:buNone/>
            </a:pPr>
            <a:endParaRPr lang="pt-BR" sz="1500" dirty="0"/>
          </a:p>
          <a:p>
            <a:pPr marL="139700" lvl="0" indent="0" algn="just">
              <a:buNone/>
            </a:pPr>
            <a:r>
              <a:rPr lang="pt-BR" sz="1500" dirty="0"/>
              <a:t>→ Vencido com a construção de uma plataforma centralizada, que viabilizou o cruzamento de dados financeiros e processuais em tempo real, gerando entregáveis validados tecnicamente.</a:t>
            </a:r>
            <a:br>
              <a:rPr lang="pt-BR" sz="1500" dirty="0"/>
            </a:br>
            <a:endParaRPr sz="1500" i="1" dirty="0"/>
          </a:p>
        </p:txBody>
      </p:sp>
    </p:spTree>
    <p:extLst>
      <p:ext uri="{BB962C8B-B14F-4D97-AF65-F5344CB8AC3E}">
        <p14:creationId xmlns:p14="http://schemas.microsoft.com/office/powerpoint/2010/main" val="157339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Encerramento &amp; Contato</a:t>
            </a:r>
            <a:endParaRPr dirty="0"/>
          </a:p>
        </p:txBody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192754" y="762653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algn="just"/>
            <a:r>
              <a:rPr lang="pt-BR" sz="1500" dirty="0"/>
              <a:t>Do ponto de vista social, o projeto contribuiu com a </a:t>
            </a:r>
            <a:r>
              <a:rPr lang="pt-BR" sz="1500" b="1" dirty="0"/>
              <a:t>eficiência do sistema Judiciário</a:t>
            </a:r>
            <a:r>
              <a:rPr lang="pt-BR" sz="1500" dirty="0"/>
              <a:t> ao facilitar o encerramento de processos e a baixa de contas judiciais inativas. Isso libera tempo e recursos do Judiciário para o atendimento de demandas mais urgentes, otimizando o uso da máquina pública;</a:t>
            </a:r>
          </a:p>
          <a:p>
            <a:pPr marL="139700" indent="0" algn="just">
              <a:buNone/>
            </a:pPr>
            <a:endParaRPr lang="pt-BR" sz="1500" b="1" dirty="0"/>
          </a:p>
          <a:p>
            <a:pPr marL="139700" indent="0" algn="just">
              <a:buNone/>
            </a:pPr>
            <a:endParaRPr lang="pt-BR" sz="1500" b="1" dirty="0"/>
          </a:p>
          <a:p>
            <a:pPr algn="just"/>
            <a:r>
              <a:rPr lang="pt-BR" sz="1500" dirty="0"/>
              <a:t>Embora o impacto ambiental direto não seja o foco central da iniciativa, a </a:t>
            </a:r>
            <a:r>
              <a:rPr lang="pt-BR" sz="1500" b="1" dirty="0"/>
              <a:t>digitalização de dados, automação de análises e eliminação de retrabalho com planilhas físicas</a:t>
            </a:r>
            <a:r>
              <a:rPr lang="pt-BR" sz="1500" dirty="0"/>
              <a:t> contribuem para a redução do uso de papel, impressão e deslocamentos desnecessários. A centralização das informações em plataformas digitais também diminui a necessidade de arquivos físicos e processos manuais, alinhando-se a práticas de sustentabilidade operacional;</a:t>
            </a:r>
          </a:p>
          <a:p>
            <a:pPr marL="139700" indent="0" algn="just">
              <a:buNone/>
            </a:pPr>
            <a:endParaRPr lang="pt-BR" sz="1500" dirty="0"/>
          </a:p>
          <a:p>
            <a:pPr marL="139700" indent="0" algn="just">
              <a:buNone/>
            </a:pPr>
            <a:endParaRPr lang="pt-BR" sz="1500" dirty="0"/>
          </a:p>
          <a:p>
            <a:pPr algn="just"/>
            <a:r>
              <a:rPr lang="pt-BR" sz="1500" dirty="0"/>
              <a:t>A solução incorporou </a:t>
            </a:r>
            <a:r>
              <a:rPr lang="pt-BR" sz="1500" b="1" dirty="0"/>
              <a:t>tecnologia de governança de dados e automação de cruzamento de informações</a:t>
            </a:r>
            <a:r>
              <a:rPr lang="pt-BR" sz="1500" dirty="0"/>
              <a:t>, permitindo o monitoramento contínuo de valores judiciais por meio de dashboards, relatórios inteligentes e integrações com sistemas internos. Isso não apenas aumentou a precisão das análises, mas também possibilitou escalabilidade: agora, outros eventuais </a:t>
            </a:r>
            <a:r>
              <a:rPr lang="pt-BR" sz="1500" dirty="0" err="1"/>
              <a:t>CNPJs</a:t>
            </a:r>
            <a:r>
              <a:rPr lang="pt-BR" sz="1500" dirty="0"/>
              <a:t> podem ser analisados com mais agilidade. A tecnologia adotada também permite </a:t>
            </a:r>
            <a:r>
              <a:rPr lang="pt-BR" sz="1500" b="1" dirty="0"/>
              <a:t>auditoria e rastreabilidade de cada movimentação</a:t>
            </a:r>
            <a:r>
              <a:rPr lang="pt-BR" sz="1500" dirty="0"/>
              <a:t>, o que fortalece a segurança da informação e o compliance da organização.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pt-BR" dirty="0"/>
            </a:br>
            <a:endParaRPr i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xfrm>
            <a:off x="120056" y="83031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Obrigada!</a:t>
            </a:r>
            <a:br>
              <a:rPr lang="pt-BR" dirty="0"/>
            </a:br>
            <a:endParaRPr dirty="0"/>
          </a:p>
        </p:txBody>
      </p:sp>
      <p:sp>
        <p:nvSpPr>
          <p:cNvPr id="145" name="Google Shape;145;p23"/>
          <p:cNvSpPr txBox="1">
            <a:spLocks noGrp="1"/>
          </p:cNvSpPr>
          <p:nvPr>
            <p:ph type="subTitle" idx="1"/>
          </p:nvPr>
        </p:nvSpPr>
        <p:spPr>
          <a:xfrm>
            <a:off x="71006" y="2615564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allana.martins@legalinsights.com.br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@legalinsights.ia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https://legalinsights.com.br/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" name="Imagem 1" descr="Código QR">
            <a:extLst>
              <a:ext uri="{FF2B5EF4-FFF2-40B4-BE49-F238E27FC236}">
                <a16:creationId xmlns:a16="http://schemas.microsoft.com/office/drawing/2014/main" id="{760138F5-E843-8D8A-7E49-A386FB68F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542" y="330195"/>
            <a:ext cx="3626078" cy="362607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</TotalTime>
  <Words>1149</Words>
  <Application>Microsoft Office PowerPoint</Application>
  <PresentationFormat>Apresentação na tela (16:9)</PresentationFormat>
  <Paragraphs>119</Paragraphs>
  <Slides>12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6" baseType="lpstr">
      <vt:lpstr>Arial</vt:lpstr>
      <vt:lpstr>Kanit</vt:lpstr>
      <vt:lpstr>Kanit Light</vt:lpstr>
      <vt:lpstr>Simple Light</vt:lpstr>
      <vt:lpstr>Apresentação do PowerPoint</vt:lpstr>
      <vt:lpstr>Contexto &amp; Desafio</vt:lpstr>
      <vt:lpstr>Objetivo da Iniciativa</vt:lpstr>
      <vt:lpstr>Tipo de Caso &amp; Descrição da Prática </vt:lpstr>
      <vt:lpstr>Originalidade &amp; Inovação</vt:lpstr>
      <vt:lpstr>Colaboração &amp; Engajamento</vt:lpstr>
      <vt:lpstr>Demonstração de Resultados</vt:lpstr>
      <vt:lpstr>Escalabilidade &amp; Replicabilidade</vt:lpstr>
      <vt:lpstr>Lições Aprendidas &amp; Recomendações Práticas</vt:lpstr>
      <vt:lpstr>Lições Aprendidas &amp; Recomendações Práticas</vt:lpstr>
      <vt:lpstr>Encerramento &amp; Contato</vt:lpstr>
      <vt:lpstr>Obrigada!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Allana Martins</dc:creator>
  <cp:lastModifiedBy>Allana Martins</cp:lastModifiedBy>
  <cp:revision>3</cp:revision>
  <dcterms:modified xsi:type="dcterms:W3CDTF">2025-07-30T20:32:28Z</dcterms:modified>
</cp:coreProperties>
</file>