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7" r:id="rId9"/>
    <p:sldId id="265" r:id="rId10"/>
    <p:sldId id="266" r:id="rId11"/>
  </p:sldIdLst>
  <p:sldSz cx="9144000" cy="5143500" type="screen16x9"/>
  <p:notesSz cx="6858000" cy="9144000"/>
  <p:embeddedFontLst>
    <p:embeddedFont>
      <p:font typeface="Inter" panose="020B0604020202020204" charset="-122"/>
      <p:regular r:id="rId13"/>
      <p:bold r:id="rId14"/>
      <p:italic r:id="rId15"/>
      <p:boldItalic r:id="rId16"/>
    </p:embeddedFont>
    <p:embeddedFont>
      <p:font typeface="Kanit" panose="020B0604020202020204" charset="-34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1862"/>
    <a:srgbClr val="350265"/>
    <a:srgbClr val="803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87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3592D0F8-5686-A6DD-4D24-E8A3D6C0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BAEB53C1-F94C-C13D-D255-F6A516B0EA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6321a1c199_0_73:notes">
            <a:extLst>
              <a:ext uri="{FF2B5EF4-FFF2-40B4-BE49-F238E27FC236}">
                <a16:creationId xmlns:a16="http://schemas.microsoft.com/office/drawing/2014/main" id="{B2C06E74-911D-DBF7-86D5-700D1CDFC3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8089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295509"/>
            <a:ext cx="47796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Tecnologia aberta e boa gestão do giro: eficiência e escala sustentável no contencioso 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Gilberto Santos e Bruno Adam</a:t>
            </a:r>
            <a:endParaRPr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Fragata e Antunes Advogados e Associados</a:t>
            </a:r>
            <a:r>
              <a:rPr lang="pt-BR" sz="1800" i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</a:t>
            </a:r>
            <a:endParaRPr sz="1800" i="1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200891" y="738550"/>
            <a:ext cx="4149436" cy="3771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/>
              <a:t>O escritório Fragata e Antunes Advogados lidava com um processo moroso e manual para o reembolso de custas judiciais, especialmente no contencioso de volume.</a:t>
            </a:r>
            <a:endParaRPr sz="16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pt-BR" sz="16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sz="1600" dirty="0"/>
              <a:t>Prazo médio: 45 dias</a:t>
            </a:r>
            <a:endParaRPr sz="1600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sz="1600" dirty="0"/>
              <a:t>Alto custo operacional</a:t>
            </a:r>
            <a:endParaRPr sz="1600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sz="1600" dirty="0"/>
              <a:t>Baixa previsibilidade financeira</a:t>
            </a:r>
            <a:endParaRPr sz="1600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sz="1600" dirty="0"/>
              <a:t>Risco de erro e retrabalho</a:t>
            </a:r>
            <a:endParaRPr sz="1600" dirty="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i="1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EC2241E-217A-D359-B533-491C6F23D36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4887601" y="1197136"/>
            <a:ext cx="2596340" cy="259883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273B398-E75D-1AC3-8AE5-295469DE054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81268" y="4687929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 </a:t>
            </a:r>
            <a:endParaRPr dirty="0"/>
          </a:p>
        </p:txBody>
      </p:sp>
      <p:sp>
        <p:nvSpPr>
          <p:cNvPr id="31" name="Shape 2">
            <a:extLst>
              <a:ext uri="{FF2B5EF4-FFF2-40B4-BE49-F238E27FC236}">
                <a16:creationId xmlns:a16="http://schemas.microsoft.com/office/drawing/2014/main" id="{D496B30C-37B9-427D-BC73-770C5BCB0A45}"/>
              </a:ext>
            </a:extLst>
          </p:cNvPr>
          <p:cNvSpPr/>
          <p:nvPr/>
        </p:nvSpPr>
        <p:spPr>
          <a:xfrm>
            <a:off x="186635" y="1444214"/>
            <a:ext cx="4375485" cy="1899685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30480">
            <a:solidFill>
              <a:srgbClr val="5A1862">
                <a:alpha val="69804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Shape 3">
            <a:extLst>
              <a:ext uri="{FF2B5EF4-FFF2-40B4-BE49-F238E27FC236}">
                <a16:creationId xmlns:a16="http://schemas.microsoft.com/office/drawing/2014/main" id="{2BB5E794-0BDD-251B-555B-C7A47E6CF31B}"/>
              </a:ext>
            </a:extLst>
          </p:cNvPr>
          <p:cNvSpPr/>
          <p:nvPr/>
        </p:nvSpPr>
        <p:spPr>
          <a:xfrm>
            <a:off x="198473" y="1455266"/>
            <a:ext cx="4351807" cy="336452"/>
          </a:xfrm>
          <a:prstGeom prst="roundRect">
            <a:avLst>
              <a:gd name="adj" fmla="val 8521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6E9AE022-CAE6-229B-CE9B-780235F9009C}"/>
              </a:ext>
            </a:extLst>
          </p:cNvPr>
          <p:cNvSpPr/>
          <p:nvPr/>
        </p:nvSpPr>
        <p:spPr>
          <a:xfrm>
            <a:off x="2345789" y="1459301"/>
            <a:ext cx="188957" cy="28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1</a:t>
            </a:r>
            <a:endParaRPr lang="en-US" sz="18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D7466D2C-9B9D-158D-A0CF-D15619F9D15C}"/>
              </a:ext>
            </a:extLst>
          </p:cNvPr>
          <p:cNvSpPr/>
          <p:nvPr/>
        </p:nvSpPr>
        <p:spPr>
          <a:xfrm>
            <a:off x="302008" y="1823201"/>
            <a:ext cx="2770325" cy="262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Integração Eficiente</a:t>
            </a:r>
            <a:endParaRPr lang="en-US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EA180C40-B33D-2CD6-BA6C-99BCBF7286E9}"/>
              </a:ext>
            </a:extLst>
          </p:cNvPr>
          <p:cNvSpPr/>
          <p:nvPr/>
        </p:nvSpPr>
        <p:spPr>
          <a:xfrm>
            <a:off x="302008" y="2188493"/>
            <a:ext cx="4111256" cy="1085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Criar uma </a:t>
            </a:r>
            <a:r>
              <a:rPr lang="en-US" dirty="0" err="1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solução</a:t>
            </a: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 automatizada para integrar o ERP GR5 ao sistema do cliente, acelerando reembolsos e garantindo governança financeira.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C5300329-AFD2-D54C-4035-008754D968D9}"/>
              </a:ext>
            </a:extLst>
          </p:cNvPr>
          <p:cNvSpPr/>
          <p:nvPr/>
        </p:nvSpPr>
        <p:spPr>
          <a:xfrm>
            <a:off x="10472142" y="3586282"/>
            <a:ext cx="333732" cy="41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26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BB1ACEF0-9AE5-1544-01BC-F56192E3C074}"/>
              </a:ext>
            </a:extLst>
          </p:cNvPr>
          <p:cNvSpPr/>
          <p:nvPr/>
        </p:nvSpPr>
        <p:spPr>
          <a:xfrm>
            <a:off x="390287" y="3656410"/>
            <a:ext cx="8578141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Esta iniciativa demonstra como a colaboração ativa </a:t>
            </a:r>
            <a:r>
              <a:rPr lang="en-US" dirty="0">
                <a:solidFill>
                  <a:srgbClr val="5A1862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cliente-fornecedor</a:t>
            </a: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 pode gerar soluções sob medida, </a:t>
            </a:r>
          </a:p>
          <a:p>
            <a:pPr marL="0" indent="0" algn="l">
              <a:lnSpc>
                <a:spcPts val="28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replicáveis e de baixo custo, utilizando tecnologias abertas como alternativa a softwares proprietários.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42" name="Shape 13">
            <a:extLst>
              <a:ext uri="{FF2B5EF4-FFF2-40B4-BE49-F238E27FC236}">
                <a16:creationId xmlns:a16="http://schemas.microsoft.com/office/drawing/2014/main" id="{6CBCA848-228E-8C38-039F-47AF6CBA6B9F}"/>
              </a:ext>
            </a:extLst>
          </p:cNvPr>
          <p:cNvSpPr/>
          <p:nvPr/>
        </p:nvSpPr>
        <p:spPr>
          <a:xfrm>
            <a:off x="186635" y="3656410"/>
            <a:ext cx="57557" cy="702944"/>
          </a:xfrm>
          <a:prstGeom prst="rect">
            <a:avLst/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Google Shape;103;p16">
            <a:extLst>
              <a:ext uri="{FF2B5EF4-FFF2-40B4-BE49-F238E27FC236}">
                <a16:creationId xmlns:a16="http://schemas.microsoft.com/office/drawing/2014/main" id="{0D5DBDC3-993B-F218-A1B0-627CE9570671}"/>
              </a:ext>
            </a:extLst>
          </p:cNvPr>
          <p:cNvSpPr txBox="1">
            <a:spLocks/>
          </p:cNvSpPr>
          <p:nvPr/>
        </p:nvSpPr>
        <p:spPr>
          <a:xfrm>
            <a:off x="1794412" y="775096"/>
            <a:ext cx="5187615" cy="508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2000" dirty="0"/>
              <a:t>Automatizar para Acelerar e Otimizar</a:t>
            </a:r>
          </a:p>
        </p:txBody>
      </p:sp>
      <p:sp>
        <p:nvSpPr>
          <p:cNvPr id="56" name="Shape 2">
            <a:extLst>
              <a:ext uri="{FF2B5EF4-FFF2-40B4-BE49-F238E27FC236}">
                <a16:creationId xmlns:a16="http://schemas.microsoft.com/office/drawing/2014/main" id="{A0EFEFAD-C04B-F408-1D45-815AC8B1F7D0}"/>
              </a:ext>
            </a:extLst>
          </p:cNvPr>
          <p:cNvSpPr/>
          <p:nvPr/>
        </p:nvSpPr>
        <p:spPr>
          <a:xfrm>
            <a:off x="4645599" y="1448173"/>
            <a:ext cx="4375485" cy="1899685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30480">
            <a:solidFill>
              <a:srgbClr val="5A1862">
                <a:alpha val="69804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7" name="Shape 3">
            <a:extLst>
              <a:ext uri="{FF2B5EF4-FFF2-40B4-BE49-F238E27FC236}">
                <a16:creationId xmlns:a16="http://schemas.microsoft.com/office/drawing/2014/main" id="{8E946BB0-1B2C-084E-8691-F5A3BD416C7E}"/>
              </a:ext>
            </a:extLst>
          </p:cNvPr>
          <p:cNvSpPr/>
          <p:nvPr/>
        </p:nvSpPr>
        <p:spPr>
          <a:xfrm>
            <a:off x="4652535" y="1455266"/>
            <a:ext cx="4361612" cy="336452"/>
          </a:xfrm>
          <a:prstGeom prst="roundRect">
            <a:avLst>
              <a:gd name="adj" fmla="val 8521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58" name="Text 4">
            <a:extLst>
              <a:ext uri="{FF2B5EF4-FFF2-40B4-BE49-F238E27FC236}">
                <a16:creationId xmlns:a16="http://schemas.microsoft.com/office/drawing/2014/main" id="{8E866F39-542C-A0EA-0443-3EEEDFE5FE88}"/>
              </a:ext>
            </a:extLst>
          </p:cNvPr>
          <p:cNvSpPr/>
          <p:nvPr/>
        </p:nvSpPr>
        <p:spPr>
          <a:xfrm>
            <a:off x="6804753" y="1463260"/>
            <a:ext cx="188957" cy="28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2</a:t>
            </a:r>
            <a:endParaRPr lang="en-US" sz="18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59" name="Text 5">
            <a:extLst>
              <a:ext uri="{FF2B5EF4-FFF2-40B4-BE49-F238E27FC236}">
                <a16:creationId xmlns:a16="http://schemas.microsoft.com/office/drawing/2014/main" id="{A798E9B1-B58D-B8B8-74B3-668CF1BAFD09}"/>
              </a:ext>
            </a:extLst>
          </p:cNvPr>
          <p:cNvSpPr/>
          <p:nvPr/>
        </p:nvSpPr>
        <p:spPr>
          <a:xfrm>
            <a:off x="4760972" y="1827160"/>
            <a:ext cx="2770325" cy="262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00"/>
              </a:lnSpc>
            </a:pPr>
            <a:r>
              <a:rPr lang="en-US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Otimização Operacional</a:t>
            </a:r>
            <a:endParaRPr lang="en-US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D5B8C0F4-2770-36D8-ABBD-3B0B8CB2BB0A}"/>
              </a:ext>
            </a:extLst>
          </p:cNvPr>
          <p:cNvSpPr/>
          <p:nvPr/>
        </p:nvSpPr>
        <p:spPr>
          <a:xfrm>
            <a:off x="4760972" y="2192452"/>
            <a:ext cx="4111256" cy="1085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800"/>
              </a:lnSpc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Reduzir prazos e custos operacionais, aumentando a previsibilidade de caixa e liberando horas para atividades jurídicas estratégicas.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  <a:p>
            <a:pPr marL="0" indent="0" algn="just">
              <a:lnSpc>
                <a:spcPts val="28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Kanit" panose="020B0604020202020204" charset="-34"/>
                <a:ea typeface="Inter" pitchFamily="34" charset="-122"/>
                <a:cs typeface="Kanit" panose="020B0604020202020204" charset="-34"/>
              </a:rPr>
              <a:t>.</a:t>
            </a:r>
            <a:endParaRPr lang="en-US" sz="1300" dirty="0"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564846F-6937-9747-9644-D3DAD6B73AE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9843" y="4687929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">
            <a:extLst>
              <a:ext uri="{FF2B5EF4-FFF2-40B4-BE49-F238E27FC236}">
                <a16:creationId xmlns:a16="http://schemas.microsoft.com/office/drawing/2014/main" id="{A4FDB7E0-76AF-1E19-F395-6346832670D4}"/>
              </a:ext>
            </a:extLst>
          </p:cNvPr>
          <p:cNvSpPr/>
          <p:nvPr/>
        </p:nvSpPr>
        <p:spPr>
          <a:xfrm>
            <a:off x="3114069" y="2041463"/>
            <a:ext cx="2915862" cy="1717541"/>
          </a:xfrm>
          <a:prstGeom prst="roundRect">
            <a:avLst>
              <a:gd name="adj" fmla="val 3673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36" name="Shape 4">
            <a:extLst>
              <a:ext uri="{FF2B5EF4-FFF2-40B4-BE49-F238E27FC236}">
                <a16:creationId xmlns:a16="http://schemas.microsoft.com/office/drawing/2014/main" id="{B6BB4684-11AF-E048-E890-9EC2307160A6}"/>
              </a:ext>
            </a:extLst>
          </p:cNvPr>
          <p:cNvSpPr/>
          <p:nvPr/>
        </p:nvSpPr>
        <p:spPr>
          <a:xfrm>
            <a:off x="3229284" y="2094618"/>
            <a:ext cx="454484" cy="450639"/>
          </a:xfrm>
          <a:prstGeom prst="roundRect">
            <a:avLst>
              <a:gd name="adj" fmla="val 14767754"/>
            </a:avLst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Descrição Prática da Solução</a:t>
            </a:r>
            <a:br>
              <a:rPr lang="pt-BR" dirty="0"/>
            </a:br>
            <a:endParaRPr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C062699F-B65B-7534-D83A-26502C9F9639}"/>
              </a:ext>
            </a:extLst>
          </p:cNvPr>
          <p:cNvSpPr/>
          <p:nvPr/>
        </p:nvSpPr>
        <p:spPr>
          <a:xfrm>
            <a:off x="186326" y="740402"/>
            <a:ext cx="7882831" cy="111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A </a:t>
            </a:r>
            <a:r>
              <a:rPr lang="en-US" sz="1600" dirty="0" err="1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solução</a:t>
            </a:r>
            <a:r>
              <a:rPr lang="en-US" sz="1600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 implementada é um módulo de integração inteligente, desenvolvido com </a:t>
            </a: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tecnologias open source</a:t>
            </a:r>
            <a:r>
              <a:rPr lang="en-US" sz="1600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, que permite a extração, validação, organização e envio automatizado de dados financeiros e processuais do GR5 para o sistema do cliente.</a:t>
            </a:r>
            <a:endParaRPr lang="en-US" sz="16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A22B8D0A-2B93-8E41-BDE8-60AB99EAFB4B}"/>
              </a:ext>
            </a:extLst>
          </p:cNvPr>
          <p:cNvSpPr/>
          <p:nvPr/>
        </p:nvSpPr>
        <p:spPr>
          <a:xfrm>
            <a:off x="135741" y="2043405"/>
            <a:ext cx="2915862" cy="1717541"/>
          </a:xfrm>
          <a:prstGeom prst="roundRect">
            <a:avLst>
              <a:gd name="adj" fmla="val 3673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5AEA913F-935E-4918-9C47-0C5DC1C2AB5E}"/>
              </a:ext>
            </a:extLst>
          </p:cNvPr>
          <p:cNvSpPr/>
          <p:nvPr/>
        </p:nvSpPr>
        <p:spPr>
          <a:xfrm>
            <a:off x="238967" y="2092188"/>
            <a:ext cx="454484" cy="450639"/>
          </a:xfrm>
          <a:prstGeom prst="roundRect">
            <a:avLst>
              <a:gd name="adj" fmla="val 14767754"/>
            </a:avLst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7D4D40C5-A209-7ABF-2E75-1CCFB645C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78" y="2200519"/>
            <a:ext cx="204517" cy="255647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D9D27D63-F69F-45EC-A4DE-C8B4D5AF7685}"/>
              </a:ext>
            </a:extLst>
          </p:cNvPr>
          <p:cNvSpPr/>
          <p:nvPr/>
        </p:nvSpPr>
        <p:spPr>
          <a:xfrm>
            <a:off x="258350" y="2614872"/>
            <a:ext cx="189371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100% Open Source</a:t>
            </a:r>
            <a:endParaRPr lang="en-US" sz="15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6D8F5292-F89C-456D-53F1-DBF44F932DEF}"/>
              </a:ext>
            </a:extLst>
          </p:cNvPr>
          <p:cNvSpPr/>
          <p:nvPr/>
        </p:nvSpPr>
        <p:spPr>
          <a:xfrm>
            <a:off x="258351" y="3027633"/>
            <a:ext cx="2693434" cy="564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Baseada em Python, APIS e Banco de Dados não proprietários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E08B285C-18D4-052F-0707-89FA5629A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772" y="2143351"/>
            <a:ext cx="201507" cy="318041"/>
          </a:xfrm>
          <a:prstGeom prst="rect">
            <a:avLst/>
          </a:prstGeom>
        </p:spPr>
      </p:pic>
      <p:sp>
        <p:nvSpPr>
          <p:cNvPr id="21" name="Shape 12">
            <a:extLst>
              <a:ext uri="{FF2B5EF4-FFF2-40B4-BE49-F238E27FC236}">
                <a16:creationId xmlns:a16="http://schemas.microsoft.com/office/drawing/2014/main" id="{58B9D0D1-5B52-6564-8197-27C7AD72FEA6}"/>
              </a:ext>
            </a:extLst>
          </p:cNvPr>
          <p:cNvSpPr/>
          <p:nvPr/>
        </p:nvSpPr>
        <p:spPr>
          <a:xfrm>
            <a:off x="10078283" y="4128015"/>
            <a:ext cx="619125" cy="619125"/>
          </a:xfrm>
          <a:prstGeom prst="roundRect">
            <a:avLst>
              <a:gd name="adj" fmla="val 14767754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2" name="Image 2" descr="preencoded.png">
            <a:extLst>
              <a:ext uri="{FF2B5EF4-FFF2-40B4-BE49-F238E27FC236}">
                <a16:creationId xmlns:a16="http://schemas.microsoft.com/office/drawing/2014/main" id="{9E9AABA5-18C4-87AC-F040-9D68863B02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8542" y="4263389"/>
            <a:ext cx="278606" cy="348258"/>
          </a:xfrm>
          <a:prstGeom prst="rect">
            <a:avLst/>
          </a:prstGeom>
        </p:spPr>
      </p:pic>
      <p:sp>
        <p:nvSpPr>
          <p:cNvPr id="35" name="Shape 3">
            <a:extLst>
              <a:ext uri="{FF2B5EF4-FFF2-40B4-BE49-F238E27FC236}">
                <a16:creationId xmlns:a16="http://schemas.microsoft.com/office/drawing/2014/main" id="{29834D6E-39C6-C5B0-8A70-7A0CEDE6D9D3}"/>
              </a:ext>
            </a:extLst>
          </p:cNvPr>
          <p:cNvSpPr/>
          <p:nvPr/>
        </p:nvSpPr>
        <p:spPr>
          <a:xfrm>
            <a:off x="6115659" y="2041463"/>
            <a:ext cx="2915862" cy="1717541"/>
          </a:xfrm>
          <a:prstGeom prst="roundRect">
            <a:avLst>
              <a:gd name="adj" fmla="val 3673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7" name="Shape 4">
            <a:extLst>
              <a:ext uri="{FF2B5EF4-FFF2-40B4-BE49-F238E27FC236}">
                <a16:creationId xmlns:a16="http://schemas.microsoft.com/office/drawing/2014/main" id="{E65FB9F2-E208-79A8-FBC3-3ACC7DEB7207}"/>
              </a:ext>
            </a:extLst>
          </p:cNvPr>
          <p:cNvSpPr/>
          <p:nvPr/>
        </p:nvSpPr>
        <p:spPr>
          <a:xfrm>
            <a:off x="6245412" y="2085047"/>
            <a:ext cx="454484" cy="450639"/>
          </a:xfrm>
          <a:prstGeom prst="roundRect">
            <a:avLst>
              <a:gd name="adj" fmla="val 14767754"/>
            </a:avLst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8" name="Image 2" descr="preencoded.png">
            <a:extLst>
              <a:ext uri="{FF2B5EF4-FFF2-40B4-BE49-F238E27FC236}">
                <a16:creationId xmlns:a16="http://schemas.microsoft.com/office/drawing/2014/main" id="{661446D2-B9B6-C9B3-9EDD-37075A8FC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351" y="2133780"/>
            <a:ext cx="278606" cy="348258"/>
          </a:xfrm>
          <a:prstGeom prst="rect">
            <a:avLst/>
          </a:prstGeom>
        </p:spPr>
      </p:pic>
      <p:sp>
        <p:nvSpPr>
          <p:cNvPr id="39" name="Text 5">
            <a:extLst>
              <a:ext uri="{FF2B5EF4-FFF2-40B4-BE49-F238E27FC236}">
                <a16:creationId xmlns:a16="http://schemas.microsoft.com/office/drawing/2014/main" id="{BDE7FF14-F83E-EEC5-046D-CAAFD0378C2E}"/>
              </a:ext>
            </a:extLst>
          </p:cNvPr>
          <p:cNvSpPr/>
          <p:nvPr/>
        </p:nvSpPr>
        <p:spPr>
          <a:xfrm>
            <a:off x="3197422" y="2603945"/>
            <a:ext cx="189371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Integração Direta</a:t>
            </a:r>
            <a:endParaRPr lang="en-US" sz="15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40" name="Text 5">
            <a:extLst>
              <a:ext uri="{FF2B5EF4-FFF2-40B4-BE49-F238E27FC236}">
                <a16:creationId xmlns:a16="http://schemas.microsoft.com/office/drawing/2014/main" id="{AF993259-AF91-1736-1811-29D8E149E24A}"/>
              </a:ext>
            </a:extLst>
          </p:cNvPr>
          <p:cNvSpPr/>
          <p:nvPr/>
        </p:nvSpPr>
        <p:spPr>
          <a:xfrm>
            <a:off x="6245411" y="2562279"/>
            <a:ext cx="1681147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Governança Total</a:t>
            </a:r>
            <a:endParaRPr lang="en-US" sz="15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41" name="Text 6">
            <a:extLst>
              <a:ext uri="{FF2B5EF4-FFF2-40B4-BE49-F238E27FC236}">
                <a16:creationId xmlns:a16="http://schemas.microsoft.com/office/drawing/2014/main" id="{4CC2600C-E974-0EBC-32D7-57E9067A959D}"/>
              </a:ext>
            </a:extLst>
          </p:cNvPr>
          <p:cNvSpPr/>
          <p:nvPr/>
        </p:nvSpPr>
        <p:spPr>
          <a:xfrm>
            <a:off x="3187004" y="3023873"/>
            <a:ext cx="2769991" cy="5359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Comunicação sem intermediários entre sistemas jurídicos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42" name="Text 6">
            <a:extLst>
              <a:ext uri="{FF2B5EF4-FFF2-40B4-BE49-F238E27FC236}">
                <a16:creationId xmlns:a16="http://schemas.microsoft.com/office/drawing/2014/main" id="{AE7F82A6-2C30-0759-33F0-3094DEAA1D76}"/>
              </a:ext>
            </a:extLst>
          </p:cNvPr>
          <p:cNvSpPr/>
          <p:nvPr/>
        </p:nvSpPr>
        <p:spPr>
          <a:xfrm>
            <a:off x="6245411" y="2958771"/>
            <a:ext cx="2769991" cy="5359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Rastreabilidade e auditabilidade completas do fluxo.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pic>
        <p:nvPicPr>
          <p:cNvPr id="43" name="Imagem 42">
            <a:extLst>
              <a:ext uri="{FF2B5EF4-FFF2-40B4-BE49-F238E27FC236}">
                <a16:creationId xmlns:a16="http://schemas.microsoft.com/office/drawing/2014/main" id="{F668ACF7-B2CD-5E16-64AE-EDFB3BFCC29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09843" y="4687929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Descrição Prática da Solução</a:t>
            </a:r>
            <a:endParaRPr dirty="0"/>
          </a:p>
        </p:txBody>
      </p:sp>
      <p:sp>
        <p:nvSpPr>
          <p:cNvPr id="5" name="Google Shape;103;p16">
            <a:extLst>
              <a:ext uri="{FF2B5EF4-FFF2-40B4-BE49-F238E27FC236}">
                <a16:creationId xmlns:a16="http://schemas.microsoft.com/office/drawing/2014/main" id="{E601ED58-043F-1EA6-E8B3-4381DB944DD5}"/>
              </a:ext>
            </a:extLst>
          </p:cNvPr>
          <p:cNvSpPr txBox="1">
            <a:spLocks/>
          </p:cNvSpPr>
          <p:nvPr/>
        </p:nvSpPr>
        <p:spPr>
          <a:xfrm>
            <a:off x="1794412" y="775096"/>
            <a:ext cx="5368388" cy="508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2000" dirty="0"/>
              <a:t>Elementos-chave para o Desenvolvimento</a:t>
            </a: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D758322-A1C4-F6FA-EB2F-30E40503614F}"/>
              </a:ext>
            </a:extLst>
          </p:cNvPr>
          <p:cNvSpPr/>
          <p:nvPr/>
        </p:nvSpPr>
        <p:spPr>
          <a:xfrm>
            <a:off x="83100" y="1254381"/>
            <a:ext cx="88251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A colaboração multidisciplinar entre as áreas financeira, tecnológica e o cliente foi fundamental para o sucesso.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B0DDD758-BD6C-A5D4-14CA-140A12FEA057}"/>
              </a:ext>
            </a:extLst>
          </p:cNvPr>
          <p:cNvSpPr/>
          <p:nvPr/>
        </p:nvSpPr>
        <p:spPr>
          <a:xfrm>
            <a:off x="159434" y="1655206"/>
            <a:ext cx="177314" cy="540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 Light" pitchFamily="34" charset="-122"/>
                <a:cs typeface="Kanit Light" panose="020B0604020202020204" charset="-34"/>
              </a:rPr>
              <a:t>01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9C6FB2FD-C78A-512C-4928-33F265EC75C6}"/>
              </a:ext>
            </a:extLst>
          </p:cNvPr>
          <p:cNvSpPr/>
          <p:nvPr/>
        </p:nvSpPr>
        <p:spPr>
          <a:xfrm>
            <a:off x="159434" y="2022631"/>
            <a:ext cx="3752128" cy="45719"/>
          </a:xfrm>
          <a:prstGeom prst="rect">
            <a:avLst/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C57E0BA8-F235-59CC-931D-C045FAB73A75}"/>
              </a:ext>
            </a:extLst>
          </p:cNvPr>
          <p:cNvSpPr/>
          <p:nvPr/>
        </p:nvSpPr>
        <p:spPr>
          <a:xfrm>
            <a:off x="159434" y="2146635"/>
            <a:ext cx="2935405" cy="403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Mapeamento de Processos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429C8DF5-57C7-1B44-C8A2-40BE5E87D530}"/>
              </a:ext>
            </a:extLst>
          </p:cNvPr>
          <p:cNvSpPr/>
          <p:nvPr/>
        </p:nvSpPr>
        <p:spPr>
          <a:xfrm>
            <a:off x="159434" y="2487039"/>
            <a:ext cx="45141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Análise detalhada de fluxos internos e financeiros.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06369934-93F6-0394-2325-978F0AED355D}"/>
              </a:ext>
            </a:extLst>
          </p:cNvPr>
          <p:cNvSpPr/>
          <p:nvPr/>
        </p:nvSpPr>
        <p:spPr>
          <a:xfrm>
            <a:off x="4851572" y="1629577"/>
            <a:ext cx="177314" cy="317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 Light" pitchFamily="34" charset="-122"/>
                <a:cs typeface="Kanit Light" panose="020B0604020202020204" charset="-34"/>
              </a:rPr>
              <a:t>02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2A6FE7AD-CA82-5898-2C5C-006E2D62071B}"/>
              </a:ext>
            </a:extLst>
          </p:cNvPr>
          <p:cNvSpPr/>
          <p:nvPr/>
        </p:nvSpPr>
        <p:spPr>
          <a:xfrm>
            <a:off x="4851572" y="2105495"/>
            <a:ext cx="3059944" cy="403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Levantamento de Requisitos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B74FECA0-A124-6094-2EA5-348923F8FB22}"/>
              </a:ext>
            </a:extLst>
          </p:cNvPr>
          <p:cNvSpPr/>
          <p:nvPr/>
        </p:nvSpPr>
        <p:spPr>
          <a:xfrm>
            <a:off x="4851572" y="2459288"/>
            <a:ext cx="5009559" cy="451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Validação jurídica e contábil com o cliente.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F815EEF3-E7C5-B346-5EE8-2F24EEA40288}"/>
              </a:ext>
            </a:extLst>
          </p:cNvPr>
          <p:cNvSpPr/>
          <p:nvPr/>
        </p:nvSpPr>
        <p:spPr>
          <a:xfrm>
            <a:off x="159434" y="2976442"/>
            <a:ext cx="177314" cy="413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 Light" pitchFamily="34" charset="-122"/>
                <a:cs typeface="Kanit Light" panose="020B0604020202020204" charset="-34"/>
              </a:rPr>
              <a:t>03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3C33ABE9-6781-9406-82D2-7E002AB55B8A}"/>
              </a:ext>
            </a:extLst>
          </p:cNvPr>
          <p:cNvSpPr/>
          <p:nvPr/>
        </p:nvSpPr>
        <p:spPr>
          <a:xfrm>
            <a:off x="159434" y="3505120"/>
            <a:ext cx="2760605" cy="429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Desenvolvimento das Soluções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40927F1F-951F-4AFE-B7C8-650843FDB9ED}"/>
              </a:ext>
            </a:extLst>
          </p:cNvPr>
          <p:cNvSpPr/>
          <p:nvPr/>
        </p:nvSpPr>
        <p:spPr>
          <a:xfrm>
            <a:off x="159434" y="3871766"/>
            <a:ext cx="5009466" cy="451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Para extração e envio de dados entre os sistemas.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6CA7746B-0037-4104-9EA5-45A79CA1B574}"/>
              </a:ext>
            </a:extLst>
          </p:cNvPr>
          <p:cNvSpPr/>
          <p:nvPr/>
        </p:nvSpPr>
        <p:spPr>
          <a:xfrm>
            <a:off x="4851572" y="2968203"/>
            <a:ext cx="187835" cy="413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 Light" pitchFamily="34" charset="-122"/>
                <a:cs typeface="Kanit Light" panose="020B0604020202020204" charset="-34"/>
              </a:rPr>
              <a:t>04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3358D622-A5D3-1F9F-0834-0F211C800CE8}"/>
              </a:ext>
            </a:extLst>
          </p:cNvPr>
          <p:cNvSpPr/>
          <p:nvPr/>
        </p:nvSpPr>
        <p:spPr>
          <a:xfrm>
            <a:off x="4851572" y="3480053"/>
            <a:ext cx="2216470" cy="452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Logs de Auditoria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7F6DA5F-6321-63E6-FB41-89B29B266EDB}"/>
              </a:ext>
            </a:extLst>
          </p:cNvPr>
          <p:cNvSpPr/>
          <p:nvPr/>
        </p:nvSpPr>
        <p:spPr>
          <a:xfrm>
            <a:off x="4851572" y="3847758"/>
            <a:ext cx="4148004" cy="451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Garantia de segurança, integridade e conformidade.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75ED3FBB-3ECB-784D-B323-7A843D796950}"/>
              </a:ext>
            </a:extLst>
          </p:cNvPr>
          <p:cNvSpPr/>
          <p:nvPr/>
        </p:nvSpPr>
        <p:spPr>
          <a:xfrm>
            <a:off x="4851572" y="2022631"/>
            <a:ext cx="3752128" cy="45719"/>
          </a:xfrm>
          <a:prstGeom prst="rect">
            <a:avLst/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3">
            <a:extLst>
              <a:ext uri="{FF2B5EF4-FFF2-40B4-BE49-F238E27FC236}">
                <a16:creationId xmlns:a16="http://schemas.microsoft.com/office/drawing/2014/main" id="{BCE6B7BE-1E6B-0776-628A-93E316006200}"/>
              </a:ext>
            </a:extLst>
          </p:cNvPr>
          <p:cNvSpPr/>
          <p:nvPr/>
        </p:nvSpPr>
        <p:spPr>
          <a:xfrm>
            <a:off x="159434" y="3340361"/>
            <a:ext cx="3752128" cy="45719"/>
          </a:xfrm>
          <a:prstGeom prst="rect">
            <a:avLst/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3">
            <a:extLst>
              <a:ext uri="{FF2B5EF4-FFF2-40B4-BE49-F238E27FC236}">
                <a16:creationId xmlns:a16="http://schemas.microsoft.com/office/drawing/2014/main" id="{FDA94387-91B0-94EB-9CF1-6BDFA54B169C}"/>
              </a:ext>
            </a:extLst>
          </p:cNvPr>
          <p:cNvSpPr/>
          <p:nvPr/>
        </p:nvSpPr>
        <p:spPr>
          <a:xfrm>
            <a:off x="4851572" y="3340361"/>
            <a:ext cx="3752128" cy="45719"/>
          </a:xfrm>
          <a:prstGeom prst="rect">
            <a:avLst/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8725B0FE-C834-E8EE-EC6C-BEC13E8D615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9843" y="4687929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</a:t>
            </a:r>
            <a:endParaRPr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8CDBBE9-600D-D9F1-9D6C-7CB0F47A169F}"/>
              </a:ext>
            </a:extLst>
          </p:cNvPr>
          <p:cNvSpPr/>
          <p:nvPr/>
        </p:nvSpPr>
        <p:spPr>
          <a:xfrm>
            <a:off x="275241" y="660959"/>
            <a:ext cx="8039099" cy="39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803176"/>
              </a:buClr>
              <a:buSzPts val="2400"/>
            </a:pPr>
            <a:r>
              <a:rPr lang="en-US" sz="1800" b="1" dirty="0">
                <a:solidFill>
                  <a:srgbClr val="803176"/>
                </a:solidFill>
                <a:latin typeface="Kanit"/>
                <a:cs typeface="Kanit"/>
              </a:rPr>
              <a:t>Resultados para o Escritório: Otimização Financeira e Operacional</a:t>
            </a: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EABE72E6-1BD0-B555-3DCB-377A0BD83927}"/>
              </a:ext>
            </a:extLst>
          </p:cNvPr>
          <p:cNvSpPr/>
          <p:nvPr/>
        </p:nvSpPr>
        <p:spPr>
          <a:xfrm>
            <a:off x="275241" y="3568267"/>
            <a:ext cx="3048119" cy="39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Realocadas para atividades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jurídicas estratégicas.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E586444C-9849-1D6A-DF44-0E3D7C33E336}"/>
              </a:ext>
            </a:extLst>
          </p:cNvPr>
          <p:cNvSpPr/>
          <p:nvPr/>
        </p:nvSpPr>
        <p:spPr>
          <a:xfrm>
            <a:off x="2817168" y="3595470"/>
            <a:ext cx="3048119" cy="39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Em comparação com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soluções terceirizadas.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36" name="Text 5">
            <a:extLst>
              <a:ext uri="{FF2B5EF4-FFF2-40B4-BE49-F238E27FC236}">
                <a16:creationId xmlns:a16="http://schemas.microsoft.com/office/drawing/2014/main" id="{2777D7FD-5577-6BC3-FBAD-EB4096313D2E}"/>
              </a:ext>
            </a:extLst>
          </p:cNvPr>
          <p:cNvSpPr/>
          <p:nvPr/>
        </p:nvSpPr>
        <p:spPr>
          <a:xfrm>
            <a:off x="1306133" y="2989141"/>
            <a:ext cx="90383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b="1" dirty="0">
                <a:solidFill>
                  <a:srgbClr val="5A1862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1.400+</a:t>
            </a:r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501084BD-0A53-B4E0-5CA4-66880D5E16F9}"/>
              </a:ext>
            </a:extLst>
          </p:cNvPr>
          <p:cNvSpPr/>
          <p:nvPr/>
        </p:nvSpPr>
        <p:spPr>
          <a:xfrm>
            <a:off x="928286" y="3304161"/>
            <a:ext cx="174203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b="1" dirty="0">
                <a:solidFill>
                  <a:srgbClr val="5A1862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Horas/mês Liberadas</a:t>
            </a:r>
          </a:p>
        </p:txBody>
      </p:sp>
      <p:sp>
        <p:nvSpPr>
          <p:cNvPr id="39" name="Text 5">
            <a:extLst>
              <a:ext uri="{FF2B5EF4-FFF2-40B4-BE49-F238E27FC236}">
                <a16:creationId xmlns:a16="http://schemas.microsoft.com/office/drawing/2014/main" id="{A6780E04-DBAF-6DA2-DE35-69B4ACFDEA45}"/>
              </a:ext>
            </a:extLst>
          </p:cNvPr>
          <p:cNvSpPr/>
          <p:nvPr/>
        </p:nvSpPr>
        <p:spPr>
          <a:xfrm>
            <a:off x="4059189" y="3012835"/>
            <a:ext cx="646586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b="1" dirty="0">
                <a:solidFill>
                  <a:srgbClr val="5A1862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80%</a:t>
            </a:r>
          </a:p>
        </p:txBody>
      </p:sp>
      <p:sp>
        <p:nvSpPr>
          <p:cNvPr id="40" name="Text 5">
            <a:extLst>
              <a:ext uri="{FF2B5EF4-FFF2-40B4-BE49-F238E27FC236}">
                <a16:creationId xmlns:a16="http://schemas.microsoft.com/office/drawing/2014/main" id="{A738A0DB-1DB6-492F-5721-39DC7CDBB5F6}"/>
              </a:ext>
            </a:extLst>
          </p:cNvPr>
          <p:cNvSpPr/>
          <p:nvPr/>
        </p:nvSpPr>
        <p:spPr>
          <a:xfrm>
            <a:off x="3511467" y="3333588"/>
            <a:ext cx="174203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b="1" dirty="0">
                <a:solidFill>
                  <a:srgbClr val="5A1862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Economia de Custos</a:t>
            </a:r>
          </a:p>
        </p:txBody>
      </p:sp>
      <p:sp>
        <p:nvSpPr>
          <p:cNvPr id="41" name="Text 3">
            <a:extLst>
              <a:ext uri="{FF2B5EF4-FFF2-40B4-BE49-F238E27FC236}">
                <a16:creationId xmlns:a16="http://schemas.microsoft.com/office/drawing/2014/main" id="{10365423-CF7A-E1D3-DFCC-6C93715FE38C}"/>
              </a:ext>
            </a:extLst>
          </p:cNvPr>
          <p:cNvSpPr/>
          <p:nvPr/>
        </p:nvSpPr>
        <p:spPr>
          <a:xfrm>
            <a:off x="654763" y="1974124"/>
            <a:ext cx="2172420" cy="39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Redução do prazo médio de 45 para 17 dias.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42" name="Text 5">
            <a:extLst>
              <a:ext uri="{FF2B5EF4-FFF2-40B4-BE49-F238E27FC236}">
                <a16:creationId xmlns:a16="http://schemas.microsoft.com/office/drawing/2014/main" id="{5C846961-2717-341A-2E48-D2DBD6826530}"/>
              </a:ext>
            </a:extLst>
          </p:cNvPr>
          <p:cNvSpPr/>
          <p:nvPr/>
        </p:nvSpPr>
        <p:spPr>
          <a:xfrm>
            <a:off x="1289057" y="1307454"/>
            <a:ext cx="90383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solidFill>
                  <a:srgbClr val="5A1862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45 para 17</a:t>
            </a:r>
            <a:endParaRPr lang="en-US" dirty="0">
              <a:solidFill>
                <a:srgbClr val="5A1862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43" name="Text 5">
            <a:extLst>
              <a:ext uri="{FF2B5EF4-FFF2-40B4-BE49-F238E27FC236}">
                <a16:creationId xmlns:a16="http://schemas.microsoft.com/office/drawing/2014/main" id="{7FDCC4BB-61D5-B381-33E4-4F26F7A3E45A}"/>
              </a:ext>
            </a:extLst>
          </p:cNvPr>
          <p:cNvSpPr/>
          <p:nvPr/>
        </p:nvSpPr>
        <p:spPr>
          <a:xfrm>
            <a:off x="911210" y="1622474"/>
            <a:ext cx="174203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solidFill>
                  <a:srgbClr val="5A1862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Dias de Reembolso</a:t>
            </a:r>
            <a:endParaRPr lang="en-US" dirty="0">
              <a:solidFill>
                <a:srgbClr val="5A1862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45" name="Text 5">
            <a:extLst>
              <a:ext uri="{FF2B5EF4-FFF2-40B4-BE49-F238E27FC236}">
                <a16:creationId xmlns:a16="http://schemas.microsoft.com/office/drawing/2014/main" id="{A6AEE187-59C6-F880-4E36-21B4C741C99F}"/>
              </a:ext>
            </a:extLst>
          </p:cNvPr>
          <p:cNvSpPr/>
          <p:nvPr/>
        </p:nvSpPr>
        <p:spPr>
          <a:xfrm>
            <a:off x="3842575" y="1304726"/>
            <a:ext cx="90383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b="1" dirty="0">
                <a:solidFill>
                  <a:srgbClr val="5A1862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R$ 120.000</a:t>
            </a:r>
          </a:p>
        </p:txBody>
      </p:sp>
      <p:sp>
        <p:nvSpPr>
          <p:cNvPr id="46" name="Text 5">
            <a:extLst>
              <a:ext uri="{FF2B5EF4-FFF2-40B4-BE49-F238E27FC236}">
                <a16:creationId xmlns:a16="http://schemas.microsoft.com/office/drawing/2014/main" id="{E0C73879-FFC4-2F0A-0510-0FF1F6BDEB12}"/>
              </a:ext>
            </a:extLst>
          </p:cNvPr>
          <p:cNvSpPr/>
          <p:nvPr/>
        </p:nvSpPr>
        <p:spPr>
          <a:xfrm>
            <a:off x="3511467" y="1620661"/>
            <a:ext cx="1742031" cy="234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b="1" dirty="0">
                <a:solidFill>
                  <a:srgbClr val="5A1862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Reembolso Mensal</a:t>
            </a:r>
          </a:p>
        </p:txBody>
      </p:sp>
      <p:sp>
        <p:nvSpPr>
          <p:cNvPr id="50" name="Text 6">
            <a:extLst>
              <a:ext uri="{FF2B5EF4-FFF2-40B4-BE49-F238E27FC236}">
                <a16:creationId xmlns:a16="http://schemas.microsoft.com/office/drawing/2014/main" id="{5C6FC3F7-C0A5-9855-22F0-28CCB706C782}"/>
              </a:ext>
            </a:extLst>
          </p:cNvPr>
          <p:cNvSpPr/>
          <p:nvPr/>
        </p:nvSpPr>
        <p:spPr>
          <a:xfrm>
            <a:off x="2817169" y="1923715"/>
            <a:ext cx="3048119" cy="39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Valor médio mensal de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reembolso recuperado.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pic>
        <p:nvPicPr>
          <p:cNvPr id="56" name="Imagem 55">
            <a:extLst>
              <a:ext uri="{FF2B5EF4-FFF2-40B4-BE49-F238E27FC236}">
                <a16:creationId xmlns:a16="http://schemas.microsoft.com/office/drawing/2014/main" id="{D268214C-3AC1-FF14-9EC3-28E97147F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5287" y="1895477"/>
            <a:ext cx="1919783" cy="1831396"/>
          </a:xfrm>
          <a:prstGeom prst="rect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F1972C12-0726-795B-34C3-C53FC23A5C3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09843" y="4687929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</a:t>
            </a:r>
            <a:endParaRPr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E189081-DF20-34D6-296C-A9A33AC4C730}"/>
              </a:ext>
            </a:extLst>
          </p:cNvPr>
          <p:cNvSpPr/>
          <p:nvPr/>
        </p:nvSpPr>
        <p:spPr>
          <a:xfrm>
            <a:off x="1755622" y="866974"/>
            <a:ext cx="1198507" cy="669987"/>
          </a:xfrm>
          <a:prstGeom prst="roundRect">
            <a:avLst>
              <a:gd name="adj" fmla="val 7291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E565E18-6A75-1633-B5E8-31A75E3F9812}"/>
              </a:ext>
            </a:extLst>
          </p:cNvPr>
          <p:cNvSpPr/>
          <p:nvPr/>
        </p:nvSpPr>
        <p:spPr>
          <a:xfrm>
            <a:off x="2206660" y="997071"/>
            <a:ext cx="277094" cy="339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1</a:t>
            </a:r>
            <a:endParaRPr lang="en-US" sz="16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7E656C9-F31C-AD25-9FD7-5128FD918DA2}"/>
              </a:ext>
            </a:extLst>
          </p:cNvPr>
          <p:cNvSpPr/>
          <p:nvPr/>
        </p:nvSpPr>
        <p:spPr>
          <a:xfrm>
            <a:off x="3086755" y="802915"/>
            <a:ext cx="2909488" cy="301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Open source</a:t>
            </a:r>
            <a:endParaRPr lang="en-US" sz="16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E6C4921-C804-8C3E-A3EC-9D742D2BD745}"/>
              </a:ext>
            </a:extLst>
          </p:cNvPr>
          <p:cNvSpPr/>
          <p:nvPr/>
        </p:nvSpPr>
        <p:spPr>
          <a:xfrm>
            <a:off x="3086755" y="1047448"/>
            <a:ext cx="2306487" cy="309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Liberdade + economia</a:t>
            </a:r>
            <a:endParaRPr lang="en-US" sz="15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AF43458A-FD0D-D35B-2062-A88454427F4F}"/>
              </a:ext>
            </a:extLst>
          </p:cNvPr>
          <p:cNvSpPr/>
          <p:nvPr/>
        </p:nvSpPr>
        <p:spPr>
          <a:xfrm>
            <a:off x="1030488" y="1600671"/>
            <a:ext cx="2648776" cy="803094"/>
          </a:xfrm>
          <a:prstGeom prst="roundRect">
            <a:avLst>
              <a:gd name="adj" fmla="val 7291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A7EBE8E9-AEE2-B33B-9650-53A62C6F241B}"/>
              </a:ext>
            </a:extLst>
          </p:cNvPr>
          <p:cNvSpPr/>
          <p:nvPr/>
        </p:nvSpPr>
        <p:spPr>
          <a:xfrm>
            <a:off x="2216330" y="1781143"/>
            <a:ext cx="277094" cy="339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2</a:t>
            </a:r>
            <a:endParaRPr lang="en-US" sz="16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2" name="Shape 12">
            <a:extLst>
              <a:ext uri="{FF2B5EF4-FFF2-40B4-BE49-F238E27FC236}">
                <a16:creationId xmlns:a16="http://schemas.microsoft.com/office/drawing/2014/main" id="{477CC346-2C7E-AA90-4B6B-33F426883633}"/>
              </a:ext>
            </a:extLst>
          </p:cNvPr>
          <p:cNvSpPr/>
          <p:nvPr/>
        </p:nvSpPr>
        <p:spPr>
          <a:xfrm>
            <a:off x="436024" y="2477575"/>
            <a:ext cx="3866600" cy="969279"/>
          </a:xfrm>
          <a:prstGeom prst="roundRect">
            <a:avLst>
              <a:gd name="adj" fmla="val 5706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6100CC34-1059-E9E4-A140-A259B9435D4C}"/>
              </a:ext>
            </a:extLst>
          </p:cNvPr>
          <p:cNvSpPr/>
          <p:nvPr/>
        </p:nvSpPr>
        <p:spPr>
          <a:xfrm>
            <a:off x="2230777" y="2714581"/>
            <a:ext cx="277094" cy="339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3</a:t>
            </a:r>
            <a:endParaRPr lang="en-US" sz="16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8" name="Text 4">
            <a:extLst>
              <a:ext uri="{FF2B5EF4-FFF2-40B4-BE49-F238E27FC236}">
                <a16:creationId xmlns:a16="http://schemas.microsoft.com/office/drawing/2014/main" id="{C482937B-CD5A-9A50-1218-34AF93E85E17}"/>
              </a:ext>
            </a:extLst>
          </p:cNvPr>
          <p:cNvSpPr/>
          <p:nvPr/>
        </p:nvSpPr>
        <p:spPr>
          <a:xfrm>
            <a:off x="4454181" y="2646306"/>
            <a:ext cx="1628749" cy="301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Stakeholders</a:t>
            </a: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007B3EC6-2C53-6298-7953-3FE36248C962}"/>
              </a:ext>
            </a:extLst>
          </p:cNvPr>
          <p:cNvSpPr/>
          <p:nvPr/>
        </p:nvSpPr>
        <p:spPr>
          <a:xfrm>
            <a:off x="4454181" y="2948070"/>
            <a:ext cx="3253625" cy="309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pt-BR" sz="1500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Colaboração direta com o cliente acelera a adoção</a:t>
            </a:r>
            <a:endParaRPr lang="en-US" sz="1500" dirty="0">
              <a:solidFill>
                <a:srgbClr val="272525"/>
              </a:solidFill>
              <a:latin typeface="Kanit Light" panose="020B0604020202020204" charset="-34"/>
              <a:ea typeface="Inter" pitchFamily="34" charset="-122"/>
              <a:cs typeface="Kanit Light" panose="020B0604020202020204" charset="-34"/>
            </a:endParaRP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84B2E2DE-4A73-6D1B-5DFF-84160D83C865}"/>
              </a:ext>
            </a:extLst>
          </p:cNvPr>
          <p:cNvSpPr/>
          <p:nvPr/>
        </p:nvSpPr>
        <p:spPr>
          <a:xfrm>
            <a:off x="3848755" y="1656528"/>
            <a:ext cx="2909488" cy="301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 Bold" pitchFamily="34" charset="-122"/>
                <a:cs typeface="Kanit Light" panose="020B0604020202020204" charset="-34"/>
              </a:rPr>
              <a:t>Diagramação</a:t>
            </a: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BCF37FFF-9D20-4A66-BA62-F32978782DBF}"/>
              </a:ext>
            </a:extLst>
          </p:cNvPr>
          <p:cNvSpPr/>
          <p:nvPr/>
        </p:nvSpPr>
        <p:spPr>
          <a:xfrm>
            <a:off x="3848755" y="1929792"/>
            <a:ext cx="5812057" cy="309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pt-BR" sz="1500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Mapeamento de processos é essencial antes de automatizar</a:t>
            </a:r>
            <a:endParaRPr lang="en-US" sz="1500" dirty="0">
              <a:solidFill>
                <a:srgbClr val="272525"/>
              </a:solidFill>
              <a:latin typeface="Kanit Light" panose="020B0604020202020204" charset="-34"/>
              <a:ea typeface="Inter" pitchFamily="34" charset="-122"/>
              <a:cs typeface="Kanit Light" panose="020B0604020202020204" charset="-34"/>
            </a:endParaRPr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B4D6889E-B4C5-7499-01A1-C479BA626174}"/>
              </a:ext>
            </a:extLst>
          </p:cNvPr>
          <p:cNvSpPr/>
          <p:nvPr/>
        </p:nvSpPr>
        <p:spPr>
          <a:xfrm>
            <a:off x="436024" y="3869559"/>
            <a:ext cx="8578141" cy="472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00"/>
              </a:lnSpc>
            </a:pP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Eficiência</a:t>
            </a:r>
            <a:r>
              <a:rPr lang="pt-BR" dirty="0"/>
              <a:t> 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real começa com entendimento, se constrói com tecnologia e se sustenta com </a:t>
            </a:r>
            <a:r>
              <a:rPr lang="pt-BR" dirty="0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pessoas</a:t>
            </a:r>
            <a:endParaRPr lang="en-US" dirty="0">
              <a:solidFill>
                <a:schemeClr val="tx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07BE562A-41B3-EFF0-02CE-0B7C93D178CF}"/>
              </a:ext>
            </a:extLst>
          </p:cNvPr>
          <p:cNvSpPr/>
          <p:nvPr/>
        </p:nvSpPr>
        <p:spPr>
          <a:xfrm flipH="1">
            <a:off x="237904" y="3868354"/>
            <a:ext cx="45719" cy="473435"/>
          </a:xfrm>
          <a:prstGeom prst="rect">
            <a:avLst/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8" name="Imagem 37">
            <a:extLst>
              <a:ext uri="{FF2B5EF4-FFF2-40B4-BE49-F238E27FC236}">
                <a16:creationId xmlns:a16="http://schemas.microsoft.com/office/drawing/2014/main" id="{11A672EB-33D2-5486-4BA6-3E11A0E389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9843" y="4687929"/>
            <a:ext cx="1148256" cy="3996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651C13D7-1050-9DC3-287D-7A899225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>
            <a:extLst>
              <a:ext uri="{FF2B5EF4-FFF2-40B4-BE49-F238E27FC236}">
                <a16:creationId xmlns:a16="http://schemas.microsoft.com/office/drawing/2014/main" id="{141F0116-879B-D76D-0287-DA9F131911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Recomendações Práticas</a:t>
            </a:r>
            <a:endParaRPr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456C888-0A33-98AD-2038-B26C5C8E3426}"/>
              </a:ext>
            </a:extLst>
          </p:cNvPr>
          <p:cNvSpPr/>
          <p:nvPr/>
        </p:nvSpPr>
        <p:spPr>
          <a:xfrm>
            <a:off x="186636" y="1307812"/>
            <a:ext cx="2699440" cy="1899685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30480">
            <a:solidFill>
              <a:srgbClr val="5A1862">
                <a:alpha val="69804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05527E6-8C0C-ED09-E889-854CD5783ED8}"/>
              </a:ext>
            </a:extLst>
          </p:cNvPr>
          <p:cNvSpPr/>
          <p:nvPr/>
        </p:nvSpPr>
        <p:spPr>
          <a:xfrm>
            <a:off x="198474" y="1318864"/>
            <a:ext cx="2684832" cy="336452"/>
          </a:xfrm>
          <a:prstGeom prst="roundRect">
            <a:avLst>
              <a:gd name="adj" fmla="val 8521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BF14930-3C75-68F8-676E-3721FB7F1DC5}"/>
              </a:ext>
            </a:extLst>
          </p:cNvPr>
          <p:cNvSpPr/>
          <p:nvPr/>
        </p:nvSpPr>
        <p:spPr>
          <a:xfrm>
            <a:off x="1419780" y="1320496"/>
            <a:ext cx="116576" cy="28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1</a:t>
            </a:r>
            <a:endParaRPr lang="en-US" sz="18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BCE723D-B3D8-8CED-ADC9-C730C7A89F6A}"/>
              </a:ext>
            </a:extLst>
          </p:cNvPr>
          <p:cNvSpPr/>
          <p:nvPr/>
        </p:nvSpPr>
        <p:spPr>
          <a:xfrm>
            <a:off x="302009" y="1673769"/>
            <a:ext cx="1709142" cy="262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00"/>
              </a:lnSpc>
            </a:pPr>
            <a:r>
              <a:rPr lang="pt-BR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Autonomia Tecnológica</a:t>
            </a:r>
            <a:endParaRPr lang="en-US" b="1" dirty="0">
              <a:solidFill>
                <a:srgbClr val="272525"/>
              </a:solidFill>
              <a:latin typeface="Kanit" panose="020B0604020202020204" charset="-34"/>
              <a:ea typeface="Inter Bold" pitchFamily="34" charset="-122"/>
              <a:cs typeface="Kanit" panose="020B0604020202020204" charset="-34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0C2EA2A-CE00-AD74-CAC9-F113EA9DD984}"/>
              </a:ext>
            </a:extLst>
          </p:cNvPr>
          <p:cNvSpPr/>
          <p:nvPr/>
        </p:nvSpPr>
        <p:spPr>
          <a:xfrm>
            <a:off x="302009" y="2143571"/>
            <a:ext cx="2260216" cy="869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pt-BR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Priorizar soluções internas quando possível</a:t>
            </a:r>
            <a:endParaRPr lang="en-US" dirty="0">
              <a:solidFill>
                <a:srgbClr val="272525"/>
              </a:solidFill>
              <a:latin typeface="Kanit Light" panose="020B0604020202020204" charset="-34"/>
              <a:ea typeface="Inter" pitchFamily="34" charset="-122"/>
              <a:cs typeface="Kanit Light" panose="020B0604020202020204" charset="-34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04DAD4B4-462F-3F78-E9FC-A98AA194E198}"/>
              </a:ext>
            </a:extLst>
          </p:cNvPr>
          <p:cNvSpPr/>
          <p:nvPr/>
        </p:nvSpPr>
        <p:spPr>
          <a:xfrm>
            <a:off x="3120336" y="1313581"/>
            <a:ext cx="2699440" cy="1899685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30480">
            <a:solidFill>
              <a:srgbClr val="5A1862">
                <a:alpha val="69804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EB65EB02-6150-C9BE-4100-E20F7376049A}"/>
              </a:ext>
            </a:extLst>
          </p:cNvPr>
          <p:cNvSpPr/>
          <p:nvPr/>
        </p:nvSpPr>
        <p:spPr>
          <a:xfrm>
            <a:off x="3132174" y="1324633"/>
            <a:ext cx="2684832" cy="336452"/>
          </a:xfrm>
          <a:prstGeom prst="roundRect">
            <a:avLst>
              <a:gd name="adj" fmla="val 8521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C4F42957-51BA-70D2-81B6-5A857B1A75B5}"/>
              </a:ext>
            </a:extLst>
          </p:cNvPr>
          <p:cNvSpPr/>
          <p:nvPr/>
        </p:nvSpPr>
        <p:spPr>
          <a:xfrm>
            <a:off x="4353480" y="1326265"/>
            <a:ext cx="116576" cy="28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2</a:t>
            </a:r>
            <a:endParaRPr lang="en-US" sz="18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346C4A1E-340A-2251-D913-10371EDDCE9D}"/>
              </a:ext>
            </a:extLst>
          </p:cNvPr>
          <p:cNvSpPr/>
          <p:nvPr/>
        </p:nvSpPr>
        <p:spPr>
          <a:xfrm>
            <a:off x="3235707" y="1673854"/>
            <a:ext cx="2412616" cy="262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00"/>
              </a:lnSpc>
            </a:pPr>
            <a:r>
              <a:rPr lang="pt-BR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Soluções Reutilizáveis</a:t>
            </a: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21F9A9CA-F693-493C-0C18-32839B269506}"/>
              </a:ext>
            </a:extLst>
          </p:cNvPr>
          <p:cNvSpPr/>
          <p:nvPr/>
        </p:nvSpPr>
        <p:spPr>
          <a:xfrm>
            <a:off x="3205460" y="2045645"/>
            <a:ext cx="2412615" cy="1058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pt-BR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Escalabilidade e a replicação para novos clientes ou fluxos sem recomeçar do zero</a:t>
            </a:r>
            <a:endParaRPr lang="en-US" dirty="0">
              <a:solidFill>
                <a:srgbClr val="272525"/>
              </a:solidFill>
              <a:latin typeface="Kanit Light" panose="020B0604020202020204" charset="-34"/>
              <a:ea typeface="Inter" pitchFamily="34" charset="-122"/>
              <a:cs typeface="Kanit Light" panose="020B0604020202020204" charset="-34"/>
            </a:endParaRPr>
          </a:p>
        </p:txBody>
      </p:sp>
      <p:sp>
        <p:nvSpPr>
          <p:cNvPr id="14" name="Shape 2">
            <a:extLst>
              <a:ext uri="{FF2B5EF4-FFF2-40B4-BE49-F238E27FC236}">
                <a16:creationId xmlns:a16="http://schemas.microsoft.com/office/drawing/2014/main" id="{8977ADF9-2772-F4B2-7AB2-5DBFC4094E34}"/>
              </a:ext>
            </a:extLst>
          </p:cNvPr>
          <p:cNvSpPr/>
          <p:nvPr/>
        </p:nvSpPr>
        <p:spPr>
          <a:xfrm>
            <a:off x="6042198" y="1326265"/>
            <a:ext cx="2699440" cy="1899685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30480">
            <a:solidFill>
              <a:srgbClr val="5A1862">
                <a:alpha val="69804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3">
            <a:extLst>
              <a:ext uri="{FF2B5EF4-FFF2-40B4-BE49-F238E27FC236}">
                <a16:creationId xmlns:a16="http://schemas.microsoft.com/office/drawing/2014/main" id="{26744863-8B5A-8DAD-897B-EAF1C41BA6CF}"/>
              </a:ext>
            </a:extLst>
          </p:cNvPr>
          <p:cNvSpPr/>
          <p:nvPr/>
        </p:nvSpPr>
        <p:spPr>
          <a:xfrm>
            <a:off x="6054036" y="1337317"/>
            <a:ext cx="2684832" cy="336452"/>
          </a:xfrm>
          <a:prstGeom prst="roundRect">
            <a:avLst>
              <a:gd name="adj" fmla="val 8521"/>
            </a:avLst>
          </a:prstGeom>
          <a:solidFill>
            <a:srgbClr val="5A1862">
              <a:alpha val="30196"/>
            </a:srgbClr>
          </a:solid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2148DA7F-5586-8049-254A-4211043B2203}"/>
              </a:ext>
            </a:extLst>
          </p:cNvPr>
          <p:cNvSpPr/>
          <p:nvPr/>
        </p:nvSpPr>
        <p:spPr>
          <a:xfrm>
            <a:off x="7275342" y="1338949"/>
            <a:ext cx="116576" cy="28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3</a:t>
            </a:r>
            <a:endParaRPr lang="en-US" sz="1800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D562DAEC-A9AF-5C89-9785-C4E61AD2B48E}"/>
              </a:ext>
            </a:extLst>
          </p:cNvPr>
          <p:cNvSpPr/>
          <p:nvPr/>
        </p:nvSpPr>
        <p:spPr>
          <a:xfrm>
            <a:off x="6157571" y="1693263"/>
            <a:ext cx="1709142" cy="262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00"/>
              </a:lnSpc>
            </a:pPr>
            <a:r>
              <a:rPr lang="pt-BR" b="1" dirty="0">
                <a:solidFill>
                  <a:srgbClr val="272525"/>
                </a:solidFill>
                <a:latin typeface="Kanit" panose="020B0604020202020204" charset="-34"/>
                <a:ea typeface="Inter Bold" pitchFamily="34" charset="-122"/>
                <a:cs typeface="Kanit" panose="020B0604020202020204" charset="-34"/>
              </a:rPr>
              <a:t>Inovação Estratégica</a:t>
            </a:r>
            <a:endParaRPr lang="en-US" b="1" dirty="0">
              <a:solidFill>
                <a:srgbClr val="272525"/>
              </a:solidFill>
              <a:latin typeface="Kanit" panose="020B0604020202020204" charset="-34"/>
              <a:ea typeface="Inter Bold" pitchFamily="34" charset="-122"/>
              <a:cs typeface="Kanit" panose="020B0604020202020204" charset="-34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B86DC6BD-F4C7-8FF5-D9B4-2A6BAB55800A}"/>
              </a:ext>
            </a:extLst>
          </p:cNvPr>
          <p:cNvSpPr/>
          <p:nvPr/>
        </p:nvSpPr>
        <p:spPr>
          <a:xfrm>
            <a:off x="6157571" y="2162024"/>
            <a:ext cx="2260216" cy="869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800"/>
              </a:lnSpc>
            </a:pPr>
            <a:r>
              <a:rPr lang="pt-BR" dirty="0">
                <a:solidFill>
                  <a:srgbClr val="272525"/>
                </a:solidFill>
                <a:latin typeface="Kanit Light" panose="020B0604020202020204" charset="-34"/>
                <a:ea typeface="Inter" pitchFamily="34" charset="-122"/>
                <a:cs typeface="Kanit Light" panose="020B0604020202020204" charset="-34"/>
              </a:rPr>
              <a:t>Aplicar inovação aberta em fluxos críticos e repetitivos</a:t>
            </a:r>
          </a:p>
          <a:p>
            <a:pPr marL="0" indent="0" algn="just">
              <a:lnSpc>
                <a:spcPts val="2800"/>
              </a:lnSpc>
              <a:buNone/>
            </a:pPr>
            <a:endParaRPr lang="en-US" dirty="0">
              <a:solidFill>
                <a:srgbClr val="272525"/>
              </a:solidFill>
              <a:latin typeface="Kanit Light" panose="020B0604020202020204" charset="-34"/>
              <a:ea typeface="Inter" pitchFamily="34" charset="-122"/>
              <a:cs typeface="Kanit Light" panose="020B0604020202020204" charset="-34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8B97C7D9-B0B2-8FD8-3B45-6F979248DE71}"/>
              </a:ext>
            </a:extLst>
          </p:cNvPr>
          <p:cNvSpPr/>
          <p:nvPr/>
        </p:nvSpPr>
        <p:spPr>
          <a:xfrm>
            <a:off x="466487" y="3490042"/>
            <a:ext cx="8578141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00"/>
              </a:lnSpc>
            </a:pP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A tecnologia e os processos mudam — manter uma cultura de </a:t>
            </a:r>
            <a:r>
              <a:rPr lang="pt-BR" dirty="0">
                <a:solidFill>
                  <a:srgbClr val="5A1862"/>
                </a:solidFill>
                <a:latin typeface="Kanit Light" panose="020B0604020202020204" charset="-34"/>
                <a:cs typeface="Kanit Light" panose="020B0604020202020204" charset="-34"/>
              </a:rPr>
              <a:t>melhoria contínua 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garante que a solução permaneça eficiente e atual</a:t>
            </a:r>
            <a:endParaRPr lang="en-US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580AD9DC-49FE-20E3-52A3-EC2B541755FF}"/>
              </a:ext>
            </a:extLst>
          </p:cNvPr>
          <p:cNvSpPr/>
          <p:nvPr/>
        </p:nvSpPr>
        <p:spPr>
          <a:xfrm flipH="1">
            <a:off x="279149" y="3609923"/>
            <a:ext cx="45719" cy="472231"/>
          </a:xfrm>
          <a:prstGeom prst="rect">
            <a:avLst/>
          </a:prstGeom>
          <a:solidFill>
            <a:srgbClr val="5A186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5A8F6832-116A-9A10-9268-BBDD187A09F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9843" y="4687929"/>
            <a:ext cx="1148256" cy="39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41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</a:t>
            </a: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77C7F4C-8A5A-84E9-02ED-6060A68F5D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9843" y="4687929"/>
            <a:ext cx="1148256" cy="399621"/>
          </a:xfrm>
          <a:prstGeom prst="rect">
            <a:avLst/>
          </a:prstGeom>
        </p:spPr>
      </p:pic>
      <p:sp>
        <p:nvSpPr>
          <p:cNvPr id="5" name="Google Shape;222;p24">
            <a:extLst>
              <a:ext uri="{FF2B5EF4-FFF2-40B4-BE49-F238E27FC236}">
                <a16:creationId xmlns:a16="http://schemas.microsoft.com/office/drawing/2014/main" id="{C4F46986-7138-9561-9A6A-93EFDCDA90F6}"/>
              </a:ext>
            </a:extLst>
          </p:cNvPr>
          <p:cNvSpPr/>
          <p:nvPr/>
        </p:nvSpPr>
        <p:spPr>
          <a:xfrm>
            <a:off x="288113" y="3074433"/>
            <a:ext cx="8224242" cy="45719"/>
          </a:xfrm>
          <a:prstGeom prst="roundRect">
            <a:avLst>
              <a:gd name="adj" fmla="val 307434"/>
            </a:avLst>
          </a:prstGeom>
          <a:solidFill>
            <a:srgbClr val="C0C1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6" name="Google Shape;223;p24">
            <a:extLst>
              <a:ext uri="{FF2B5EF4-FFF2-40B4-BE49-F238E27FC236}">
                <a16:creationId xmlns:a16="http://schemas.microsoft.com/office/drawing/2014/main" id="{6D146FB4-48ED-8DFC-A600-DD836B7FF97E}"/>
              </a:ext>
            </a:extLst>
          </p:cNvPr>
          <p:cNvSpPr/>
          <p:nvPr/>
        </p:nvSpPr>
        <p:spPr>
          <a:xfrm>
            <a:off x="1642211" y="2450902"/>
            <a:ext cx="30480" cy="669250"/>
          </a:xfrm>
          <a:prstGeom prst="roundRect">
            <a:avLst>
              <a:gd name="adj" fmla="val 307434"/>
            </a:avLst>
          </a:prstGeom>
          <a:solidFill>
            <a:srgbClr val="C0C1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7" name="Google Shape;224;p24">
            <a:extLst>
              <a:ext uri="{FF2B5EF4-FFF2-40B4-BE49-F238E27FC236}">
                <a16:creationId xmlns:a16="http://schemas.microsoft.com/office/drawing/2014/main" id="{893E22FD-7B37-A26F-81E6-3BCE48FCF79E}"/>
              </a:ext>
            </a:extLst>
          </p:cNvPr>
          <p:cNvSpPr/>
          <p:nvPr/>
        </p:nvSpPr>
        <p:spPr>
          <a:xfrm>
            <a:off x="1381107" y="2803865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9525" cap="flat" cmpd="sng">
            <a:solidFill>
              <a:srgbClr val="C0C1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8" name="Google Shape;225;p24">
            <a:extLst>
              <a:ext uri="{FF2B5EF4-FFF2-40B4-BE49-F238E27FC236}">
                <a16:creationId xmlns:a16="http://schemas.microsoft.com/office/drawing/2014/main" id="{0049333D-1A62-2256-2065-19D5F8A0B89A}"/>
              </a:ext>
            </a:extLst>
          </p:cNvPr>
          <p:cNvSpPr/>
          <p:nvPr/>
        </p:nvSpPr>
        <p:spPr>
          <a:xfrm>
            <a:off x="1464808" y="2967037"/>
            <a:ext cx="334566" cy="22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00"/>
              <a:buFont typeface="Inter"/>
              <a:buNone/>
            </a:pPr>
            <a:r>
              <a:rPr lang="en-US" sz="1200" b="1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1</a:t>
            </a:r>
            <a:endParaRPr sz="1200" b="0" i="0" u="none" strike="noStrike" cap="none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9" name="Google Shape;226;p24">
            <a:extLst>
              <a:ext uri="{FF2B5EF4-FFF2-40B4-BE49-F238E27FC236}">
                <a16:creationId xmlns:a16="http://schemas.microsoft.com/office/drawing/2014/main" id="{873DC4C2-A989-6C35-93E0-69BFF7618190}"/>
              </a:ext>
            </a:extLst>
          </p:cNvPr>
          <p:cNvSpPr/>
          <p:nvPr/>
        </p:nvSpPr>
        <p:spPr>
          <a:xfrm>
            <a:off x="288113" y="1071885"/>
            <a:ext cx="2788801" cy="34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50"/>
              <a:buFont typeface="Inter"/>
              <a:buNone/>
            </a:pPr>
            <a:r>
              <a:rPr lang="en-US" sz="1600" b="1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Desafio</a:t>
            </a:r>
            <a:endParaRPr sz="1200" b="0" i="0" u="none" strike="noStrike" cap="none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0" name="Google Shape;227;p24">
            <a:extLst>
              <a:ext uri="{FF2B5EF4-FFF2-40B4-BE49-F238E27FC236}">
                <a16:creationId xmlns:a16="http://schemas.microsoft.com/office/drawing/2014/main" id="{7B0B28D8-6301-19D1-6532-C1372F37B4A5}"/>
              </a:ext>
            </a:extLst>
          </p:cNvPr>
          <p:cNvSpPr/>
          <p:nvPr/>
        </p:nvSpPr>
        <p:spPr>
          <a:xfrm>
            <a:off x="60960" y="1518824"/>
            <a:ext cx="3423093" cy="107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200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A morosidade e complexidade no reembolso de custas processuais, gerando altos custos e comprometendo o capital de giro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.</a:t>
            </a:r>
            <a:endParaRPr sz="1200" b="0" i="0" u="none" strike="noStrike" cap="none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1" name="Google Shape;228;p24">
            <a:extLst>
              <a:ext uri="{FF2B5EF4-FFF2-40B4-BE49-F238E27FC236}">
                <a16:creationId xmlns:a16="http://schemas.microsoft.com/office/drawing/2014/main" id="{E0013A85-2213-975C-B622-79C11D279EE8}"/>
              </a:ext>
            </a:extLst>
          </p:cNvPr>
          <p:cNvSpPr/>
          <p:nvPr/>
        </p:nvSpPr>
        <p:spPr>
          <a:xfrm>
            <a:off x="4145379" y="3073835"/>
            <a:ext cx="45719" cy="526622"/>
          </a:xfrm>
          <a:prstGeom prst="roundRect">
            <a:avLst>
              <a:gd name="adj" fmla="val 307434"/>
            </a:avLst>
          </a:prstGeom>
          <a:solidFill>
            <a:srgbClr val="C0C1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2" name="Google Shape;229;p24">
            <a:extLst>
              <a:ext uri="{FF2B5EF4-FFF2-40B4-BE49-F238E27FC236}">
                <a16:creationId xmlns:a16="http://schemas.microsoft.com/office/drawing/2014/main" id="{3D8556BA-F352-79B4-E28A-93D00FA7D0D9}"/>
              </a:ext>
            </a:extLst>
          </p:cNvPr>
          <p:cNvSpPr/>
          <p:nvPr/>
        </p:nvSpPr>
        <p:spPr>
          <a:xfrm>
            <a:off x="3919280" y="2846308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9525" cap="flat" cmpd="sng">
            <a:solidFill>
              <a:srgbClr val="C0C1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3" name="Google Shape;230;p24">
            <a:extLst>
              <a:ext uri="{FF2B5EF4-FFF2-40B4-BE49-F238E27FC236}">
                <a16:creationId xmlns:a16="http://schemas.microsoft.com/office/drawing/2014/main" id="{D731B1E3-DBA1-4109-1BCC-0159F68F1DDD}"/>
              </a:ext>
            </a:extLst>
          </p:cNvPr>
          <p:cNvSpPr/>
          <p:nvPr/>
        </p:nvSpPr>
        <p:spPr>
          <a:xfrm>
            <a:off x="4002981" y="3014249"/>
            <a:ext cx="334566" cy="41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00"/>
              <a:buFont typeface="Inter"/>
              <a:buNone/>
            </a:pPr>
            <a:r>
              <a:rPr lang="en-US" sz="1200" b="1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2</a:t>
            </a:r>
            <a:endParaRPr sz="1200" b="0" i="0" u="none" strike="noStrike" cap="none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4" name="Google Shape;231;p24">
            <a:extLst>
              <a:ext uri="{FF2B5EF4-FFF2-40B4-BE49-F238E27FC236}">
                <a16:creationId xmlns:a16="http://schemas.microsoft.com/office/drawing/2014/main" id="{B6D1B8FB-D053-3239-0365-4060EF926472}"/>
              </a:ext>
            </a:extLst>
          </p:cNvPr>
          <p:cNvSpPr/>
          <p:nvPr/>
        </p:nvSpPr>
        <p:spPr>
          <a:xfrm>
            <a:off x="2750978" y="3645342"/>
            <a:ext cx="2788801" cy="34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50"/>
              <a:buFont typeface="Inter"/>
              <a:buNone/>
            </a:pP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Solução</a:t>
            </a:r>
            <a:endParaRPr sz="1600" b="1" dirty="0">
              <a:solidFill>
                <a:srgbClr val="272525"/>
              </a:solidFill>
              <a:latin typeface="Kanit Light" panose="020B0604020202020204" charset="-34"/>
              <a:ea typeface="Inter"/>
              <a:cs typeface="Kanit Light" panose="020B0604020202020204" charset="-34"/>
            </a:endParaRPr>
          </a:p>
        </p:txBody>
      </p:sp>
      <p:sp>
        <p:nvSpPr>
          <p:cNvPr id="15" name="Google Shape;232;p24">
            <a:extLst>
              <a:ext uri="{FF2B5EF4-FFF2-40B4-BE49-F238E27FC236}">
                <a16:creationId xmlns:a16="http://schemas.microsoft.com/office/drawing/2014/main" id="{7B05A512-AADC-DB67-C7D7-89F40C9E0513}"/>
              </a:ext>
            </a:extLst>
          </p:cNvPr>
          <p:cNvSpPr/>
          <p:nvPr/>
        </p:nvSpPr>
        <p:spPr>
          <a:xfrm>
            <a:off x="2359758" y="4021889"/>
            <a:ext cx="3662680" cy="1065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Desenvolvimento de um módulo de integração via 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inovação aberta, utilizando tecnologias 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open source e colaboração com o cliente.</a:t>
            </a:r>
            <a:endParaRPr sz="1200" b="0" i="0" u="none" strike="noStrike" cap="none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6" name="Google Shape;233;p24">
            <a:extLst>
              <a:ext uri="{FF2B5EF4-FFF2-40B4-BE49-F238E27FC236}">
                <a16:creationId xmlns:a16="http://schemas.microsoft.com/office/drawing/2014/main" id="{338AB90C-2C95-80D3-8C0B-C13952171EA1}"/>
              </a:ext>
            </a:extLst>
          </p:cNvPr>
          <p:cNvSpPr/>
          <p:nvPr/>
        </p:nvSpPr>
        <p:spPr>
          <a:xfrm>
            <a:off x="7070865" y="2544573"/>
            <a:ext cx="30480" cy="669250"/>
          </a:xfrm>
          <a:prstGeom prst="roundRect">
            <a:avLst>
              <a:gd name="adj" fmla="val 307434"/>
            </a:avLst>
          </a:prstGeom>
          <a:solidFill>
            <a:srgbClr val="C0C1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7" name="Google Shape;234;p24">
            <a:extLst>
              <a:ext uri="{FF2B5EF4-FFF2-40B4-BE49-F238E27FC236}">
                <a16:creationId xmlns:a16="http://schemas.microsoft.com/office/drawing/2014/main" id="{1997243C-394C-84F7-6D74-B23C7F23B667}"/>
              </a:ext>
            </a:extLst>
          </p:cNvPr>
          <p:cNvSpPr/>
          <p:nvPr/>
        </p:nvSpPr>
        <p:spPr>
          <a:xfrm>
            <a:off x="6835121" y="2835178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9525" cap="flat" cmpd="sng">
            <a:solidFill>
              <a:srgbClr val="C0C1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Kanit Light" panose="020B0604020202020204" charset="-34"/>
              <a:cs typeface="Kanit Light" panose="020B0604020202020204" charset="-34"/>
            </a:endParaRPr>
          </a:p>
        </p:txBody>
      </p:sp>
      <p:pic>
        <p:nvPicPr>
          <p:cNvPr id="18" name="Google Shape;235;p24" descr="preencoded.png">
            <a:extLst>
              <a:ext uri="{FF2B5EF4-FFF2-40B4-BE49-F238E27FC236}">
                <a16:creationId xmlns:a16="http://schemas.microsoft.com/office/drawing/2014/main" id="{C79BE4C6-5385-16A8-D55E-2D4A4338D7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1308" y="2911018"/>
            <a:ext cx="334566" cy="41826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36;p24">
            <a:extLst>
              <a:ext uri="{FF2B5EF4-FFF2-40B4-BE49-F238E27FC236}">
                <a16:creationId xmlns:a16="http://schemas.microsoft.com/office/drawing/2014/main" id="{916C4781-6B7E-624D-79DA-56D6CD38DB0C}"/>
              </a:ext>
            </a:extLst>
          </p:cNvPr>
          <p:cNvSpPr/>
          <p:nvPr/>
        </p:nvSpPr>
        <p:spPr>
          <a:xfrm>
            <a:off x="5562638" y="1110801"/>
            <a:ext cx="2788801" cy="34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50"/>
              <a:buFont typeface="Inter"/>
              <a:buNone/>
            </a:pPr>
            <a:r>
              <a:rPr lang="en-US" sz="1600" b="1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Impacto</a:t>
            </a:r>
            <a:endParaRPr sz="1600" b="1" dirty="0">
              <a:solidFill>
                <a:srgbClr val="272525"/>
              </a:solidFill>
              <a:latin typeface="Kanit Light" panose="020B0604020202020204" charset="-34"/>
              <a:ea typeface="Inter"/>
              <a:cs typeface="Kanit Light" panose="020B0604020202020204" charset="-34"/>
            </a:endParaRPr>
          </a:p>
        </p:txBody>
      </p:sp>
      <p:sp>
        <p:nvSpPr>
          <p:cNvPr id="20" name="Google Shape;237;p24">
            <a:extLst>
              <a:ext uri="{FF2B5EF4-FFF2-40B4-BE49-F238E27FC236}">
                <a16:creationId xmlns:a16="http://schemas.microsoft.com/office/drawing/2014/main" id="{80EDA60C-A04F-FB6D-5202-B357EB4AD341}"/>
              </a:ext>
            </a:extLst>
          </p:cNvPr>
          <p:cNvSpPr/>
          <p:nvPr/>
        </p:nvSpPr>
        <p:spPr>
          <a:xfrm>
            <a:off x="5598989" y="1443254"/>
            <a:ext cx="3004711" cy="107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Redução drástica do tempo de reembolso, otimização financeira e liberação de horas para atividades estratégicas.</a:t>
            </a:r>
            <a:endParaRPr sz="1200" b="0" i="0" u="none" strike="noStrike" cap="none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1" name="Google Shape;238;p24">
            <a:extLst>
              <a:ext uri="{FF2B5EF4-FFF2-40B4-BE49-F238E27FC236}">
                <a16:creationId xmlns:a16="http://schemas.microsoft.com/office/drawing/2014/main" id="{916093E6-3BC1-B930-8737-424F496DBA9A}"/>
              </a:ext>
            </a:extLst>
          </p:cNvPr>
          <p:cNvSpPr/>
          <p:nvPr/>
        </p:nvSpPr>
        <p:spPr>
          <a:xfrm>
            <a:off x="780812" y="6900505"/>
            <a:ext cx="13068776" cy="71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"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Começamos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com um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desafio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crítico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,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percorremos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um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caminho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colaborativo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e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chegamos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a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resultados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que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podem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</a:t>
            </a:r>
            <a:r>
              <a:rPr lang="en-US" sz="1200" b="0" i="0" u="none" strike="noStrike" cap="none" dirty="0" err="1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inspirar</a:t>
            </a:r>
            <a:r>
              <a:rPr lang="en-US" sz="1200" b="0" i="0" u="none" strike="noStrike" cap="none" dirty="0">
                <a:solidFill>
                  <a:srgbClr val="272525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 outros."</a:t>
            </a:r>
            <a:endParaRPr sz="1200" b="0" i="0" u="none" strike="noStrike" cap="none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2" name="Google Shape;103;p16">
            <a:extLst>
              <a:ext uri="{FF2B5EF4-FFF2-40B4-BE49-F238E27FC236}">
                <a16:creationId xmlns:a16="http://schemas.microsoft.com/office/drawing/2014/main" id="{42A0DD4E-9942-63CE-8C4D-13B1C8215B0B}"/>
              </a:ext>
            </a:extLst>
          </p:cNvPr>
          <p:cNvSpPr txBox="1">
            <a:spLocks/>
          </p:cNvSpPr>
          <p:nvPr/>
        </p:nvSpPr>
        <p:spPr>
          <a:xfrm>
            <a:off x="2180510" y="594789"/>
            <a:ext cx="4930783" cy="378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2000" dirty="0"/>
              <a:t>A Jornada: Do Desafio ao Impacto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ctrTitle"/>
          </p:nvPr>
        </p:nvSpPr>
        <p:spPr>
          <a:xfrm>
            <a:off x="343175" y="1714500"/>
            <a:ext cx="5289000" cy="118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endParaRPr/>
          </a:p>
        </p:txBody>
      </p:sp>
      <p:sp>
        <p:nvSpPr>
          <p:cNvPr id="2" name="Google Shape;226;p24">
            <a:extLst>
              <a:ext uri="{FF2B5EF4-FFF2-40B4-BE49-F238E27FC236}">
                <a16:creationId xmlns:a16="http://schemas.microsoft.com/office/drawing/2014/main" id="{CDB85EC3-A2D4-67A5-0EC4-4E4966447E32}"/>
              </a:ext>
            </a:extLst>
          </p:cNvPr>
          <p:cNvSpPr/>
          <p:nvPr/>
        </p:nvSpPr>
        <p:spPr>
          <a:xfrm>
            <a:off x="281186" y="4542449"/>
            <a:ext cx="3577305" cy="34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50"/>
              <a:buFont typeface="Inter"/>
              <a:buNone/>
            </a:pPr>
            <a:r>
              <a:rPr lang="en-US" b="1" i="0" u="none" strike="noStrike" cap="none" dirty="0">
                <a:solidFill>
                  <a:schemeClr val="bg1"/>
                </a:solidFill>
                <a:latin typeface="Kanit Light" panose="020B0604020202020204" charset="-34"/>
                <a:ea typeface="Inter"/>
                <a:cs typeface="Kanit Light" panose="020B0604020202020204" charset="-34"/>
                <a:sym typeface="Inter"/>
              </a:rPr>
              <a:t>bruno.adam@fragataenantunes.com.br</a:t>
            </a:r>
            <a:endParaRPr b="0" i="0" u="none" strike="noStrike" cap="none" dirty="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pic>
        <p:nvPicPr>
          <p:cNvPr id="4" name="Imagem 3" descr="Código QR&#10;&#10;O conteúdo gerado por IA pode estar incorreto.">
            <a:extLst>
              <a:ext uri="{FF2B5EF4-FFF2-40B4-BE49-F238E27FC236}">
                <a16:creationId xmlns:a16="http://schemas.microsoft.com/office/drawing/2014/main" id="{76EC793A-C19F-09C2-AA98-9C4BBA3FC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237" y="3000054"/>
            <a:ext cx="1410770" cy="14107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574</Words>
  <Application>Microsoft Office PowerPoint</Application>
  <PresentationFormat>Apresentação na tela (16:9)</PresentationFormat>
  <Paragraphs>101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Kanit</vt:lpstr>
      <vt:lpstr>Inter</vt:lpstr>
      <vt:lpstr>Kanit Light</vt:lpstr>
      <vt:lpstr>Arial</vt:lpstr>
      <vt:lpstr>Simple Light</vt:lpstr>
      <vt:lpstr>Apresentação do PowerPoint</vt:lpstr>
      <vt:lpstr>Contexto &amp; Desafio</vt:lpstr>
      <vt:lpstr>Objetivo da Iniciativa </vt:lpstr>
      <vt:lpstr>Descrição Prática da Solução </vt:lpstr>
      <vt:lpstr>Descrição Prática da Solução</vt:lpstr>
      <vt:lpstr>Demonstração de Resultados</vt:lpstr>
      <vt:lpstr>Lições Aprendidas</vt:lpstr>
      <vt:lpstr>Recomendações Práticas</vt:lpstr>
      <vt:lpstr>Encerramento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Bruno</dc:creator>
  <cp:lastModifiedBy>Bruno Adam Araujo Silva 03811094530: Bruno Adam Araujo Silva</cp:lastModifiedBy>
  <cp:revision>26</cp:revision>
  <dcterms:modified xsi:type="dcterms:W3CDTF">2025-08-08T12:44:55Z</dcterms:modified>
</cp:coreProperties>
</file>