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69" r:id="rId3"/>
    <p:sldId id="272" r:id="rId4"/>
    <p:sldId id="273" r:id="rId5"/>
    <p:sldId id="268" r:id="rId6"/>
    <p:sldId id="265" r:id="rId7"/>
    <p:sldId id="294" r:id="rId8"/>
    <p:sldId id="276" r:id="rId9"/>
    <p:sldId id="286" r:id="rId10"/>
    <p:sldId id="292" r:id="rId11"/>
    <p:sldId id="278" r:id="rId12"/>
    <p:sldId id="282" r:id="rId13"/>
    <p:sldId id="280" r:id="rId14"/>
    <p:sldId id="281" r:id="rId15"/>
    <p:sldId id="293" r:id="rId16"/>
    <p:sldId id="295" r:id="rId17"/>
    <p:sldId id="267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3376"/>
    <a:srgbClr val="360165"/>
    <a:srgbClr val="FFFFFF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150" autoAdjust="0"/>
    <p:restoredTop sz="95274" autoAdjust="0"/>
  </p:normalViewPr>
  <p:slideViewPr>
    <p:cSldViewPr snapToGrid="0">
      <p:cViewPr varScale="1">
        <p:scale>
          <a:sx n="112" d="100"/>
          <a:sy n="112" d="100"/>
        </p:scale>
        <p:origin x="955" y="72"/>
      </p:cViewPr>
      <p:guideLst>
        <p:guide orient="horz" pos="162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3727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6786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0026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6846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1205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0774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2422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9282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34840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625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58063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76701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62377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45286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620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>
                <a:latin typeface="Kanit"/>
                <a:ea typeface="Kanit"/>
                <a:cs typeface="Kanit"/>
                <a:sym typeface="Kani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>
                <a:latin typeface="Kanit"/>
                <a:ea typeface="Kanit"/>
                <a:cs typeface="Kanit"/>
                <a:sym typeface="Kani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>
                <a:latin typeface="Kanit"/>
                <a:ea typeface="Kanit"/>
                <a:cs typeface="Kanit"/>
                <a:sym typeface="Kani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>
                <a:latin typeface="Kanit"/>
                <a:ea typeface="Kanit"/>
                <a:cs typeface="Kanit"/>
                <a:sym typeface="Kani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>
                <a:latin typeface="Kanit"/>
                <a:ea typeface="Kanit"/>
                <a:cs typeface="Kanit"/>
                <a:sym typeface="Kani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"/>
              <a:buChar char="■"/>
              <a:defRPr>
                <a:latin typeface="Kanit"/>
                <a:ea typeface="Kanit"/>
                <a:cs typeface="Kanit"/>
                <a:sym typeface="Kani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"/>
              <a:buChar char="●"/>
              <a:defRPr>
                <a:latin typeface="Kanit"/>
                <a:ea typeface="Kanit"/>
                <a:cs typeface="Kanit"/>
                <a:sym typeface="Kani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"/>
              <a:buChar char="○"/>
              <a:defRPr>
                <a:latin typeface="Kanit"/>
                <a:ea typeface="Kanit"/>
                <a:cs typeface="Kanit"/>
                <a:sym typeface="Kani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"/>
              <a:buChar char="■"/>
              <a:defRPr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"/>
              <a:buChar char="●"/>
              <a:defRPr sz="1700">
                <a:latin typeface="Kanit"/>
                <a:ea typeface="Kanit"/>
                <a:cs typeface="Kanit"/>
                <a:sym typeface="Kani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"/>
              <a:buChar char="○"/>
              <a:defRPr sz="1300">
                <a:latin typeface="Kanit"/>
                <a:ea typeface="Kanit"/>
                <a:cs typeface="Kanit"/>
                <a:sym typeface="Kani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"/>
              <a:buChar char="■"/>
              <a:defRPr sz="1300">
                <a:latin typeface="Kanit"/>
                <a:ea typeface="Kanit"/>
                <a:cs typeface="Kanit"/>
                <a:sym typeface="Kani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"/>
              <a:buChar char="●"/>
              <a:defRPr sz="1300">
                <a:latin typeface="Kanit"/>
                <a:ea typeface="Kanit"/>
                <a:cs typeface="Kanit"/>
                <a:sym typeface="Kani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"/>
              <a:buChar char="○"/>
              <a:defRPr sz="1300">
                <a:latin typeface="Kanit"/>
                <a:ea typeface="Kanit"/>
                <a:cs typeface="Kanit"/>
                <a:sym typeface="Kani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"/>
              <a:buChar char="■"/>
              <a:defRPr sz="1300">
                <a:latin typeface="Kanit"/>
                <a:ea typeface="Kanit"/>
                <a:cs typeface="Kanit"/>
                <a:sym typeface="Kani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"/>
              <a:buChar char="●"/>
              <a:defRPr sz="1300">
                <a:latin typeface="Kanit"/>
                <a:ea typeface="Kanit"/>
                <a:cs typeface="Kanit"/>
                <a:sym typeface="Kani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"/>
              <a:buChar char="○"/>
              <a:defRPr sz="1300">
                <a:latin typeface="Kanit"/>
                <a:ea typeface="Kanit"/>
                <a:cs typeface="Kanit"/>
                <a:sym typeface="Kani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"/>
              <a:buChar char="■"/>
              <a:defRPr sz="1300"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"/>
              <a:buChar char="●"/>
              <a:defRPr sz="1700">
                <a:latin typeface="Kanit"/>
                <a:ea typeface="Kanit"/>
                <a:cs typeface="Kanit"/>
                <a:sym typeface="Kani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"/>
              <a:buChar char="○"/>
              <a:defRPr sz="1300">
                <a:latin typeface="Kanit"/>
                <a:ea typeface="Kanit"/>
                <a:cs typeface="Kanit"/>
                <a:sym typeface="Kani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"/>
              <a:buChar char="■"/>
              <a:defRPr sz="1300">
                <a:latin typeface="Kanit"/>
                <a:ea typeface="Kanit"/>
                <a:cs typeface="Kanit"/>
                <a:sym typeface="Kani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"/>
              <a:buChar char="●"/>
              <a:defRPr sz="1300">
                <a:latin typeface="Kanit"/>
                <a:ea typeface="Kanit"/>
                <a:cs typeface="Kanit"/>
                <a:sym typeface="Kani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"/>
              <a:buChar char="○"/>
              <a:defRPr sz="1300">
                <a:latin typeface="Kanit"/>
                <a:ea typeface="Kanit"/>
                <a:cs typeface="Kanit"/>
                <a:sym typeface="Kani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"/>
              <a:buChar char="■"/>
              <a:defRPr sz="1300">
                <a:latin typeface="Kanit"/>
                <a:ea typeface="Kanit"/>
                <a:cs typeface="Kanit"/>
                <a:sym typeface="Kani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"/>
              <a:buChar char="●"/>
              <a:defRPr sz="1300">
                <a:latin typeface="Kanit"/>
                <a:ea typeface="Kanit"/>
                <a:cs typeface="Kanit"/>
                <a:sym typeface="Kani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"/>
              <a:buChar char="○"/>
              <a:defRPr sz="1300">
                <a:latin typeface="Kanit"/>
                <a:ea typeface="Kanit"/>
                <a:cs typeface="Kanit"/>
                <a:sym typeface="Kani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"/>
              <a:buChar char="■"/>
              <a:defRPr sz="1300"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>
                <a:latin typeface="Kanit"/>
                <a:ea typeface="Kanit"/>
                <a:cs typeface="Kanit"/>
                <a:sym typeface="Kani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>
                <a:latin typeface="Kanit"/>
                <a:ea typeface="Kanit"/>
                <a:cs typeface="Kanit"/>
                <a:sym typeface="Kani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>
                <a:latin typeface="Kanit"/>
                <a:ea typeface="Kanit"/>
                <a:cs typeface="Kanit"/>
                <a:sym typeface="Kani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>
                <a:latin typeface="Kanit"/>
                <a:ea typeface="Kanit"/>
                <a:cs typeface="Kanit"/>
                <a:sym typeface="Kani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>
                <a:latin typeface="Kanit"/>
                <a:ea typeface="Kanit"/>
                <a:cs typeface="Kanit"/>
                <a:sym typeface="Kani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"/>
              <a:buChar char="■"/>
              <a:defRPr>
                <a:latin typeface="Kanit"/>
                <a:ea typeface="Kanit"/>
                <a:cs typeface="Kanit"/>
                <a:sym typeface="Kani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"/>
              <a:buChar char="●"/>
              <a:defRPr>
                <a:latin typeface="Kanit"/>
                <a:ea typeface="Kanit"/>
                <a:cs typeface="Kanit"/>
                <a:sym typeface="Kani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"/>
              <a:buChar char="○"/>
              <a:defRPr>
                <a:latin typeface="Kanit"/>
                <a:ea typeface="Kanit"/>
                <a:cs typeface="Kanit"/>
                <a:sym typeface="Kani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"/>
              <a:buChar char="■"/>
              <a:defRPr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26" Type="http://schemas.openxmlformats.org/officeDocument/2006/relationships/image" Target="../media/image18.png"/><Relationship Id="rId3" Type="http://schemas.openxmlformats.org/officeDocument/2006/relationships/image" Target="../media/image8.png"/><Relationship Id="rId21" Type="http://schemas.openxmlformats.org/officeDocument/2006/relationships/image" Target="../media/image15.png"/><Relationship Id="rId34" Type="http://schemas.openxmlformats.org/officeDocument/2006/relationships/image" Target="../media/image23.png"/><Relationship Id="rId17" Type="http://schemas.openxmlformats.org/officeDocument/2006/relationships/image" Target="NULL"/><Relationship Id="rId25" Type="http://schemas.openxmlformats.org/officeDocument/2006/relationships/image" Target="../media/image17.png"/><Relationship Id="rId33" Type="http://schemas.openxmlformats.org/officeDocument/2006/relationships/image" Target="../media/image22.png"/><Relationship Id="rId38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20" Type="http://schemas.openxmlformats.org/officeDocument/2006/relationships/image" Target="../media/image14.png"/><Relationship Id="rId29" Type="http://schemas.openxmlformats.org/officeDocument/2006/relationships/image" Target="../media/image20.png"/><Relationship Id="rId41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24" Type="http://schemas.openxmlformats.org/officeDocument/2006/relationships/image" Target="../media/image16.png"/><Relationship Id="rId32" Type="http://schemas.openxmlformats.org/officeDocument/2006/relationships/image" Target="NULL"/><Relationship Id="rId37" Type="http://schemas.openxmlformats.org/officeDocument/2006/relationships/image" Target="../media/image26.png"/><Relationship Id="rId40" Type="http://schemas.openxmlformats.org/officeDocument/2006/relationships/image" Target="NULL"/><Relationship Id="rId5" Type="http://schemas.microsoft.com/office/2007/relationships/hdphoto" Target="../media/hdphoto1.wdp"/><Relationship Id="rId23" Type="http://schemas.openxmlformats.org/officeDocument/2006/relationships/image" Target="NULL"/><Relationship Id="rId15" Type="http://schemas.openxmlformats.org/officeDocument/2006/relationships/image" Target="NULL"/><Relationship Id="rId28" Type="http://schemas.openxmlformats.org/officeDocument/2006/relationships/image" Target="NULL"/><Relationship Id="rId36" Type="http://schemas.openxmlformats.org/officeDocument/2006/relationships/image" Target="../media/image25.png"/><Relationship Id="rId19" Type="http://schemas.openxmlformats.org/officeDocument/2006/relationships/image" Target="NULL"/><Relationship Id="rId31" Type="http://schemas.openxmlformats.org/officeDocument/2006/relationships/image" Target="../media/image21.png"/><Relationship Id="rId4" Type="http://schemas.openxmlformats.org/officeDocument/2006/relationships/image" Target="../media/image9.png"/><Relationship Id="rId27" Type="http://schemas.openxmlformats.org/officeDocument/2006/relationships/image" Target="../media/image19.png"/><Relationship Id="rId30" Type="http://schemas.openxmlformats.org/officeDocument/2006/relationships/image" Target="NULL"/><Relationship Id="rId35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../media/image8.png"/><Relationship Id="rId21" Type="http://schemas.openxmlformats.org/officeDocument/2006/relationships/image" Target="../media/image21.png"/><Relationship Id="rId34" Type="http://schemas.openxmlformats.org/officeDocument/2006/relationships/image" Target="../media/image30.png"/><Relationship Id="rId7" Type="http://schemas.openxmlformats.org/officeDocument/2006/relationships/image" Target="../media/image17.png"/><Relationship Id="rId17" Type="http://schemas.openxmlformats.org/officeDocument/2006/relationships/image" Target="../media/image14.png"/><Relationship Id="rId25" Type="http://schemas.openxmlformats.org/officeDocument/2006/relationships/image" Target="NULL"/><Relationship Id="rId3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6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32" Type="http://schemas.openxmlformats.org/officeDocument/2006/relationships/image" Target="../media/image28.png"/><Relationship Id="rId5" Type="http://schemas.microsoft.com/office/2007/relationships/hdphoto" Target="../media/hdphoto1.wdp"/><Relationship Id="rId15" Type="http://schemas.openxmlformats.org/officeDocument/2006/relationships/image" Target="NULL"/><Relationship Id="rId36" Type="http://schemas.openxmlformats.org/officeDocument/2006/relationships/image" Target="../media/image11.png"/><Relationship Id="rId19" Type="http://schemas.openxmlformats.org/officeDocument/2006/relationships/image" Target="../media/image22.png"/><Relationship Id="rId31" Type="http://schemas.openxmlformats.org/officeDocument/2006/relationships/image" Target="../media/image20.png"/><Relationship Id="rId4" Type="http://schemas.openxmlformats.org/officeDocument/2006/relationships/image" Target="../media/image9.png"/><Relationship Id="rId14" Type="http://schemas.openxmlformats.org/officeDocument/2006/relationships/image" Target="../media/image18.png"/><Relationship Id="rId30" Type="http://schemas.openxmlformats.org/officeDocument/2006/relationships/image" Target="NULL"/><Relationship Id="rId22" Type="http://schemas.openxmlformats.org/officeDocument/2006/relationships/image" Target="NULL"/><Relationship Id="rId35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9.pn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32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0" Type="http://schemas.openxmlformats.org/officeDocument/2006/relationships/image" Target="../media/image35.png"/><Relationship Id="rId4" Type="http://schemas.openxmlformats.org/officeDocument/2006/relationships/image" Target="../media/image9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3.png"/><Relationship Id="rId3" Type="http://schemas.openxmlformats.org/officeDocument/2006/relationships/image" Target="../media/image8.png"/><Relationship Id="rId7" Type="http://schemas.openxmlformats.org/officeDocument/2006/relationships/image" Target="../media/image34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microsoft.com/office/2007/relationships/hdphoto" Target="../media/hdphoto1.wdp"/><Relationship Id="rId10" Type="http://schemas.openxmlformats.org/officeDocument/2006/relationships/image" Target="../media/image36.png"/><Relationship Id="rId4" Type="http://schemas.openxmlformats.org/officeDocument/2006/relationships/image" Target="../media/image9.png"/><Relationship Id="rId9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37.png"/><Relationship Id="rId5" Type="http://schemas.microsoft.com/office/2007/relationships/hdphoto" Target="../media/hdphoto1.wdp"/><Relationship Id="rId10" Type="http://schemas.openxmlformats.org/officeDocument/2006/relationships/image" Target="../media/image36.png"/><Relationship Id="rId4" Type="http://schemas.openxmlformats.org/officeDocument/2006/relationships/image" Target="../media/image9.png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8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409731" y="2061178"/>
            <a:ext cx="516661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sz="2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Transformando o faturamento com IOT: Um case de inovação aberta na indústria de Heavy Lifting</a:t>
            </a:r>
            <a:endParaRPr sz="20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09731" y="3366495"/>
            <a:ext cx="516661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 smtClean="0">
                <a:solidFill>
                  <a:srgbClr val="FFC4EC"/>
                </a:solidFill>
                <a:latin typeface="Kanit"/>
                <a:ea typeface="Kanit"/>
                <a:cs typeface="Kanit"/>
                <a:sym typeface="Kanit"/>
              </a:rPr>
              <a:t>Tiago </a:t>
            </a:r>
            <a:r>
              <a:rPr lang="pt-BR" dirty="0">
                <a:solidFill>
                  <a:srgbClr val="FFC4EC"/>
                </a:solidFill>
                <a:latin typeface="Kanit"/>
                <a:ea typeface="Kanit"/>
                <a:cs typeface="Kanit"/>
                <a:sym typeface="Kanit"/>
              </a:rPr>
              <a:t>de Carvalho </a:t>
            </a:r>
            <a:r>
              <a:rPr lang="pt-BR" dirty="0" smtClean="0">
                <a:solidFill>
                  <a:srgbClr val="FFC4EC"/>
                </a:solidFill>
                <a:latin typeface="Kanit"/>
                <a:ea typeface="Kanit"/>
                <a:cs typeface="Kanit"/>
                <a:sym typeface="Kanit"/>
              </a:rPr>
              <a:t>Waterloo</a:t>
            </a:r>
          </a:p>
          <a:p>
            <a:pPr lvl="0"/>
            <a:r>
              <a:rPr lang="pt-BR" i="1" smtClean="0">
                <a:solidFill>
                  <a:srgbClr val="FFC4EC"/>
                </a:solidFill>
                <a:latin typeface="Kanit"/>
                <a:ea typeface="Kanit"/>
                <a:cs typeface="Kanit"/>
                <a:sym typeface="Kanit"/>
              </a:rPr>
              <a:t>MAKRO </a:t>
            </a:r>
            <a:r>
              <a:rPr lang="pt-BR" i="1" dirty="0">
                <a:solidFill>
                  <a:srgbClr val="FFC4EC"/>
                </a:solidFill>
                <a:latin typeface="Kanit"/>
                <a:ea typeface="Kanit"/>
                <a:cs typeface="Kanit"/>
                <a:sym typeface="Kanit"/>
              </a:rPr>
              <a:t>ENGENHARIA E GAUSSFLEET</a:t>
            </a:r>
            <a:endParaRPr i="1" dirty="0">
              <a:solidFill>
                <a:srgbClr val="FFC4EC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3" t="10385" r="72248" b="10385"/>
          <a:stretch/>
        </p:blipFill>
        <p:spPr>
          <a:xfrm rot="10800000">
            <a:off x="409731" y="1479235"/>
            <a:ext cx="519269" cy="51450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8">
            <a:biLevel thresh="5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659"/>
          <a:stretch/>
        </p:blipFill>
        <p:spPr>
          <a:xfrm>
            <a:off x="926923" y="1411796"/>
            <a:ext cx="1576434" cy="649382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1" t="3789" r="33771"/>
          <a:stretch/>
        </p:blipFill>
        <p:spPr>
          <a:xfrm>
            <a:off x="1180618" y="5363504"/>
            <a:ext cx="6782764" cy="11308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/>
              <a:t>Contexto e Desafio</a:t>
            </a:r>
            <a:endParaRPr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3" t="10385" r="72248" b="10385"/>
          <a:stretch/>
        </p:blipFill>
        <p:spPr>
          <a:xfrm>
            <a:off x="6830696" y="4732400"/>
            <a:ext cx="252937" cy="25061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tx1">
                <a:lumMod val="65000"/>
                <a:lumOff val="3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659"/>
          <a:stretch/>
        </p:blipFill>
        <p:spPr>
          <a:xfrm>
            <a:off x="7082621" y="4699550"/>
            <a:ext cx="767884" cy="316315"/>
          </a:xfrm>
          <a:prstGeom prst="rect">
            <a:avLst/>
          </a:prstGeom>
        </p:spPr>
      </p:pic>
      <p:sp>
        <p:nvSpPr>
          <p:cNvPr id="10" name="Google Shape;91;p14"/>
          <p:cNvSpPr txBox="1">
            <a:spLocks/>
          </p:cNvSpPr>
          <p:nvPr/>
        </p:nvSpPr>
        <p:spPr>
          <a:xfrm>
            <a:off x="311700" y="976627"/>
            <a:ext cx="4260300" cy="283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>
              <a:buBlip>
                <a:blip r:embed="rId6"/>
              </a:buBlip>
            </a:pPr>
            <a:r>
              <a:rPr lang="pt-BR" b="1" dirty="0"/>
              <a:t>Panorama do Problema </a:t>
            </a:r>
            <a:r>
              <a:rPr lang="pt-BR" b="1" dirty="0" smtClean="0"/>
              <a:t>Motivador</a:t>
            </a:r>
            <a:endParaRPr lang="pt-BR" dirty="0"/>
          </a:p>
        </p:txBody>
      </p:sp>
      <p:sp>
        <p:nvSpPr>
          <p:cNvPr id="12" name="Google Shape;91;p14"/>
          <p:cNvSpPr txBox="1">
            <a:spLocks/>
          </p:cNvSpPr>
          <p:nvPr/>
        </p:nvSpPr>
        <p:spPr>
          <a:xfrm>
            <a:off x="311700" y="1441827"/>
            <a:ext cx="4260300" cy="1453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lvl="1"/>
            <a:r>
              <a:rPr lang="pt-BR" dirty="0" smtClean="0"/>
              <a:t>A </a:t>
            </a:r>
            <a:r>
              <a:rPr lang="pt-BR" dirty="0"/>
              <a:t>Makro, líder em movimentação pesada, dependia do Boletim Diário de Equipamento (BDE) 100% analógico, preenchido e validado manualmente. Um processo lento e burocrático que sobrecarregava as equipes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13" name="Google Shape;91;p14"/>
          <p:cNvSpPr txBox="1">
            <a:spLocks/>
          </p:cNvSpPr>
          <p:nvPr/>
        </p:nvSpPr>
        <p:spPr>
          <a:xfrm>
            <a:off x="4572000" y="1441827"/>
            <a:ext cx="4260300" cy="1453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lvl="1"/>
            <a:r>
              <a:rPr lang="pt-BR" dirty="0" smtClean="0"/>
              <a:t>Essa </a:t>
            </a:r>
            <a:r>
              <a:rPr lang="pt-BR" dirty="0"/>
              <a:t>falha comprometia a eficiência operacional, a credibilidade com clientes e a saúde financeira. Tentativas internas com sistemas antigos falharam, reforçando a complexidade do desafio.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1" t="3789" r="33771"/>
          <a:stretch/>
        </p:blipFill>
        <p:spPr>
          <a:xfrm>
            <a:off x="1746586" y="3598666"/>
            <a:ext cx="5650828" cy="942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705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/>
              <a:t>Contexto e Desafio</a:t>
            </a:r>
            <a:endParaRPr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3" t="10385" r="72248" b="10385"/>
          <a:stretch/>
        </p:blipFill>
        <p:spPr>
          <a:xfrm>
            <a:off x="6830696" y="4732400"/>
            <a:ext cx="252937" cy="25061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tx1">
                <a:lumMod val="65000"/>
                <a:lumOff val="3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659"/>
          <a:stretch/>
        </p:blipFill>
        <p:spPr>
          <a:xfrm>
            <a:off x="7082621" y="4699550"/>
            <a:ext cx="767884" cy="316315"/>
          </a:xfrm>
          <a:prstGeom prst="rect">
            <a:avLst/>
          </a:prstGeom>
        </p:spPr>
      </p:pic>
      <p:sp>
        <p:nvSpPr>
          <p:cNvPr id="10" name="Google Shape;91;p14"/>
          <p:cNvSpPr txBox="1">
            <a:spLocks/>
          </p:cNvSpPr>
          <p:nvPr/>
        </p:nvSpPr>
        <p:spPr>
          <a:xfrm>
            <a:off x="311700" y="976627"/>
            <a:ext cx="4260300" cy="283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>
              <a:buBlip>
                <a:blip r:embed="rId6"/>
              </a:buBlip>
            </a:pPr>
            <a:r>
              <a:rPr lang="pt-BR" b="1" dirty="0"/>
              <a:t>Panorama do Problema </a:t>
            </a:r>
            <a:r>
              <a:rPr lang="pt-BR" b="1" dirty="0" smtClean="0"/>
              <a:t>Motivador</a:t>
            </a:r>
            <a:endParaRPr lang="pt-BR" dirty="0"/>
          </a:p>
        </p:txBody>
      </p:sp>
      <p:sp>
        <p:nvSpPr>
          <p:cNvPr id="12" name="Google Shape;91;p14"/>
          <p:cNvSpPr txBox="1">
            <a:spLocks/>
          </p:cNvSpPr>
          <p:nvPr/>
        </p:nvSpPr>
        <p:spPr>
          <a:xfrm>
            <a:off x="0" y="1365627"/>
            <a:ext cx="3098800" cy="1057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lvl="1" algn="just"/>
            <a:r>
              <a:rPr lang="pt-BR" sz="1000" dirty="0" smtClean="0"/>
              <a:t>A </a:t>
            </a:r>
            <a:r>
              <a:rPr lang="pt-BR" sz="1000" dirty="0"/>
              <a:t>Makro, líder em movimentação pesada, dependia do Boletim Diário de Equipamento (BDE) 100% analógico, preenchido e validado manualmente. Um processo lento e burocrático que sobrecarregava as equipes</a:t>
            </a:r>
            <a:r>
              <a:rPr lang="pt-BR" sz="1000" dirty="0" smtClean="0"/>
              <a:t>.</a:t>
            </a:r>
            <a:endParaRPr lang="pt-BR" sz="1000" dirty="0"/>
          </a:p>
        </p:txBody>
      </p:sp>
      <p:sp>
        <p:nvSpPr>
          <p:cNvPr id="13" name="Google Shape;91;p14"/>
          <p:cNvSpPr txBox="1">
            <a:spLocks/>
          </p:cNvSpPr>
          <p:nvPr/>
        </p:nvSpPr>
        <p:spPr>
          <a:xfrm>
            <a:off x="0" y="2495550"/>
            <a:ext cx="3137620" cy="1057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lvl="1" algn="just"/>
            <a:r>
              <a:rPr lang="pt-BR" sz="1000" dirty="0" smtClean="0"/>
              <a:t>Essa </a:t>
            </a:r>
            <a:r>
              <a:rPr lang="pt-BR" sz="1000" dirty="0"/>
              <a:t>falha comprometia a eficiência operacional, a credibilidade com clientes e a saúde financeira. Tentativas internas com sistemas antigos falharam, reforçando a complexidade do desafio.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1" t="3789" r="33771"/>
          <a:stretch/>
        </p:blipFill>
        <p:spPr>
          <a:xfrm>
            <a:off x="4536411" y="1259840"/>
            <a:ext cx="3208798" cy="5350022"/>
          </a:xfrm>
          <a:prstGeom prst="rect">
            <a:avLst/>
          </a:prstGeom>
        </p:spPr>
      </p:pic>
      <p:grpSp>
        <p:nvGrpSpPr>
          <p:cNvPr id="17" name="Agrupar 16"/>
          <p:cNvGrpSpPr/>
          <p:nvPr/>
        </p:nvGrpSpPr>
        <p:grpSpPr>
          <a:xfrm>
            <a:off x="6632154" y="2808443"/>
            <a:ext cx="2331684" cy="594219"/>
            <a:chOff x="6632154" y="2808443"/>
            <a:chExt cx="2331684" cy="594219"/>
          </a:xfrm>
        </p:grpSpPr>
        <p:sp>
          <p:nvSpPr>
            <p:cNvPr id="3" name="Retângulo Arredondado 2"/>
            <p:cNvSpPr/>
            <p:nvPr/>
          </p:nvSpPr>
          <p:spPr>
            <a:xfrm>
              <a:off x="7289274" y="2808443"/>
              <a:ext cx="1674564" cy="594219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BR" sz="1000" b="1" dirty="0">
                  <a:solidFill>
                    <a:srgbClr val="7E3376"/>
                  </a:solidFill>
                  <a:latin typeface="Kanit"/>
                </a:rPr>
                <a:t>Escala</a:t>
              </a:r>
            </a:p>
            <a:p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+ 400 equipamentos em todo o Brasil</a:t>
              </a:r>
            </a:p>
          </p:txBody>
        </p:sp>
        <p:cxnSp>
          <p:nvCxnSpPr>
            <p:cNvPr id="15" name="Conector reto 14"/>
            <p:cNvCxnSpPr>
              <a:stCxn id="3" idx="1"/>
            </p:cNvCxnSpPr>
            <p:nvPr/>
          </p:nvCxnSpPr>
          <p:spPr>
            <a:xfrm flipH="1">
              <a:off x="6632154" y="3105553"/>
              <a:ext cx="657120" cy="0"/>
            </a:xfrm>
            <a:prstGeom prst="line">
              <a:avLst/>
            </a:prstGeom>
            <a:ln w="25400">
              <a:solidFill>
                <a:srgbClr val="7E337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Agrupar 19"/>
          <p:cNvGrpSpPr/>
          <p:nvPr/>
        </p:nvGrpSpPr>
        <p:grpSpPr>
          <a:xfrm>
            <a:off x="3279223" y="3553083"/>
            <a:ext cx="2555772" cy="594219"/>
            <a:chOff x="3279223" y="3553083"/>
            <a:chExt cx="2555772" cy="594219"/>
          </a:xfrm>
        </p:grpSpPr>
        <p:sp>
          <p:nvSpPr>
            <p:cNvPr id="18" name="Retângulo Arredondado 17"/>
            <p:cNvSpPr/>
            <p:nvPr/>
          </p:nvSpPr>
          <p:spPr>
            <a:xfrm>
              <a:off x="3279223" y="3553083"/>
              <a:ext cx="1898652" cy="594219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pt-BR" sz="1000" b="1" dirty="0">
                  <a:solidFill>
                    <a:srgbClr val="7E3376"/>
                  </a:solidFill>
                  <a:latin typeface="Kanit"/>
                </a:rPr>
                <a:t>Rastreabilidade </a:t>
              </a:r>
              <a:r>
                <a:rPr lang="pt-BR" sz="1000" b="1" dirty="0" smtClean="0">
                  <a:solidFill>
                    <a:srgbClr val="7E3376"/>
                  </a:solidFill>
                  <a:latin typeface="Kanit"/>
                </a:rPr>
                <a:t>limitada</a:t>
              </a:r>
            </a:p>
            <a:p>
              <a:pPr algn="r"/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Auditorias imprecisas dificultam a </a:t>
              </a: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transparência</a:t>
              </a:r>
              <a:endPara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</p:txBody>
        </p:sp>
        <p:cxnSp>
          <p:nvCxnSpPr>
            <p:cNvPr id="19" name="Conector reto 18"/>
            <p:cNvCxnSpPr/>
            <p:nvPr/>
          </p:nvCxnSpPr>
          <p:spPr>
            <a:xfrm flipH="1">
              <a:off x="5177875" y="3850193"/>
              <a:ext cx="657120" cy="0"/>
            </a:xfrm>
            <a:prstGeom prst="line">
              <a:avLst/>
            </a:prstGeom>
            <a:ln w="25400">
              <a:solidFill>
                <a:srgbClr val="7E337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7627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/>
              <a:t>Contexto e Desafio</a:t>
            </a:r>
            <a:endParaRPr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3" t="10385" r="72248" b="10385"/>
          <a:stretch/>
        </p:blipFill>
        <p:spPr>
          <a:xfrm>
            <a:off x="6830696" y="4732400"/>
            <a:ext cx="252937" cy="25061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tx1">
                <a:lumMod val="65000"/>
                <a:lumOff val="3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659"/>
          <a:stretch/>
        </p:blipFill>
        <p:spPr>
          <a:xfrm>
            <a:off x="7082621" y="4699550"/>
            <a:ext cx="767884" cy="316315"/>
          </a:xfrm>
          <a:prstGeom prst="rect">
            <a:avLst/>
          </a:prstGeom>
        </p:spPr>
      </p:pic>
      <p:sp>
        <p:nvSpPr>
          <p:cNvPr id="10" name="Google Shape;91;p14"/>
          <p:cNvSpPr txBox="1">
            <a:spLocks/>
          </p:cNvSpPr>
          <p:nvPr/>
        </p:nvSpPr>
        <p:spPr>
          <a:xfrm>
            <a:off x="311700" y="976627"/>
            <a:ext cx="4260300" cy="283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>
              <a:buBlip>
                <a:blip r:embed="rId6"/>
              </a:buBlip>
            </a:pPr>
            <a:r>
              <a:rPr lang="pt-BR" b="1" dirty="0"/>
              <a:t>Panorama do Problema </a:t>
            </a:r>
            <a:r>
              <a:rPr lang="pt-BR" b="1" dirty="0" smtClean="0"/>
              <a:t>Motivador</a:t>
            </a:r>
            <a:endParaRPr lang="pt-BR" dirty="0"/>
          </a:p>
        </p:txBody>
      </p:sp>
      <p:sp>
        <p:nvSpPr>
          <p:cNvPr id="12" name="Google Shape;91;p14"/>
          <p:cNvSpPr txBox="1">
            <a:spLocks/>
          </p:cNvSpPr>
          <p:nvPr/>
        </p:nvSpPr>
        <p:spPr>
          <a:xfrm>
            <a:off x="0" y="1365627"/>
            <a:ext cx="3098800" cy="1057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lvl="1" algn="just"/>
            <a:r>
              <a:rPr lang="pt-BR" sz="1000" dirty="0" smtClean="0"/>
              <a:t>A </a:t>
            </a:r>
            <a:r>
              <a:rPr lang="pt-BR" sz="1000" dirty="0"/>
              <a:t>Makro, líder em movimentação pesada, dependia do Boletim Diário de Equipamento (BDE) 100% analógico, preenchido e validado manualmente. Um processo lento e burocrático que sobrecarregava as equipes</a:t>
            </a:r>
            <a:r>
              <a:rPr lang="pt-BR" sz="1000" dirty="0" smtClean="0"/>
              <a:t>.</a:t>
            </a:r>
            <a:endParaRPr lang="pt-BR" sz="1000" dirty="0"/>
          </a:p>
        </p:txBody>
      </p:sp>
      <p:sp>
        <p:nvSpPr>
          <p:cNvPr id="13" name="Google Shape;91;p14"/>
          <p:cNvSpPr txBox="1">
            <a:spLocks/>
          </p:cNvSpPr>
          <p:nvPr/>
        </p:nvSpPr>
        <p:spPr>
          <a:xfrm>
            <a:off x="0" y="2495550"/>
            <a:ext cx="3137620" cy="1057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lvl="1" algn="just"/>
            <a:r>
              <a:rPr lang="pt-BR" sz="1000" dirty="0" smtClean="0"/>
              <a:t>Essa </a:t>
            </a:r>
            <a:r>
              <a:rPr lang="pt-BR" sz="1000" dirty="0"/>
              <a:t>falha comprometia a eficiência operacional, a credibilidade com clientes e a saúde financeira. Tentativas internas com sistemas antigos falharam, reforçando a complexidade do desafio.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1" t="3789" r="33771"/>
          <a:stretch/>
        </p:blipFill>
        <p:spPr>
          <a:xfrm>
            <a:off x="4978676" y="756363"/>
            <a:ext cx="2547084" cy="4246748"/>
          </a:xfrm>
          <a:prstGeom prst="rect">
            <a:avLst/>
          </a:prstGeom>
        </p:spPr>
      </p:pic>
      <p:grpSp>
        <p:nvGrpSpPr>
          <p:cNvPr id="9" name="Agrupar 8"/>
          <p:cNvGrpSpPr/>
          <p:nvPr/>
        </p:nvGrpSpPr>
        <p:grpSpPr>
          <a:xfrm>
            <a:off x="6812316" y="1919288"/>
            <a:ext cx="2331684" cy="594219"/>
            <a:chOff x="6812316" y="1919288"/>
            <a:chExt cx="2331684" cy="594219"/>
          </a:xfrm>
        </p:grpSpPr>
        <p:sp>
          <p:nvSpPr>
            <p:cNvPr id="3" name="Retângulo Arredondado 2"/>
            <p:cNvSpPr/>
            <p:nvPr/>
          </p:nvSpPr>
          <p:spPr>
            <a:xfrm>
              <a:off x="7469436" y="1919288"/>
              <a:ext cx="1674564" cy="594219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BR" sz="1000" b="1" dirty="0">
                  <a:solidFill>
                    <a:srgbClr val="7E3376"/>
                  </a:solidFill>
                  <a:latin typeface="Kanit"/>
                </a:rPr>
                <a:t>Escala</a:t>
              </a:r>
            </a:p>
            <a:p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+ 400 equipamentos em todo o Brasil</a:t>
              </a:r>
            </a:p>
          </p:txBody>
        </p:sp>
        <p:cxnSp>
          <p:nvCxnSpPr>
            <p:cNvPr id="15" name="Conector reto 14"/>
            <p:cNvCxnSpPr>
              <a:stCxn id="3" idx="1"/>
            </p:cNvCxnSpPr>
            <p:nvPr/>
          </p:nvCxnSpPr>
          <p:spPr>
            <a:xfrm flipH="1">
              <a:off x="6812316" y="2216398"/>
              <a:ext cx="657120" cy="0"/>
            </a:xfrm>
            <a:prstGeom prst="line">
              <a:avLst/>
            </a:prstGeom>
            <a:ln w="25400">
              <a:solidFill>
                <a:srgbClr val="7E337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Agrupar 10"/>
          <p:cNvGrpSpPr/>
          <p:nvPr/>
        </p:nvGrpSpPr>
        <p:grpSpPr>
          <a:xfrm>
            <a:off x="3210085" y="2506448"/>
            <a:ext cx="2555772" cy="594219"/>
            <a:chOff x="3210085" y="2506448"/>
            <a:chExt cx="2555772" cy="594219"/>
          </a:xfrm>
        </p:grpSpPr>
        <p:sp>
          <p:nvSpPr>
            <p:cNvPr id="18" name="Retângulo Arredondado 17"/>
            <p:cNvSpPr/>
            <p:nvPr/>
          </p:nvSpPr>
          <p:spPr>
            <a:xfrm>
              <a:off x="3210085" y="2506448"/>
              <a:ext cx="1898652" cy="594219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pt-BR" sz="1000" b="1" dirty="0">
                  <a:solidFill>
                    <a:srgbClr val="7E3376"/>
                  </a:solidFill>
                  <a:latin typeface="Kanit"/>
                </a:rPr>
                <a:t>Rastreabilidade </a:t>
              </a:r>
              <a:r>
                <a:rPr lang="pt-BR" sz="1000" b="1" dirty="0" smtClean="0">
                  <a:solidFill>
                    <a:srgbClr val="7E3376"/>
                  </a:solidFill>
                  <a:latin typeface="Kanit"/>
                </a:rPr>
                <a:t>limitada</a:t>
              </a:r>
            </a:p>
            <a:p>
              <a:pPr algn="r"/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Auditorias imprecisas dificultam a </a:t>
              </a: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transparência</a:t>
              </a:r>
              <a:endPara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</p:txBody>
        </p:sp>
        <p:cxnSp>
          <p:nvCxnSpPr>
            <p:cNvPr id="19" name="Conector reto 18"/>
            <p:cNvCxnSpPr/>
            <p:nvPr/>
          </p:nvCxnSpPr>
          <p:spPr>
            <a:xfrm flipH="1">
              <a:off x="5108737" y="2803558"/>
              <a:ext cx="657120" cy="0"/>
            </a:xfrm>
            <a:prstGeom prst="line">
              <a:avLst/>
            </a:prstGeom>
            <a:ln w="25400">
              <a:solidFill>
                <a:srgbClr val="7E337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Agrupar 24"/>
          <p:cNvGrpSpPr/>
          <p:nvPr/>
        </p:nvGrpSpPr>
        <p:grpSpPr>
          <a:xfrm>
            <a:off x="6570289" y="2968245"/>
            <a:ext cx="2331684" cy="594219"/>
            <a:chOff x="6570289" y="2968245"/>
            <a:chExt cx="2331684" cy="594219"/>
          </a:xfrm>
        </p:grpSpPr>
        <p:sp>
          <p:nvSpPr>
            <p:cNvPr id="14" name="Retângulo Arredondado 13"/>
            <p:cNvSpPr/>
            <p:nvPr/>
          </p:nvSpPr>
          <p:spPr>
            <a:xfrm>
              <a:off x="7227409" y="2968245"/>
              <a:ext cx="1674564" cy="594219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BR" sz="1000" b="1" dirty="0">
                  <a:solidFill>
                    <a:srgbClr val="7E3376"/>
                  </a:solidFill>
                  <a:latin typeface="Kanit"/>
                </a:rPr>
                <a:t>Operações Remotas</a:t>
              </a:r>
            </a:p>
            <a:p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Conectividade limitada dificulta o </a:t>
              </a: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gerenciamento</a:t>
              </a:r>
              <a:endPara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</p:txBody>
        </p:sp>
        <p:cxnSp>
          <p:nvCxnSpPr>
            <p:cNvPr id="16" name="Conector reto 15"/>
            <p:cNvCxnSpPr>
              <a:stCxn id="14" idx="1"/>
            </p:cNvCxnSpPr>
            <p:nvPr/>
          </p:nvCxnSpPr>
          <p:spPr>
            <a:xfrm flipH="1">
              <a:off x="6570289" y="3265355"/>
              <a:ext cx="657120" cy="0"/>
            </a:xfrm>
            <a:prstGeom prst="line">
              <a:avLst/>
            </a:prstGeom>
            <a:ln w="25400">
              <a:solidFill>
                <a:srgbClr val="7E337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Agrupar 25"/>
          <p:cNvGrpSpPr/>
          <p:nvPr/>
        </p:nvGrpSpPr>
        <p:grpSpPr>
          <a:xfrm>
            <a:off x="3544296" y="3413604"/>
            <a:ext cx="2555772" cy="594219"/>
            <a:chOff x="3544296" y="3413604"/>
            <a:chExt cx="2555772" cy="594219"/>
          </a:xfrm>
        </p:grpSpPr>
        <p:sp>
          <p:nvSpPr>
            <p:cNvPr id="17" name="Retângulo Arredondado 16"/>
            <p:cNvSpPr/>
            <p:nvPr/>
          </p:nvSpPr>
          <p:spPr>
            <a:xfrm>
              <a:off x="3544296" y="3413604"/>
              <a:ext cx="1898652" cy="594219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pt-BR" sz="1000" b="1" dirty="0">
                  <a:solidFill>
                    <a:srgbClr val="7E3376"/>
                  </a:solidFill>
                  <a:latin typeface="Kanit"/>
                </a:rPr>
                <a:t>Resultado </a:t>
              </a:r>
              <a:r>
                <a:rPr lang="pt-BR" sz="1000" b="1" dirty="0" smtClean="0">
                  <a:solidFill>
                    <a:srgbClr val="7E3376"/>
                  </a:solidFill>
                  <a:latin typeface="Kanit"/>
                </a:rPr>
                <a:t>Financeiro</a:t>
              </a:r>
            </a:p>
            <a:p>
              <a:pPr algn="r"/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Atrasos no faturamento impactavam o fluxo de caixa</a:t>
              </a:r>
            </a:p>
          </p:txBody>
        </p:sp>
        <p:cxnSp>
          <p:nvCxnSpPr>
            <p:cNvPr id="20" name="Conector reto 19"/>
            <p:cNvCxnSpPr/>
            <p:nvPr/>
          </p:nvCxnSpPr>
          <p:spPr>
            <a:xfrm flipH="1">
              <a:off x="5442948" y="3710714"/>
              <a:ext cx="657120" cy="0"/>
            </a:xfrm>
            <a:prstGeom prst="line">
              <a:avLst/>
            </a:prstGeom>
            <a:ln w="25400">
              <a:solidFill>
                <a:srgbClr val="7E337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Agrupar 26"/>
          <p:cNvGrpSpPr/>
          <p:nvPr/>
        </p:nvGrpSpPr>
        <p:grpSpPr>
          <a:xfrm>
            <a:off x="6381784" y="3858773"/>
            <a:ext cx="2105096" cy="594219"/>
            <a:chOff x="6381784" y="3858773"/>
            <a:chExt cx="2105096" cy="594219"/>
          </a:xfrm>
        </p:grpSpPr>
        <p:sp>
          <p:nvSpPr>
            <p:cNvPr id="21" name="Retângulo Arredondado 20"/>
            <p:cNvSpPr/>
            <p:nvPr/>
          </p:nvSpPr>
          <p:spPr>
            <a:xfrm>
              <a:off x="6812316" y="3858773"/>
              <a:ext cx="1674564" cy="594219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BR" sz="1000" b="1" dirty="0">
                  <a:solidFill>
                    <a:srgbClr val="7E3376"/>
                  </a:solidFill>
                  <a:latin typeface="Kanit"/>
                </a:rPr>
                <a:t>Vulnerabilidade a erros</a:t>
              </a:r>
            </a:p>
            <a:p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Inconsistências </a:t>
              </a:r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geram desconfiança e glosas</a:t>
              </a:r>
            </a:p>
          </p:txBody>
        </p:sp>
        <p:cxnSp>
          <p:nvCxnSpPr>
            <p:cNvPr id="22" name="Conector reto 21"/>
            <p:cNvCxnSpPr>
              <a:stCxn id="21" idx="1"/>
            </p:cNvCxnSpPr>
            <p:nvPr/>
          </p:nvCxnSpPr>
          <p:spPr>
            <a:xfrm flipH="1">
              <a:off x="6381784" y="4155883"/>
              <a:ext cx="430532" cy="0"/>
            </a:xfrm>
            <a:prstGeom prst="line">
              <a:avLst/>
            </a:prstGeom>
            <a:ln w="25400">
              <a:solidFill>
                <a:srgbClr val="7E337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Agrupar 27"/>
          <p:cNvGrpSpPr/>
          <p:nvPr/>
        </p:nvGrpSpPr>
        <p:grpSpPr>
          <a:xfrm>
            <a:off x="3826012" y="4313626"/>
            <a:ext cx="2404027" cy="594219"/>
            <a:chOff x="3826012" y="4313626"/>
            <a:chExt cx="2404027" cy="594219"/>
          </a:xfrm>
        </p:grpSpPr>
        <p:sp>
          <p:nvSpPr>
            <p:cNvPr id="23" name="Retângulo Arredondado 22"/>
            <p:cNvSpPr/>
            <p:nvPr/>
          </p:nvSpPr>
          <p:spPr>
            <a:xfrm>
              <a:off x="3826012" y="4313626"/>
              <a:ext cx="1898652" cy="594219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pt-BR" sz="1000" b="1" dirty="0">
                  <a:solidFill>
                    <a:srgbClr val="7E3376"/>
                  </a:solidFill>
                  <a:latin typeface="Kanit"/>
                </a:rPr>
                <a:t>Sobrecarga </a:t>
              </a:r>
              <a:r>
                <a:rPr lang="pt-BR" sz="1000" b="1" dirty="0" smtClean="0">
                  <a:solidFill>
                    <a:srgbClr val="7E3376"/>
                  </a:solidFill>
                  <a:latin typeface="Kanit"/>
                </a:rPr>
                <a:t>administrativa</a:t>
              </a:r>
            </a:p>
            <a:p>
              <a:pPr algn="r"/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Alto custo de tempo e recurso para tarefas</a:t>
              </a:r>
            </a:p>
          </p:txBody>
        </p:sp>
        <p:cxnSp>
          <p:nvCxnSpPr>
            <p:cNvPr id="24" name="Conector reto 23"/>
            <p:cNvCxnSpPr/>
            <p:nvPr/>
          </p:nvCxnSpPr>
          <p:spPr>
            <a:xfrm flipH="1">
              <a:off x="5724664" y="4610736"/>
              <a:ext cx="505375" cy="0"/>
            </a:xfrm>
            <a:prstGeom prst="line">
              <a:avLst/>
            </a:prstGeom>
            <a:ln w="25400">
              <a:solidFill>
                <a:srgbClr val="7E337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tângulo 29"/>
          <p:cNvSpPr/>
          <p:nvPr/>
        </p:nvSpPr>
        <p:spPr>
          <a:xfrm>
            <a:off x="-6263640" y="-3652154"/>
            <a:ext cx="216712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i="1" dirty="0">
                <a:solidFill>
                  <a:srgbClr val="7E3376"/>
                </a:solidFill>
              </a:rPr>
              <a:t>“Nosso objetivo central era criar um processo de medição de horas 100% digital, confiável e </a:t>
            </a:r>
            <a:r>
              <a:rPr lang="pt-BR" sz="6000" b="1" i="1" dirty="0" err="1" smtClean="0">
                <a:solidFill>
                  <a:srgbClr val="7E3376"/>
                </a:solidFill>
              </a:rPr>
              <a:t>auditável</a:t>
            </a:r>
            <a:r>
              <a:rPr lang="pt-BR" sz="6000" b="1" i="1" dirty="0" smtClean="0">
                <a:solidFill>
                  <a:srgbClr val="7E3376"/>
                </a:solidFill>
              </a:rPr>
              <a:t>, </a:t>
            </a:r>
            <a:r>
              <a:rPr lang="pt-BR" sz="6000" b="1" i="1" dirty="0">
                <a:solidFill>
                  <a:srgbClr val="7E3376"/>
                </a:solidFill>
              </a:rPr>
              <a:t>eliminando a dependência do papel e da subjetividade humana”.</a:t>
            </a:r>
            <a:endParaRPr lang="pt-BR" sz="6000" b="1" dirty="0">
              <a:solidFill>
                <a:srgbClr val="7E33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903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>
            <a:off x="490251" y="2017752"/>
            <a:ext cx="816349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200" b="1" i="1" dirty="0">
                <a:solidFill>
                  <a:srgbClr val="7E3376"/>
                </a:solidFill>
              </a:rPr>
              <a:t>“Nosso objetivo central era criar um processo de medição de horas 100% digital, confiável e </a:t>
            </a:r>
            <a:r>
              <a:rPr lang="pt-BR" sz="2200" b="1" i="1" dirty="0" err="1" smtClean="0">
                <a:solidFill>
                  <a:srgbClr val="7E3376"/>
                </a:solidFill>
              </a:rPr>
              <a:t>auditável</a:t>
            </a:r>
            <a:r>
              <a:rPr lang="pt-BR" sz="2200" b="1" i="1" dirty="0" smtClean="0">
                <a:solidFill>
                  <a:srgbClr val="7E3376"/>
                </a:solidFill>
              </a:rPr>
              <a:t>, </a:t>
            </a:r>
            <a:r>
              <a:rPr lang="pt-BR" sz="2200" b="1" i="1" dirty="0">
                <a:solidFill>
                  <a:srgbClr val="7E3376"/>
                </a:solidFill>
              </a:rPr>
              <a:t>eliminando a dependência do papel e da subjetividade humana”.</a:t>
            </a:r>
            <a:endParaRPr lang="pt-BR" sz="2200" b="1" dirty="0">
              <a:solidFill>
                <a:srgbClr val="7E3376"/>
              </a:solidFill>
            </a:endParaRPr>
          </a:p>
        </p:txBody>
      </p:sp>
      <p:sp>
        <p:nvSpPr>
          <p:cNvPr id="15" name="Google Shape;91;p14"/>
          <p:cNvSpPr txBox="1">
            <a:spLocks/>
          </p:cNvSpPr>
          <p:nvPr/>
        </p:nvSpPr>
        <p:spPr>
          <a:xfrm>
            <a:off x="-4842719" y="976627"/>
            <a:ext cx="4260300" cy="283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>
              <a:buBlip>
                <a:blip r:embed="rId4"/>
              </a:buBlip>
            </a:pPr>
            <a:r>
              <a:rPr lang="pt-BR" b="1" dirty="0"/>
              <a:t>Panorama do Problema </a:t>
            </a:r>
            <a:r>
              <a:rPr lang="pt-BR" b="1" dirty="0" smtClean="0"/>
              <a:t>Motivador</a:t>
            </a:r>
            <a:endParaRPr lang="pt-BR" dirty="0"/>
          </a:p>
        </p:txBody>
      </p:sp>
      <p:sp>
        <p:nvSpPr>
          <p:cNvPr id="16" name="Google Shape;91;p14"/>
          <p:cNvSpPr txBox="1">
            <a:spLocks/>
          </p:cNvSpPr>
          <p:nvPr/>
        </p:nvSpPr>
        <p:spPr>
          <a:xfrm>
            <a:off x="-5154419" y="1365627"/>
            <a:ext cx="3098800" cy="1057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lvl="1" algn="just"/>
            <a:r>
              <a:rPr lang="pt-BR" sz="1000" dirty="0" smtClean="0"/>
              <a:t>A </a:t>
            </a:r>
            <a:r>
              <a:rPr lang="pt-BR" sz="1000" dirty="0"/>
              <a:t>Makro, líder em movimentação pesada, dependia do Boletim Diário de Equipamento (BDE) 100% analógico, preenchido e validado manualmente. Um processo lento e burocrático que sobrecarregava as equipes</a:t>
            </a:r>
            <a:r>
              <a:rPr lang="pt-BR" sz="1000" dirty="0" smtClean="0"/>
              <a:t>.</a:t>
            </a:r>
            <a:endParaRPr lang="pt-BR" sz="1000" dirty="0"/>
          </a:p>
        </p:txBody>
      </p:sp>
      <p:sp>
        <p:nvSpPr>
          <p:cNvPr id="17" name="Google Shape;91;p14"/>
          <p:cNvSpPr txBox="1">
            <a:spLocks/>
          </p:cNvSpPr>
          <p:nvPr/>
        </p:nvSpPr>
        <p:spPr>
          <a:xfrm>
            <a:off x="-5154419" y="2495550"/>
            <a:ext cx="3137620" cy="1057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lvl="1" algn="just"/>
            <a:r>
              <a:rPr lang="pt-BR" sz="1000" dirty="0" smtClean="0"/>
              <a:t>Essa </a:t>
            </a:r>
            <a:r>
              <a:rPr lang="pt-BR" sz="1000" dirty="0"/>
              <a:t>falha comprometia a eficiência operacional, a credibilidade com clientes e a saúde financeira. Tentativas internas com sistemas antigos falharam, reforçando a complexidade do desafio.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1" t="3789" r="33771"/>
          <a:stretch/>
        </p:blipFill>
        <p:spPr>
          <a:xfrm>
            <a:off x="9926077" y="756363"/>
            <a:ext cx="2547084" cy="4246748"/>
          </a:xfrm>
          <a:prstGeom prst="rect">
            <a:avLst/>
          </a:prstGeom>
        </p:spPr>
      </p:pic>
      <p:grpSp>
        <p:nvGrpSpPr>
          <p:cNvPr id="19" name="Agrupar 18"/>
          <p:cNvGrpSpPr/>
          <p:nvPr/>
        </p:nvGrpSpPr>
        <p:grpSpPr>
          <a:xfrm>
            <a:off x="10033777" y="1919288"/>
            <a:ext cx="2331684" cy="594219"/>
            <a:chOff x="6812316" y="1919288"/>
            <a:chExt cx="2331684" cy="594219"/>
          </a:xfrm>
        </p:grpSpPr>
        <p:sp>
          <p:nvSpPr>
            <p:cNvPr id="20" name="Retângulo Arredondado 19"/>
            <p:cNvSpPr/>
            <p:nvPr/>
          </p:nvSpPr>
          <p:spPr>
            <a:xfrm>
              <a:off x="7469436" y="1919288"/>
              <a:ext cx="1674564" cy="594219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BR" sz="1000" b="1" dirty="0">
                  <a:solidFill>
                    <a:srgbClr val="7E3376"/>
                  </a:solidFill>
                  <a:latin typeface="Kanit"/>
                </a:rPr>
                <a:t>Escala</a:t>
              </a:r>
            </a:p>
            <a:p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+ 400 equipamentos em todo o Brasil</a:t>
              </a:r>
            </a:p>
          </p:txBody>
        </p:sp>
        <p:cxnSp>
          <p:nvCxnSpPr>
            <p:cNvPr id="21" name="Conector reto 20"/>
            <p:cNvCxnSpPr>
              <a:stCxn id="20" idx="1"/>
            </p:cNvCxnSpPr>
            <p:nvPr/>
          </p:nvCxnSpPr>
          <p:spPr>
            <a:xfrm flipH="1">
              <a:off x="6812316" y="2216398"/>
              <a:ext cx="657120" cy="0"/>
            </a:xfrm>
            <a:prstGeom prst="line">
              <a:avLst/>
            </a:prstGeom>
            <a:ln w="25400">
              <a:solidFill>
                <a:srgbClr val="7E337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Agrupar 21"/>
          <p:cNvGrpSpPr/>
          <p:nvPr/>
        </p:nvGrpSpPr>
        <p:grpSpPr>
          <a:xfrm>
            <a:off x="9921733" y="2506448"/>
            <a:ext cx="2555772" cy="594219"/>
            <a:chOff x="3210085" y="2506448"/>
            <a:chExt cx="2555772" cy="594219"/>
          </a:xfrm>
        </p:grpSpPr>
        <p:sp>
          <p:nvSpPr>
            <p:cNvPr id="23" name="Retângulo Arredondado 22"/>
            <p:cNvSpPr/>
            <p:nvPr/>
          </p:nvSpPr>
          <p:spPr>
            <a:xfrm>
              <a:off x="3210085" y="2506448"/>
              <a:ext cx="1898652" cy="594219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pt-BR" sz="1000" b="1" dirty="0">
                  <a:solidFill>
                    <a:srgbClr val="7E3376"/>
                  </a:solidFill>
                  <a:latin typeface="Kanit"/>
                </a:rPr>
                <a:t>Rastreabilidade </a:t>
              </a:r>
              <a:r>
                <a:rPr lang="pt-BR" sz="1000" b="1" dirty="0" smtClean="0">
                  <a:solidFill>
                    <a:srgbClr val="7E3376"/>
                  </a:solidFill>
                  <a:latin typeface="Kanit"/>
                </a:rPr>
                <a:t>limitada</a:t>
              </a:r>
            </a:p>
            <a:p>
              <a:pPr algn="r"/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Auditorias imprecisas dificultam a </a:t>
              </a: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transparência</a:t>
              </a:r>
              <a:endPara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</p:txBody>
        </p:sp>
        <p:cxnSp>
          <p:nvCxnSpPr>
            <p:cNvPr id="24" name="Conector reto 23"/>
            <p:cNvCxnSpPr/>
            <p:nvPr/>
          </p:nvCxnSpPr>
          <p:spPr>
            <a:xfrm flipH="1">
              <a:off x="5108737" y="2803558"/>
              <a:ext cx="657120" cy="0"/>
            </a:xfrm>
            <a:prstGeom prst="line">
              <a:avLst/>
            </a:prstGeom>
            <a:ln w="25400">
              <a:solidFill>
                <a:srgbClr val="7E337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Agrupar 24"/>
          <p:cNvGrpSpPr/>
          <p:nvPr/>
        </p:nvGrpSpPr>
        <p:grpSpPr>
          <a:xfrm>
            <a:off x="10033777" y="2968245"/>
            <a:ext cx="2331684" cy="594219"/>
            <a:chOff x="6570289" y="2968245"/>
            <a:chExt cx="2331684" cy="594219"/>
          </a:xfrm>
        </p:grpSpPr>
        <p:sp>
          <p:nvSpPr>
            <p:cNvPr id="26" name="Retângulo Arredondado 25"/>
            <p:cNvSpPr/>
            <p:nvPr/>
          </p:nvSpPr>
          <p:spPr>
            <a:xfrm>
              <a:off x="7227409" y="2968245"/>
              <a:ext cx="1674564" cy="594219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BR" sz="1000" b="1" dirty="0">
                  <a:solidFill>
                    <a:srgbClr val="7E3376"/>
                  </a:solidFill>
                  <a:latin typeface="Kanit"/>
                </a:rPr>
                <a:t>Operações Remotas</a:t>
              </a:r>
            </a:p>
            <a:p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Conectividade limitada dificulta o </a:t>
              </a:r>
              <a:r>
                <a:rPr lang="pt-BR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gerencialmento</a:t>
              </a:r>
              <a:endPara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</p:txBody>
        </p:sp>
        <p:cxnSp>
          <p:nvCxnSpPr>
            <p:cNvPr id="27" name="Conector reto 26"/>
            <p:cNvCxnSpPr>
              <a:stCxn id="26" idx="1"/>
            </p:cNvCxnSpPr>
            <p:nvPr/>
          </p:nvCxnSpPr>
          <p:spPr>
            <a:xfrm flipH="1">
              <a:off x="6570289" y="3265355"/>
              <a:ext cx="657120" cy="0"/>
            </a:xfrm>
            <a:prstGeom prst="line">
              <a:avLst/>
            </a:prstGeom>
            <a:ln w="25400">
              <a:solidFill>
                <a:srgbClr val="7E337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Agrupar 27"/>
          <p:cNvGrpSpPr/>
          <p:nvPr/>
        </p:nvGrpSpPr>
        <p:grpSpPr>
          <a:xfrm>
            <a:off x="9921733" y="3413604"/>
            <a:ext cx="2555772" cy="594219"/>
            <a:chOff x="3544296" y="3413604"/>
            <a:chExt cx="2555772" cy="594219"/>
          </a:xfrm>
        </p:grpSpPr>
        <p:sp>
          <p:nvSpPr>
            <p:cNvPr id="29" name="Retângulo Arredondado 28"/>
            <p:cNvSpPr/>
            <p:nvPr/>
          </p:nvSpPr>
          <p:spPr>
            <a:xfrm>
              <a:off x="3544296" y="3413604"/>
              <a:ext cx="1898652" cy="594219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pt-BR" sz="1000" b="1" dirty="0">
                  <a:solidFill>
                    <a:srgbClr val="7E3376"/>
                  </a:solidFill>
                  <a:latin typeface="Kanit"/>
                </a:rPr>
                <a:t>Resultado </a:t>
              </a:r>
              <a:r>
                <a:rPr lang="pt-BR" sz="1000" b="1" dirty="0" smtClean="0">
                  <a:solidFill>
                    <a:srgbClr val="7E3376"/>
                  </a:solidFill>
                  <a:latin typeface="Kanit"/>
                </a:rPr>
                <a:t>Financeiro</a:t>
              </a:r>
            </a:p>
            <a:p>
              <a:pPr algn="r"/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Atrasos no faturamento impactavam o fluxo de caixa</a:t>
              </a:r>
            </a:p>
          </p:txBody>
        </p:sp>
        <p:cxnSp>
          <p:nvCxnSpPr>
            <p:cNvPr id="30" name="Conector reto 29"/>
            <p:cNvCxnSpPr/>
            <p:nvPr/>
          </p:nvCxnSpPr>
          <p:spPr>
            <a:xfrm flipH="1">
              <a:off x="5442948" y="3710714"/>
              <a:ext cx="657120" cy="0"/>
            </a:xfrm>
            <a:prstGeom prst="line">
              <a:avLst/>
            </a:prstGeom>
            <a:ln w="25400">
              <a:solidFill>
                <a:srgbClr val="7E337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Agrupar 30"/>
          <p:cNvGrpSpPr/>
          <p:nvPr/>
        </p:nvGrpSpPr>
        <p:grpSpPr>
          <a:xfrm>
            <a:off x="10147071" y="3858773"/>
            <a:ext cx="2105096" cy="594219"/>
            <a:chOff x="6381784" y="3858773"/>
            <a:chExt cx="2105096" cy="594219"/>
          </a:xfrm>
        </p:grpSpPr>
        <p:sp>
          <p:nvSpPr>
            <p:cNvPr id="32" name="Retângulo Arredondado 31"/>
            <p:cNvSpPr/>
            <p:nvPr/>
          </p:nvSpPr>
          <p:spPr>
            <a:xfrm>
              <a:off x="6812316" y="3858773"/>
              <a:ext cx="1674564" cy="594219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BR" sz="1000" b="1" dirty="0">
                  <a:solidFill>
                    <a:srgbClr val="7E3376"/>
                  </a:solidFill>
                  <a:latin typeface="Kanit"/>
                </a:rPr>
                <a:t>Vulnerabilidade a erros</a:t>
              </a:r>
            </a:p>
            <a:p>
              <a:r>
                <a:rPr lang="pt-BR" sz="10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Inconsitências</a:t>
              </a: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 </a:t>
              </a:r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geram desconfiança e glosas</a:t>
              </a:r>
            </a:p>
          </p:txBody>
        </p:sp>
        <p:cxnSp>
          <p:nvCxnSpPr>
            <p:cNvPr id="33" name="Conector reto 32"/>
            <p:cNvCxnSpPr>
              <a:stCxn id="32" idx="1"/>
            </p:cNvCxnSpPr>
            <p:nvPr/>
          </p:nvCxnSpPr>
          <p:spPr>
            <a:xfrm flipH="1">
              <a:off x="6381784" y="4155883"/>
              <a:ext cx="430532" cy="0"/>
            </a:xfrm>
            <a:prstGeom prst="line">
              <a:avLst/>
            </a:prstGeom>
            <a:ln w="25400">
              <a:solidFill>
                <a:srgbClr val="7E337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Agrupar 33"/>
          <p:cNvGrpSpPr/>
          <p:nvPr/>
        </p:nvGrpSpPr>
        <p:grpSpPr>
          <a:xfrm>
            <a:off x="9997606" y="4313626"/>
            <a:ext cx="2404027" cy="594219"/>
            <a:chOff x="3826012" y="4313626"/>
            <a:chExt cx="2404027" cy="594219"/>
          </a:xfrm>
        </p:grpSpPr>
        <p:sp>
          <p:nvSpPr>
            <p:cNvPr id="35" name="Retângulo Arredondado 34"/>
            <p:cNvSpPr/>
            <p:nvPr/>
          </p:nvSpPr>
          <p:spPr>
            <a:xfrm>
              <a:off x="3826012" y="4313626"/>
              <a:ext cx="1898652" cy="594219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pt-BR" sz="1000" b="1" dirty="0">
                  <a:solidFill>
                    <a:srgbClr val="7E3376"/>
                  </a:solidFill>
                  <a:latin typeface="Kanit"/>
                </a:rPr>
                <a:t>Sobrecarga </a:t>
              </a:r>
              <a:r>
                <a:rPr lang="pt-BR" sz="1000" b="1" dirty="0" smtClean="0">
                  <a:solidFill>
                    <a:srgbClr val="7E3376"/>
                  </a:solidFill>
                  <a:latin typeface="Kanit"/>
                </a:rPr>
                <a:t>administrativa</a:t>
              </a:r>
            </a:p>
            <a:p>
              <a:pPr algn="r"/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Alto custo de tempo e recurso para tarefas</a:t>
              </a:r>
            </a:p>
          </p:txBody>
        </p:sp>
        <p:cxnSp>
          <p:nvCxnSpPr>
            <p:cNvPr id="36" name="Conector reto 35"/>
            <p:cNvCxnSpPr/>
            <p:nvPr/>
          </p:nvCxnSpPr>
          <p:spPr>
            <a:xfrm flipH="1">
              <a:off x="5724664" y="4610736"/>
              <a:ext cx="505375" cy="0"/>
            </a:xfrm>
            <a:prstGeom prst="line">
              <a:avLst/>
            </a:prstGeom>
            <a:ln w="25400">
              <a:solidFill>
                <a:srgbClr val="7E337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7" name="Imagem 3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3" t="10385" r="72248" b="10385"/>
          <a:stretch/>
        </p:blipFill>
        <p:spPr>
          <a:xfrm>
            <a:off x="6830696" y="4732400"/>
            <a:ext cx="252937" cy="250616"/>
          </a:xfrm>
          <a:prstGeom prst="rect">
            <a:avLst/>
          </a:prstGeom>
        </p:spPr>
      </p:pic>
      <p:pic>
        <p:nvPicPr>
          <p:cNvPr id="38" name="Imagem 37"/>
          <p:cNvPicPr>
            <a:picLocks noChangeAspect="1"/>
          </p:cNvPicPr>
          <p:nvPr/>
        </p:nvPicPr>
        <p:blipFill rotWithShape="1">
          <a:blip r:embed="rId7">
            <a:duotone>
              <a:prstClr val="black"/>
              <a:schemeClr val="tx1">
                <a:lumMod val="65000"/>
                <a:lumOff val="3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659"/>
          <a:stretch/>
        </p:blipFill>
        <p:spPr>
          <a:xfrm>
            <a:off x="7082621" y="4699550"/>
            <a:ext cx="767884" cy="31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24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699952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 smtClean="0"/>
              <a:t>Objetivo da Iniciativa</a:t>
            </a:r>
            <a:endParaRPr dirty="0"/>
          </a:p>
        </p:txBody>
      </p:sp>
      <p:sp>
        <p:nvSpPr>
          <p:cNvPr id="65" name="Retângulo 64"/>
          <p:cNvSpPr/>
          <p:nvPr/>
        </p:nvSpPr>
        <p:spPr>
          <a:xfrm>
            <a:off x="1981200" y="771893"/>
            <a:ext cx="5181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solidFill>
                  <a:srgbClr val="7E3376"/>
                </a:solidFill>
              </a:rPr>
              <a:t>“Nosso objetivo central era criar um processo de medição de horas 100% digital, confiável e </a:t>
            </a:r>
            <a:r>
              <a:rPr lang="pt-BR" b="1" i="1" dirty="0" err="1" smtClean="0">
                <a:solidFill>
                  <a:srgbClr val="7E3376"/>
                </a:solidFill>
              </a:rPr>
              <a:t>auditável</a:t>
            </a:r>
            <a:r>
              <a:rPr lang="pt-BR" b="1" i="1" dirty="0" smtClean="0">
                <a:solidFill>
                  <a:srgbClr val="7E3376"/>
                </a:solidFill>
              </a:rPr>
              <a:t>, </a:t>
            </a:r>
            <a:r>
              <a:rPr lang="pt-BR" b="1" i="1" dirty="0">
                <a:solidFill>
                  <a:srgbClr val="7E3376"/>
                </a:solidFill>
              </a:rPr>
              <a:t>eliminando a dependência do papel e da subjetividade humana”.</a:t>
            </a:r>
            <a:endParaRPr lang="pt-BR" b="1" dirty="0">
              <a:solidFill>
                <a:srgbClr val="7E3376"/>
              </a:solidFill>
            </a:endParaRPr>
          </a:p>
        </p:txBody>
      </p:sp>
      <p:pic>
        <p:nvPicPr>
          <p:cNvPr id="66" name="Imagem 6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3" t="10385" r="72248" b="10385"/>
          <a:stretch/>
        </p:blipFill>
        <p:spPr>
          <a:xfrm>
            <a:off x="6830696" y="4732400"/>
            <a:ext cx="252937" cy="250616"/>
          </a:xfrm>
          <a:prstGeom prst="rect">
            <a:avLst/>
          </a:prstGeom>
        </p:spPr>
      </p:pic>
      <p:pic>
        <p:nvPicPr>
          <p:cNvPr id="67" name="Imagem 66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tx1">
                <a:lumMod val="65000"/>
                <a:lumOff val="3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659"/>
          <a:stretch/>
        </p:blipFill>
        <p:spPr>
          <a:xfrm>
            <a:off x="7082621" y="4699550"/>
            <a:ext cx="767884" cy="316315"/>
          </a:xfrm>
          <a:prstGeom prst="rect">
            <a:avLst/>
          </a:prstGeom>
        </p:spPr>
      </p:pic>
      <p:grpSp>
        <p:nvGrpSpPr>
          <p:cNvPr id="68" name="Agrupar 67"/>
          <p:cNvGrpSpPr/>
          <p:nvPr/>
        </p:nvGrpSpPr>
        <p:grpSpPr>
          <a:xfrm>
            <a:off x="1388677" y="1728072"/>
            <a:ext cx="2979107" cy="2938629"/>
            <a:chOff x="1184460" y="2077236"/>
            <a:chExt cx="2979107" cy="2938629"/>
          </a:xfrm>
        </p:grpSpPr>
        <p:sp>
          <p:nvSpPr>
            <p:cNvPr id="69" name="Retângulo 68"/>
            <p:cNvSpPr/>
            <p:nvPr/>
          </p:nvSpPr>
          <p:spPr>
            <a:xfrm>
              <a:off x="1184460" y="2077236"/>
              <a:ext cx="297910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200" b="1" dirty="0">
                  <a:solidFill>
                    <a:srgbClr val="7E3376"/>
                  </a:solidFill>
                  <a:latin typeface="Kanit"/>
                </a:rPr>
                <a:t>Visão Estratégica</a:t>
              </a:r>
              <a:endParaRPr lang="pt-BR" sz="1200" dirty="0"/>
            </a:p>
          </p:txBody>
        </p:sp>
        <p:sp>
          <p:nvSpPr>
            <p:cNvPr id="70" name="Forma Livre 69"/>
            <p:cNvSpPr/>
            <p:nvPr/>
          </p:nvSpPr>
          <p:spPr>
            <a:xfrm>
              <a:off x="1184460" y="2571750"/>
              <a:ext cx="179999" cy="2444115"/>
            </a:xfrm>
            <a:custGeom>
              <a:avLst/>
              <a:gdLst>
                <a:gd name="connsiteX0" fmla="*/ 55076 w 179999"/>
                <a:gd name="connsiteY0" fmla="*/ 0 h 2097615"/>
                <a:gd name="connsiteX1" fmla="*/ 179999 w 179999"/>
                <a:gd name="connsiteY1" fmla="*/ 0 h 2097615"/>
                <a:gd name="connsiteX2" fmla="*/ 179999 w 179999"/>
                <a:gd name="connsiteY2" fmla="*/ 557887 h 2097615"/>
                <a:gd name="connsiteX3" fmla="*/ 179999 w 179999"/>
                <a:gd name="connsiteY3" fmla="*/ 1539728 h 2097615"/>
                <a:gd name="connsiteX4" fmla="*/ 179999 w 179999"/>
                <a:gd name="connsiteY4" fmla="*/ 2097615 h 2097615"/>
                <a:gd name="connsiteX5" fmla="*/ 55076 w 179999"/>
                <a:gd name="connsiteY5" fmla="*/ 2097615 h 2097615"/>
                <a:gd name="connsiteX6" fmla="*/ 0 w 179999"/>
                <a:gd name="connsiteY6" fmla="*/ 2042539 h 2097615"/>
                <a:gd name="connsiteX7" fmla="*/ 0 w 179999"/>
                <a:gd name="connsiteY7" fmla="*/ 1484652 h 2097615"/>
                <a:gd name="connsiteX8" fmla="*/ 0 w 179999"/>
                <a:gd name="connsiteY8" fmla="*/ 612963 h 2097615"/>
                <a:gd name="connsiteX9" fmla="*/ 0 w 179999"/>
                <a:gd name="connsiteY9" fmla="*/ 55076 h 2097615"/>
                <a:gd name="connsiteX10" fmla="*/ 55076 w 179999"/>
                <a:gd name="connsiteY10" fmla="*/ 0 h 209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999" h="2097615">
                  <a:moveTo>
                    <a:pt x="55076" y="0"/>
                  </a:moveTo>
                  <a:lnTo>
                    <a:pt x="179999" y="0"/>
                  </a:lnTo>
                  <a:lnTo>
                    <a:pt x="179999" y="557887"/>
                  </a:lnTo>
                  <a:lnTo>
                    <a:pt x="179999" y="1539728"/>
                  </a:lnTo>
                  <a:lnTo>
                    <a:pt x="179999" y="2097615"/>
                  </a:lnTo>
                  <a:lnTo>
                    <a:pt x="55076" y="2097615"/>
                  </a:lnTo>
                  <a:cubicBezTo>
                    <a:pt x="24658" y="2097615"/>
                    <a:pt x="0" y="2072957"/>
                    <a:pt x="0" y="2042539"/>
                  </a:cubicBezTo>
                  <a:lnTo>
                    <a:pt x="0" y="1484652"/>
                  </a:lnTo>
                  <a:lnTo>
                    <a:pt x="0" y="612963"/>
                  </a:lnTo>
                  <a:lnTo>
                    <a:pt x="0" y="55076"/>
                  </a:lnTo>
                  <a:cubicBezTo>
                    <a:pt x="0" y="24658"/>
                    <a:pt x="24658" y="0"/>
                    <a:pt x="55076" y="0"/>
                  </a:cubicBezTo>
                  <a:close/>
                </a:path>
              </a:pathLst>
            </a:custGeom>
            <a:solidFill>
              <a:srgbClr val="7E33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1" name="Forma Livre 70"/>
            <p:cNvSpPr/>
            <p:nvPr/>
          </p:nvSpPr>
          <p:spPr>
            <a:xfrm>
              <a:off x="1364458" y="2571750"/>
              <a:ext cx="2799109" cy="2444115"/>
            </a:xfrm>
            <a:custGeom>
              <a:avLst/>
              <a:gdLst>
                <a:gd name="connsiteX0" fmla="*/ 0 w 2799109"/>
                <a:gd name="connsiteY0" fmla="*/ 0 h 2097615"/>
                <a:gd name="connsiteX1" fmla="*/ 2744033 w 2799109"/>
                <a:gd name="connsiteY1" fmla="*/ 0 h 2097615"/>
                <a:gd name="connsiteX2" fmla="*/ 2799109 w 2799109"/>
                <a:gd name="connsiteY2" fmla="*/ 55076 h 2097615"/>
                <a:gd name="connsiteX3" fmla="*/ 2799109 w 2799109"/>
                <a:gd name="connsiteY3" fmla="*/ 612963 h 2097615"/>
                <a:gd name="connsiteX4" fmla="*/ 2799109 w 2799109"/>
                <a:gd name="connsiteY4" fmla="*/ 1484652 h 2097615"/>
                <a:gd name="connsiteX5" fmla="*/ 2799109 w 2799109"/>
                <a:gd name="connsiteY5" fmla="*/ 2042539 h 2097615"/>
                <a:gd name="connsiteX6" fmla="*/ 2744033 w 2799109"/>
                <a:gd name="connsiteY6" fmla="*/ 2097615 h 2097615"/>
                <a:gd name="connsiteX7" fmla="*/ 0 w 2799109"/>
                <a:gd name="connsiteY7" fmla="*/ 2097615 h 2097615"/>
                <a:gd name="connsiteX8" fmla="*/ 0 w 2799109"/>
                <a:gd name="connsiteY8" fmla="*/ 1539728 h 2097615"/>
                <a:gd name="connsiteX9" fmla="*/ 0 w 2799109"/>
                <a:gd name="connsiteY9" fmla="*/ 557887 h 209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99109" h="2097615">
                  <a:moveTo>
                    <a:pt x="0" y="0"/>
                  </a:moveTo>
                  <a:lnTo>
                    <a:pt x="2744033" y="0"/>
                  </a:lnTo>
                  <a:cubicBezTo>
                    <a:pt x="2774451" y="0"/>
                    <a:pt x="2799109" y="24658"/>
                    <a:pt x="2799109" y="55076"/>
                  </a:cubicBezTo>
                  <a:lnTo>
                    <a:pt x="2799109" y="612963"/>
                  </a:lnTo>
                  <a:lnTo>
                    <a:pt x="2799109" y="1484652"/>
                  </a:lnTo>
                  <a:lnTo>
                    <a:pt x="2799109" y="2042539"/>
                  </a:lnTo>
                  <a:cubicBezTo>
                    <a:pt x="2799109" y="2072957"/>
                    <a:pt x="2774451" y="2097615"/>
                    <a:pt x="2744033" y="2097615"/>
                  </a:cubicBezTo>
                  <a:lnTo>
                    <a:pt x="0" y="2097615"/>
                  </a:lnTo>
                  <a:lnTo>
                    <a:pt x="0" y="1539728"/>
                  </a:lnTo>
                  <a:lnTo>
                    <a:pt x="0" y="55788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marL="228600" indent="-228600" algn="just">
                <a:buClr>
                  <a:srgbClr val="7E3376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Restaurar a Confiança: Garantir total transparência e precisão nas informações com clientes, fortalecendo a credibilidade da Makro.</a:t>
              </a:r>
            </a:p>
            <a:p>
              <a:pPr marL="228600" indent="-228600" algn="just">
                <a:buClr>
                  <a:srgbClr val="7E3376"/>
                </a:buClr>
                <a:buSzPct val="120000"/>
                <a:buFont typeface="Arial" panose="020B0604020202020204" pitchFamily="34" charset="0"/>
                <a:buChar char="•"/>
              </a:pPr>
              <a:endPara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228600" indent="-228600" algn="just">
                <a:buClr>
                  <a:srgbClr val="7E3376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Proteger a Saúde Financeira: Acelerar o faturamento, melhorar o fluxo de caixa e eliminar perdas por inconsistências.</a:t>
              </a:r>
            </a:p>
            <a:p>
              <a:pPr marL="228600" indent="-228600" algn="just">
                <a:buClr>
                  <a:srgbClr val="7E3376"/>
                </a:buClr>
                <a:buSzPct val="120000"/>
                <a:buFont typeface="Arial" panose="020B0604020202020204" pitchFamily="34" charset="0"/>
                <a:buChar char="•"/>
              </a:pPr>
              <a:endPara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228600" indent="-228600" algn="just">
                <a:buClr>
                  <a:srgbClr val="7E3376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Alavancar a Eficiência: Liberar equipes de tarefas burocráticas para focar na segurança e performance da operação.</a:t>
              </a:r>
            </a:p>
          </p:txBody>
        </p:sp>
      </p:grpSp>
      <p:grpSp>
        <p:nvGrpSpPr>
          <p:cNvPr id="72" name="Agrupar 71"/>
          <p:cNvGrpSpPr/>
          <p:nvPr/>
        </p:nvGrpSpPr>
        <p:grpSpPr>
          <a:xfrm>
            <a:off x="4776217" y="1728072"/>
            <a:ext cx="2979107" cy="2938629"/>
            <a:chOff x="4572000" y="2077236"/>
            <a:chExt cx="2979107" cy="2938629"/>
          </a:xfrm>
        </p:grpSpPr>
        <p:sp>
          <p:nvSpPr>
            <p:cNvPr id="73" name="Retângulo 72"/>
            <p:cNvSpPr/>
            <p:nvPr/>
          </p:nvSpPr>
          <p:spPr>
            <a:xfrm>
              <a:off x="4572000" y="2077236"/>
              <a:ext cx="29791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200" b="1" dirty="0">
                  <a:solidFill>
                    <a:srgbClr val="7E3376"/>
                  </a:solidFill>
                  <a:latin typeface="Kanit"/>
                </a:rPr>
                <a:t>Relevância para a Comunidade de Open </a:t>
              </a:r>
              <a:r>
                <a:rPr lang="pt-BR" sz="1200" b="1" dirty="0" err="1">
                  <a:solidFill>
                    <a:srgbClr val="7E3376"/>
                  </a:solidFill>
                  <a:latin typeface="Kanit"/>
                </a:rPr>
                <a:t>Innovation</a:t>
              </a:r>
              <a:endParaRPr lang="pt-BR" sz="1200" dirty="0"/>
            </a:p>
          </p:txBody>
        </p:sp>
        <p:sp>
          <p:nvSpPr>
            <p:cNvPr id="74" name="Forma Livre 73"/>
            <p:cNvSpPr/>
            <p:nvPr/>
          </p:nvSpPr>
          <p:spPr>
            <a:xfrm>
              <a:off x="4572000" y="2571750"/>
              <a:ext cx="179999" cy="2444115"/>
            </a:xfrm>
            <a:custGeom>
              <a:avLst/>
              <a:gdLst>
                <a:gd name="connsiteX0" fmla="*/ 55076 w 179999"/>
                <a:gd name="connsiteY0" fmla="*/ 0 h 2097615"/>
                <a:gd name="connsiteX1" fmla="*/ 179999 w 179999"/>
                <a:gd name="connsiteY1" fmla="*/ 0 h 2097615"/>
                <a:gd name="connsiteX2" fmla="*/ 179999 w 179999"/>
                <a:gd name="connsiteY2" fmla="*/ 557887 h 2097615"/>
                <a:gd name="connsiteX3" fmla="*/ 179999 w 179999"/>
                <a:gd name="connsiteY3" fmla="*/ 1539728 h 2097615"/>
                <a:gd name="connsiteX4" fmla="*/ 179999 w 179999"/>
                <a:gd name="connsiteY4" fmla="*/ 2097615 h 2097615"/>
                <a:gd name="connsiteX5" fmla="*/ 55076 w 179999"/>
                <a:gd name="connsiteY5" fmla="*/ 2097615 h 2097615"/>
                <a:gd name="connsiteX6" fmla="*/ 0 w 179999"/>
                <a:gd name="connsiteY6" fmla="*/ 2042539 h 2097615"/>
                <a:gd name="connsiteX7" fmla="*/ 0 w 179999"/>
                <a:gd name="connsiteY7" fmla="*/ 1484652 h 2097615"/>
                <a:gd name="connsiteX8" fmla="*/ 0 w 179999"/>
                <a:gd name="connsiteY8" fmla="*/ 612963 h 2097615"/>
                <a:gd name="connsiteX9" fmla="*/ 0 w 179999"/>
                <a:gd name="connsiteY9" fmla="*/ 55076 h 2097615"/>
                <a:gd name="connsiteX10" fmla="*/ 55076 w 179999"/>
                <a:gd name="connsiteY10" fmla="*/ 0 h 209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999" h="2097615">
                  <a:moveTo>
                    <a:pt x="55076" y="0"/>
                  </a:moveTo>
                  <a:lnTo>
                    <a:pt x="179999" y="0"/>
                  </a:lnTo>
                  <a:lnTo>
                    <a:pt x="179999" y="557887"/>
                  </a:lnTo>
                  <a:lnTo>
                    <a:pt x="179999" y="1539728"/>
                  </a:lnTo>
                  <a:lnTo>
                    <a:pt x="179999" y="2097615"/>
                  </a:lnTo>
                  <a:lnTo>
                    <a:pt x="55076" y="2097615"/>
                  </a:lnTo>
                  <a:cubicBezTo>
                    <a:pt x="24658" y="2097615"/>
                    <a:pt x="0" y="2072957"/>
                    <a:pt x="0" y="2042539"/>
                  </a:cubicBezTo>
                  <a:lnTo>
                    <a:pt x="0" y="1484652"/>
                  </a:lnTo>
                  <a:lnTo>
                    <a:pt x="0" y="612963"/>
                  </a:lnTo>
                  <a:lnTo>
                    <a:pt x="0" y="55076"/>
                  </a:lnTo>
                  <a:cubicBezTo>
                    <a:pt x="0" y="24658"/>
                    <a:pt x="24658" y="0"/>
                    <a:pt x="55076" y="0"/>
                  </a:cubicBezTo>
                  <a:close/>
                </a:path>
              </a:pathLst>
            </a:custGeom>
            <a:solidFill>
              <a:srgbClr val="7E33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5" name="Forma Livre 74"/>
            <p:cNvSpPr/>
            <p:nvPr/>
          </p:nvSpPr>
          <p:spPr>
            <a:xfrm>
              <a:off x="4751998" y="2571750"/>
              <a:ext cx="2799109" cy="2444115"/>
            </a:xfrm>
            <a:custGeom>
              <a:avLst/>
              <a:gdLst>
                <a:gd name="connsiteX0" fmla="*/ 0 w 2799109"/>
                <a:gd name="connsiteY0" fmla="*/ 0 h 2097615"/>
                <a:gd name="connsiteX1" fmla="*/ 2744033 w 2799109"/>
                <a:gd name="connsiteY1" fmla="*/ 0 h 2097615"/>
                <a:gd name="connsiteX2" fmla="*/ 2799109 w 2799109"/>
                <a:gd name="connsiteY2" fmla="*/ 55076 h 2097615"/>
                <a:gd name="connsiteX3" fmla="*/ 2799109 w 2799109"/>
                <a:gd name="connsiteY3" fmla="*/ 612963 h 2097615"/>
                <a:gd name="connsiteX4" fmla="*/ 2799109 w 2799109"/>
                <a:gd name="connsiteY4" fmla="*/ 1484652 h 2097615"/>
                <a:gd name="connsiteX5" fmla="*/ 2799109 w 2799109"/>
                <a:gd name="connsiteY5" fmla="*/ 2042539 h 2097615"/>
                <a:gd name="connsiteX6" fmla="*/ 2744033 w 2799109"/>
                <a:gd name="connsiteY6" fmla="*/ 2097615 h 2097615"/>
                <a:gd name="connsiteX7" fmla="*/ 0 w 2799109"/>
                <a:gd name="connsiteY7" fmla="*/ 2097615 h 2097615"/>
                <a:gd name="connsiteX8" fmla="*/ 0 w 2799109"/>
                <a:gd name="connsiteY8" fmla="*/ 1539728 h 2097615"/>
                <a:gd name="connsiteX9" fmla="*/ 0 w 2799109"/>
                <a:gd name="connsiteY9" fmla="*/ 557887 h 209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99109" h="2097615">
                  <a:moveTo>
                    <a:pt x="0" y="0"/>
                  </a:moveTo>
                  <a:lnTo>
                    <a:pt x="2744033" y="0"/>
                  </a:lnTo>
                  <a:cubicBezTo>
                    <a:pt x="2774451" y="0"/>
                    <a:pt x="2799109" y="24658"/>
                    <a:pt x="2799109" y="55076"/>
                  </a:cubicBezTo>
                  <a:lnTo>
                    <a:pt x="2799109" y="612963"/>
                  </a:lnTo>
                  <a:lnTo>
                    <a:pt x="2799109" y="1484652"/>
                  </a:lnTo>
                  <a:lnTo>
                    <a:pt x="2799109" y="2042539"/>
                  </a:lnTo>
                  <a:cubicBezTo>
                    <a:pt x="2799109" y="2072957"/>
                    <a:pt x="2774451" y="2097615"/>
                    <a:pt x="2744033" y="2097615"/>
                  </a:cubicBezTo>
                  <a:lnTo>
                    <a:pt x="0" y="2097615"/>
                  </a:lnTo>
                  <a:lnTo>
                    <a:pt x="0" y="1539728"/>
                  </a:lnTo>
                  <a:lnTo>
                    <a:pt x="0" y="55788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marL="228600" indent="-228600" algn="just">
                <a:buClr>
                  <a:srgbClr val="7E3376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Inovação na Indústria Tradicional: Mostrar como uma empresa familiar de 48 anos pode usar inovação aberta para se manter na vanguarda do heavy lifting</a:t>
              </a: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.</a:t>
              </a:r>
            </a:p>
            <a:p>
              <a:pPr marL="228600" indent="-228600" algn="just">
                <a:buClr>
                  <a:srgbClr val="7E3376"/>
                </a:buClr>
                <a:buSzPct val="120000"/>
                <a:buFont typeface="Arial" panose="020B0604020202020204" pitchFamily="34" charset="0"/>
                <a:buChar char="•"/>
              </a:pPr>
              <a:endPara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228600" indent="-228600" algn="just">
                <a:buClr>
                  <a:srgbClr val="7E3376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Solução </a:t>
              </a:r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para Ambientes Hostis: Provar a viabilidade de </a:t>
              </a:r>
              <a:r>
                <a:rPr lang="pt-BR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IoT</a:t>
              </a:r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 e telemetria em ambientes de baixa ou nenhuma conectividade</a:t>
              </a: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.</a:t>
              </a:r>
            </a:p>
            <a:p>
              <a:pPr marL="228600" indent="-228600" algn="just">
                <a:buClr>
                  <a:srgbClr val="7E3376"/>
                </a:buClr>
                <a:buSzPct val="120000"/>
                <a:buFont typeface="Arial" panose="020B0604020202020204" pitchFamily="34" charset="0"/>
                <a:buChar char="•"/>
              </a:pPr>
              <a:endPara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228600" indent="-228600" algn="just">
                <a:buClr>
                  <a:srgbClr val="7E3376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Um </a:t>
              </a:r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Modelo de </a:t>
              </a:r>
              <a:r>
                <a:rPr lang="pt-BR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Cocriação</a:t>
              </a:r>
              <a:r>
                <a: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: Compartilhar um modelo bem-sucedido de colaboração entre corporação e startup, construindo soluções que aderem à realidade do campo.</a:t>
              </a:r>
            </a:p>
          </p:txBody>
        </p:sp>
      </p:grpSp>
      <p:grpSp>
        <p:nvGrpSpPr>
          <p:cNvPr id="76" name="Agrupar 75"/>
          <p:cNvGrpSpPr/>
          <p:nvPr/>
        </p:nvGrpSpPr>
        <p:grpSpPr>
          <a:xfrm>
            <a:off x="9380128" y="2399364"/>
            <a:ext cx="7056304" cy="1381735"/>
            <a:chOff x="1002535" y="3044722"/>
            <a:chExt cx="7056304" cy="1381735"/>
          </a:xfrm>
        </p:grpSpPr>
        <p:sp>
          <p:nvSpPr>
            <p:cNvPr id="77" name="Retângulo Arredondado 76"/>
            <p:cNvSpPr/>
            <p:nvPr/>
          </p:nvSpPr>
          <p:spPr>
            <a:xfrm>
              <a:off x="1002535" y="3044722"/>
              <a:ext cx="7056304" cy="1381735"/>
            </a:xfrm>
            <a:prstGeom prst="roundRect">
              <a:avLst>
                <a:gd name="adj" fmla="val 5505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90000" rtlCol="0" anchor="ctr"/>
            <a:lstStyle/>
            <a:p>
              <a:pPr algn="just">
                <a:buClr>
                  <a:srgbClr val="7E3376"/>
                </a:buClr>
                <a:buSzPct val="120000"/>
              </a:pPr>
              <a:r>
                <a:rPr lang="pt-BR" b="1" dirty="0">
                  <a:solidFill>
                    <a:srgbClr val="7E3376"/>
                  </a:solidFill>
                  <a:latin typeface="Kanit"/>
                </a:rPr>
                <a:t>Tipo de Caso</a:t>
              </a:r>
            </a:p>
            <a:p>
              <a:pPr algn="just">
                <a:buClr>
                  <a:srgbClr val="7E3376"/>
                </a:buClr>
                <a:buSzPct val="120000"/>
              </a:pPr>
              <a:endParaRPr lang="pt-BR" b="1" dirty="0">
                <a:solidFill>
                  <a:srgbClr val="7E3376"/>
                </a:solidFill>
                <a:latin typeface="Kanit"/>
              </a:endParaRPr>
            </a:p>
            <a:p>
              <a:pPr marL="228600" indent="-228600" algn="just">
                <a:buClr>
                  <a:srgbClr val="7E3376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Nosso projeto exemplifica o desenvolvimento conjunto de soluções, processos e produtos. Não é uma solução de prateleira, mas uma plataforma moldada ativamente para atender às dores especificas da Makro. Envolve também a transferência e </a:t>
              </a:r>
              <a:r>
                <a:rPr lang="pt-B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cocriação</a:t>
              </a: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 de tecnologias, adaptando e evoluindo a base tecnológica da </a:t>
              </a:r>
              <a:r>
                <a:rPr lang="pt-B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GaussFleet</a:t>
              </a: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 em regime de intensa colaboração.</a:t>
              </a:r>
            </a:p>
          </p:txBody>
        </p:sp>
        <p:sp>
          <p:nvSpPr>
            <p:cNvPr id="78" name="Forma Livre 77"/>
            <p:cNvSpPr/>
            <p:nvPr/>
          </p:nvSpPr>
          <p:spPr>
            <a:xfrm>
              <a:off x="1002535" y="3044722"/>
              <a:ext cx="108000" cy="1381735"/>
            </a:xfrm>
            <a:custGeom>
              <a:avLst/>
              <a:gdLst>
                <a:gd name="connsiteX0" fmla="*/ 76065 w 108000"/>
                <a:gd name="connsiteY0" fmla="*/ 0 h 1381735"/>
                <a:gd name="connsiteX1" fmla="*/ 108000 w 108000"/>
                <a:gd name="connsiteY1" fmla="*/ 0 h 1381735"/>
                <a:gd name="connsiteX2" fmla="*/ 108000 w 108000"/>
                <a:gd name="connsiteY2" fmla="*/ 1381735 h 1381735"/>
                <a:gd name="connsiteX3" fmla="*/ 76065 w 108000"/>
                <a:gd name="connsiteY3" fmla="*/ 1381735 h 1381735"/>
                <a:gd name="connsiteX4" fmla="*/ 0 w 108000"/>
                <a:gd name="connsiteY4" fmla="*/ 1305670 h 1381735"/>
                <a:gd name="connsiteX5" fmla="*/ 0 w 108000"/>
                <a:gd name="connsiteY5" fmla="*/ 76065 h 1381735"/>
                <a:gd name="connsiteX6" fmla="*/ 76065 w 108000"/>
                <a:gd name="connsiteY6" fmla="*/ 0 h 138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000" h="1381735">
                  <a:moveTo>
                    <a:pt x="76065" y="0"/>
                  </a:moveTo>
                  <a:lnTo>
                    <a:pt x="108000" y="0"/>
                  </a:lnTo>
                  <a:lnTo>
                    <a:pt x="108000" y="1381735"/>
                  </a:lnTo>
                  <a:lnTo>
                    <a:pt x="76065" y="1381735"/>
                  </a:lnTo>
                  <a:cubicBezTo>
                    <a:pt x="34055" y="1381735"/>
                    <a:pt x="0" y="1347680"/>
                    <a:pt x="0" y="1305670"/>
                  </a:cubicBezTo>
                  <a:lnTo>
                    <a:pt x="0" y="76065"/>
                  </a:lnTo>
                  <a:cubicBezTo>
                    <a:pt x="0" y="34055"/>
                    <a:pt x="34055" y="0"/>
                    <a:pt x="76065" y="0"/>
                  </a:cubicBezTo>
                  <a:close/>
                </a:path>
              </a:pathLst>
            </a:custGeom>
            <a:solidFill>
              <a:srgbClr val="7E33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699952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/>
              <a:t>Tipo de Caso &amp; Descrição da Prática</a:t>
            </a:r>
            <a:endParaRPr dirty="0"/>
          </a:p>
        </p:txBody>
      </p:sp>
      <p:grpSp>
        <p:nvGrpSpPr>
          <p:cNvPr id="2" name="Agrupar 1"/>
          <p:cNvGrpSpPr/>
          <p:nvPr/>
        </p:nvGrpSpPr>
        <p:grpSpPr>
          <a:xfrm>
            <a:off x="6830696" y="4699550"/>
            <a:ext cx="1019809" cy="316315"/>
            <a:chOff x="2417445" y="3544594"/>
            <a:chExt cx="1920177" cy="595583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3" t="10385" r="72248" b="10385"/>
            <a:stretch/>
          </p:blipFill>
          <p:spPr>
            <a:xfrm>
              <a:off x="2417445" y="3606446"/>
              <a:ext cx="476250" cy="47188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tx1">
                  <a:lumMod val="65000"/>
                  <a:lumOff val="3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59"/>
            <a:stretch/>
          </p:blipFill>
          <p:spPr>
            <a:xfrm>
              <a:off x="2891790" y="3544594"/>
              <a:ext cx="1445832" cy="595583"/>
            </a:xfrm>
            <a:prstGeom prst="rect">
              <a:avLst/>
            </a:prstGeom>
          </p:spPr>
        </p:pic>
      </p:grpSp>
      <p:sp>
        <p:nvSpPr>
          <p:cNvPr id="10" name="Google Shape;91;p14"/>
          <p:cNvSpPr txBox="1">
            <a:spLocks/>
          </p:cNvSpPr>
          <p:nvPr/>
        </p:nvSpPr>
        <p:spPr>
          <a:xfrm>
            <a:off x="401936" y="1186075"/>
            <a:ext cx="7298275" cy="636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marL="139700" indent="0" algn="just">
              <a:buNone/>
            </a:pPr>
            <a:r>
              <a:rPr lang="pt-BR" sz="1200" dirty="0" smtClean="0"/>
              <a:t>Nossa </a:t>
            </a:r>
            <a:r>
              <a:rPr lang="pt-BR" sz="1200" dirty="0"/>
              <a:t>iniciativa revolucionária no setor de telemetria, construída em parceria com a Gauss </a:t>
            </a:r>
            <a:r>
              <a:rPr lang="pt-BR" sz="1200" dirty="0" err="1"/>
              <a:t>Fleet</a:t>
            </a:r>
            <a:r>
              <a:rPr lang="pt-BR" sz="1200" dirty="0"/>
              <a:t>, transcende a simples aquisição de um sistema. Trata-se de uma verdadeira </a:t>
            </a:r>
            <a:r>
              <a:rPr lang="pt-BR" sz="1200" dirty="0" err="1"/>
              <a:t>cocriação</a:t>
            </a:r>
            <a:r>
              <a:rPr lang="pt-BR" sz="1200" dirty="0"/>
              <a:t> que redefine a gestão de frotas pesadas.</a:t>
            </a:r>
          </a:p>
        </p:txBody>
      </p:sp>
      <p:grpSp>
        <p:nvGrpSpPr>
          <p:cNvPr id="16" name="Agrupar 15"/>
          <p:cNvGrpSpPr/>
          <p:nvPr/>
        </p:nvGrpSpPr>
        <p:grpSpPr>
          <a:xfrm>
            <a:off x="1043848" y="2399364"/>
            <a:ext cx="7056304" cy="1381735"/>
            <a:chOff x="1002535" y="3044722"/>
            <a:chExt cx="7056304" cy="1381735"/>
          </a:xfrm>
        </p:grpSpPr>
        <p:sp>
          <p:nvSpPr>
            <p:cNvPr id="22" name="Retângulo Arredondado 21"/>
            <p:cNvSpPr/>
            <p:nvPr/>
          </p:nvSpPr>
          <p:spPr>
            <a:xfrm>
              <a:off x="1002535" y="3044722"/>
              <a:ext cx="7056304" cy="1381735"/>
            </a:xfrm>
            <a:prstGeom prst="roundRect">
              <a:avLst>
                <a:gd name="adj" fmla="val 5505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90000" rtlCol="0" anchor="ctr"/>
            <a:lstStyle/>
            <a:p>
              <a:pPr algn="just">
                <a:buClr>
                  <a:srgbClr val="7E3376"/>
                </a:buClr>
                <a:buSzPct val="120000"/>
              </a:pPr>
              <a:r>
                <a:rPr lang="pt-BR" b="1" dirty="0">
                  <a:solidFill>
                    <a:srgbClr val="7E3376"/>
                  </a:solidFill>
                  <a:latin typeface="Kanit"/>
                </a:rPr>
                <a:t>Tipo de Caso</a:t>
              </a:r>
            </a:p>
            <a:p>
              <a:pPr algn="just">
                <a:buClr>
                  <a:srgbClr val="7E3376"/>
                </a:buClr>
                <a:buSzPct val="120000"/>
              </a:pPr>
              <a:endParaRPr lang="pt-BR" b="1" dirty="0">
                <a:solidFill>
                  <a:srgbClr val="7E3376"/>
                </a:solidFill>
                <a:latin typeface="Kanit"/>
              </a:endParaRPr>
            </a:p>
            <a:p>
              <a:pPr marL="228600" indent="-228600" algn="just">
                <a:buClr>
                  <a:srgbClr val="7E3376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Nosso projeto exemplifica o desenvolvimento conjunto de soluções, processos e produtos. Não é uma solução de prateleira, mas uma plataforma moldada ativamente para atender às dores especificas da Makro. Envolve também a transferência e </a:t>
              </a:r>
              <a:r>
                <a:rPr lang="pt-B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cocriação</a:t>
              </a: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 de tecnologias, adaptando e evoluindo a base tecnológica da </a:t>
              </a:r>
              <a:r>
                <a:rPr lang="pt-B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GaussFleet</a:t>
              </a: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 em regime de intensa colaboração.</a:t>
              </a:r>
            </a:p>
          </p:txBody>
        </p:sp>
        <p:sp>
          <p:nvSpPr>
            <p:cNvPr id="24" name="Forma Livre 23"/>
            <p:cNvSpPr/>
            <p:nvPr/>
          </p:nvSpPr>
          <p:spPr>
            <a:xfrm>
              <a:off x="1002535" y="3044722"/>
              <a:ext cx="108000" cy="1381735"/>
            </a:xfrm>
            <a:custGeom>
              <a:avLst/>
              <a:gdLst>
                <a:gd name="connsiteX0" fmla="*/ 76065 w 108000"/>
                <a:gd name="connsiteY0" fmla="*/ 0 h 1381735"/>
                <a:gd name="connsiteX1" fmla="*/ 108000 w 108000"/>
                <a:gd name="connsiteY1" fmla="*/ 0 h 1381735"/>
                <a:gd name="connsiteX2" fmla="*/ 108000 w 108000"/>
                <a:gd name="connsiteY2" fmla="*/ 1381735 h 1381735"/>
                <a:gd name="connsiteX3" fmla="*/ 76065 w 108000"/>
                <a:gd name="connsiteY3" fmla="*/ 1381735 h 1381735"/>
                <a:gd name="connsiteX4" fmla="*/ 0 w 108000"/>
                <a:gd name="connsiteY4" fmla="*/ 1305670 h 1381735"/>
                <a:gd name="connsiteX5" fmla="*/ 0 w 108000"/>
                <a:gd name="connsiteY5" fmla="*/ 76065 h 1381735"/>
                <a:gd name="connsiteX6" fmla="*/ 76065 w 108000"/>
                <a:gd name="connsiteY6" fmla="*/ 0 h 138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000" h="1381735">
                  <a:moveTo>
                    <a:pt x="76065" y="0"/>
                  </a:moveTo>
                  <a:lnTo>
                    <a:pt x="108000" y="0"/>
                  </a:lnTo>
                  <a:lnTo>
                    <a:pt x="108000" y="1381735"/>
                  </a:lnTo>
                  <a:lnTo>
                    <a:pt x="76065" y="1381735"/>
                  </a:lnTo>
                  <a:cubicBezTo>
                    <a:pt x="34055" y="1381735"/>
                    <a:pt x="0" y="1347680"/>
                    <a:pt x="0" y="1305670"/>
                  </a:cubicBezTo>
                  <a:lnTo>
                    <a:pt x="0" y="76065"/>
                  </a:lnTo>
                  <a:cubicBezTo>
                    <a:pt x="0" y="34055"/>
                    <a:pt x="34055" y="0"/>
                    <a:pt x="76065" y="0"/>
                  </a:cubicBezTo>
                  <a:close/>
                </a:path>
              </a:pathLst>
            </a:custGeom>
            <a:solidFill>
              <a:srgbClr val="7E33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5" name="Google Shape;91;p14"/>
          <p:cNvSpPr txBox="1">
            <a:spLocks/>
          </p:cNvSpPr>
          <p:nvPr/>
        </p:nvSpPr>
        <p:spPr>
          <a:xfrm>
            <a:off x="83101" y="710425"/>
            <a:ext cx="6077376" cy="283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>
              <a:buBlip>
                <a:blip r:embed="rId6"/>
              </a:buBlip>
            </a:pPr>
            <a:r>
              <a:rPr lang="pt-BR" b="1" dirty="0"/>
              <a:t>A Solução: Do Papel à Plataforma Digital </a:t>
            </a:r>
            <a:r>
              <a:rPr lang="pt-BR" b="1" dirty="0" err="1" smtClean="0"/>
              <a:t>Cocriada</a:t>
            </a:r>
            <a:endParaRPr lang="pt-BR" b="1" dirty="0"/>
          </a:p>
        </p:txBody>
      </p:sp>
      <p:grpSp>
        <p:nvGrpSpPr>
          <p:cNvPr id="92" name="Agrupar 91"/>
          <p:cNvGrpSpPr/>
          <p:nvPr/>
        </p:nvGrpSpPr>
        <p:grpSpPr>
          <a:xfrm>
            <a:off x="9992518" y="2286457"/>
            <a:ext cx="3569795" cy="2094366"/>
            <a:chOff x="940763" y="2286457"/>
            <a:chExt cx="3569795" cy="2094366"/>
          </a:xfrm>
        </p:grpSpPr>
        <p:grpSp>
          <p:nvGrpSpPr>
            <p:cNvPr id="93" name="Agrupar 92"/>
            <p:cNvGrpSpPr/>
            <p:nvPr/>
          </p:nvGrpSpPr>
          <p:grpSpPr>
            <a:xfrm>
              <a:off x="940763" y="2286457"/>
              <a:ext cx="3569795" cy="875407"/>
              <a:chOff x="940763" y="1264155"/>
              <a:chExt cx="3569795" cy="875407"/>
            </a:xfrm>
          </p:grpSpPr>
          <p:grpSp>
            <p:nvGrpSpPr>
              <p:cNvPr id="107" name="Agrupar 106"/>
              <p:cNvGrpSpPr/>
              <p:nvPr/>
            </p:nvGrpSpPr>
            <p:grpSpPr>
              <a:xfrm>
                <a:off x="940763" y="1270199"/>
                <a:ext cx="1187482" cy="869363"/>
                <a:chOff x="626212" y="1371238"/>
                <a:chExt cx="1624533" cy="1189330"/>
              </a:xfrm>
            </p:grpSpPr>
            <p:sp>
              <p:nvSpPr>
                <p:cNvPr id="109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1</a:t>
                  </a:r>
                </a:p>
              </p:txBody>
            </p:sp>
            <p:grpSp>
              <p:nvGrpSpPr>
                <p:cNvPr id="110" name="Agrupar 109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111" name="Retângulo 110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112" name="Agrupar 111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117" name="Retângulo 116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18" name="Retângulo 117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13" name="Agrupar 112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115" name="Retângulo 114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16" name="Retângulo 115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114" name="Retângulo 113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108" name="Retângulo Arredondado 107"/>
              <p:cNvSpPr/>
              <p:nvPr/>
            </p:nvSpPr>
            <p:spPr>
              <a:xfrm>
                <a:off x="1636112" y="1264155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1. Instalação de Hardware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Dispositivos de telemetria instalados nos equipamentos para captura automática de </a:t>
                </a:r>
                <a:r>
                  <a:rPr lang="pt-BR" sz="9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horimetro</a:t>
                </a: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. Status e </a:t>
                </a:r>
                <a:r>
                  <a:rPr lang="pt-BR" sz="9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geolocalização</a:t>
                </a: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, mesmo em áreas de baixa conectividade.</a:t>
                </a:r>
              </a:p>
            </p:txBody>
          </p:sp>
        </p:grpSp>
        <p:grpSp>
          <p:nvGrpSpPr>
            <p:cNvPr id="94" name="Agrupar 93"/>
            <p:cNvGrpSpPr/>
            <p:nvPr/>
          </p:nvGrpSpPr>
          <p:grpSpPr>
            <a:xfrm>
              <a:off x="940763" y="3505416"/>
              <a:ext cx="3569795" cy="875407"/>
              <a:chOff x="940763" y="2483114"/>
              <a:chExt cx="3569795" cy="875407"/>
            </a:xfrm>
          </p:grpSpPr>
          <p:grpSp>
            <p:nvGrpSpPr>
              <p:cNvPr id="95" name="Agrupar 94"/>
              <p:cNvGrpSpPr/>
              <p:nvPr/>
            </p:nvGrpSpPr>
            <p:grpSpPr>
              <a:xfrm>
                <a:off x="940763" y="2489158"/>
                <a:ext cx="1187482" cy="869363"/>
                <a:chOff x="626212" y="1371238"/>
                <a:chExt cx="1624533" cy="1189330"/>
              </a:xfrm>
            </p:grpSpPr>
            <p:sp>
              <p:nvSpPr>
                <p:cNvPr id="97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3</a:t>
                  </a:r>
                </a:p>
              </p:txBody>
            </p:sp>
            <p:grpSp>
              <p:nvGrpSpPr>
                <p:cNvPr id="98" name="Agrupar 97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99" name="Retângulo 98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100" name="Agrupar 99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105" name="Retângulo 104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6" name="Retângulo 105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01" name="Agrupar 100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103" name="Retângulo 102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4" name="Retângulo 103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102" name="Retângulo 101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96" name="Retângulo Arredondado 95"/>
              <p:cNvSpPr/>
              <p:nvPr/>
            </p:nvSpPr>
            <p:spPr>
              <a:xfrm>
                <a:off x="1636112" y="2483114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3. Customização das Regras de Negócio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Plataforma adaptada às complexas regras de medição dos diversos contratos da Makro com seus clientes.</a:t>
                </a:r>
              </a:p>
            </p:txBody>
          </p:sp>
        </p:grpSp>
      </p:grpSp>
      <p:grpSp>
        <p:nvGrpSpPr>
          <p:cNvPr id="119" name="Agrupar 118"/>
          <p:cNvGrpSpPr/>
          <p:nvPr/>
        </p:nvGrpSpPr>
        <p:grpSpPr>
          <a:xfrm>
            <a:off x="12731979" y="2286457"/>
            <a:ext cx="3569795" cy="2094366"/>
            <a:chOff x="4700499" y="2286457"/>
            <a:chExt cx="3569795" cy="2094366"/>
          </a:xfrm>
        </p:grpSpPr>
        <p:grpSp>
          <p:nvGrpSpPr>
            <p:cNvPr id="120" name="Agrupar 119"/>
            <p:cNvGrpSpPr/>
            <p:nvPr/>
          </p:nvGrpSpPr>
          <p:grpSpPr>
            <a:xfrm>
              <a:off x="4700499" y="3505416"/>
              <a:ext cx="3569795" cy="875407"/>
              <a:chOff x="4700499" y="2483114"/>
              <a:chExt cx="3569795" cy="875407"/>
            </a:xfrm>
          </p:grpSpPr>
          <p:grpSp>
            <p:nvGrpSpPr>
              <p:cNvPr id="134" name="Agrupar 133"/>
              <p:cNvGrpSpPr/>
              <p:nvPr/>
            </p:nvGrpSpPr>
            <p:grpSpPr>
              <a:xfrm>
                <a:off x="4700499" y="2489158"/>
                <a:ext cx="1187482" cy="869363"/>
                <a:chOff x="626212" y="1371238"/>
                <a:chExt cx="1624533" cy="1189330"/>
              </a:xfrm>
            </p:grpSpPr>
            <p:sp>
              <p:nvSpPr>
                <p:cNvPr id="136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4</a:t>
                  </a:r>
                </a:p>
              </p:txBody>
            </p:sp>
            <p:grpSp>
              <p:nvGrpSpPr>
                <p:cNvPr id="137" name="Agrupar 136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139" name="Retângulo 138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140" name="Agrupar 139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145" name="Retângulo 144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46" name="Retângulo 145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41" name="Agrupar 140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143" name="Retângulo 142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44" name="Retângulo 143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142" name="Retângulo 141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135" name="Retângulo Arredondado 134"/>
              <p:cNvSpPr/>
              <p:nvPr/>
            </p:nvSpPr>
            <p:spPr>
              <a:xfrm>
                <a:off x="5395848" y="2483114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4. Integração e Faturamento Automático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Solução integrada via API aos sistemas internos da Makro. Otimizando o fluxo de dados para um faturamento mais rápido e preciso.</a:t>
                </a:r>
              </a:p>
            </p:txBody>
          </p:sp>
        </p:grpSp>
        <p:grpSp>
          <p:nvGrpSpPr>
            <p:cNvPr id="121" name="Agrupar 120"/>
            <p:cNvGrpSpPr/>
            <p:nvPr/>
          </p:nvGrpSpPr>
          <p:grpSpPr>
            <a:xfrm>
              <a:off x="4700499" y="2286457"/>
              <a:ext cx="3569795" cy="875407"/>
              <a:chOff x="4700499" y="1264155"/>
              <a:chExt cx="3569795" cy="875407"/>
            </a:xfrm>
          </p:grpSpPr>
          <p:grpSp>
            <p:nvGrpSpPr>
              <p:cNvPr id="122" name="Agrupar 121"/>
              <p:cNvGrpSpPr/>
              <p:nvPr/>
            </p:nvGrpSpPr>
            <p:grpSpPr>
              <a:xfrm>
                <a:off x="4700499" y="1270199"/>
                <a:ext cx="1187482" cy="869363"/>
                <a:chOff x="626212" y="1371238"/>
                <a:chExt cx="1624533" cy="1189330"/>
              </a:xfrm>
            </p:grpSpPr>
            <p:sp>
              <p:nvSpPr>
                <p:cNvPr id="124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2</a:t>
                  </a:r>
                </a:p>
              </p:txBody>
            </p:sp>
            <p:grpSp>
              <p:nvGrpSpPr>
                <p:cNvPr id="125" name="Agrupar 124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126" name="Retângulo 125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127" name="Agrupar 126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132" name="Retângulo 131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33" name="Retângulo 132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28" name="Agrupar 127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130" name="Retângulo 129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31" name="Retângulo 130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129" name="Retângulo 128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123" name="Retângulo Arredondado 122"/>
              <p:cNvSpPr/>
              <p:nvPr/>
            </p:nvSpPr>
            <p:spPr>
              <a:xfrm>
                <a:off x="5395848" y="1264155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2. Centralização em Plataforma Digital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Dados processados em tempo real na plataforma </a:t>
                </a:r>
                <a:r>
                  <a:rPr lang="pt-BR" sz="9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GaussFleet</a:t>
                </a: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, eliminando 100% o uso de documentos físicos como os antigos </a:t>
                </a:r>
                <a:r>
                  <a:rPr lang="pt-BR" sz="9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BDEs</a:t>
                </a: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6859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/>
              <a:t>Tipo de Caso &amp; Descrição da Prática</a:t>
            </a:r>
            <a:endParaRPr dirty="0"/>
          </a:p>
        </p:txBody>
      </p:sp>
      <p:grpSp>
        <p:nvGrpSpPr>
          <p:cNvPr id="2" name="Agrupar 1"/>
          <p:cNvGrpSpPr/>
          <p:nvPr/>
        </p:nvGrpSpPr>
        <p:grpSpPr>
          <a:xfrm>
            <a:off x="6830696" y="4699550"/>
            <a:ext cx="1019809" cy="316315"/>
            <a:chOff x="2417445" y="3544594"/>
            <a:chExt cx="1920177" cy="595583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3" t="10385" r="72248" b="10385"/>
            <a:stretch/>
          </p:blipFill>
          <p:spPr>
            <a:xfrm>
              <a:off x="2417445" y="3606446"/>
              <a:ext cx="476250" cy="47188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tx1">
                  <a:lumMod val="65000"/>
                  <a:lumOff val="3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59"/>
            <a:stretch/>
          </p:blipFill>
          <p:spPr>
            <a:xfrm>
              <a:off x="2891790" y="3544594"/>
              <a:ext cx="1445832" cy="595583"/>
            </a:xfrm>
            <a:prstGeom prst="rect">
              <a:avLst/>
            </a:prstGeom>
          </p:spPr>
        </p:pic>
      </p:grpSp>
      <p:grpSp>
        <p:nvGrpSpPr>
          <p:cNvPr id="16" name="Agrupar 15"/>
          <p:cNvGrpSpPr/>
          <p:nvPr/>
        </p:nvGrpSpPr>
        <p:grpSpPr>
          <a:xfrm>
            <a:off x="-7536272" y="2399364"/>
            <a:ext cx="7056304" cy="1381735"/>
            <a:chOff x="1002535" y="3044722"/>
            <a:chExt cx="7056304" cy="1381735"/>
          </a:xfrm>
        </p:grpSpPr>
        <p:sp>
          <p:nvSpPr>
            <p:cNvPr id="22" name="Retângulo Arredondado 21"/>
            <p:cNvSpPr/>
            <p:nvPr/>
          </p:nvSpPr>
          <p:spPr>
            <a:xfrm>
              <a:off x="1002535" y="3044722"/>
              <a:ext cx="7056304" cy="1381735"/>
            </a:xfrm>
            <a:prstGeom prst="roundRect">
              <a:avLst>
                <a:gd name="adj" fmla="val 5505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90000" rtlCol="0" anchor="ctr"/>
            <a:lstStyle/>
            <a:p>
              <a:pPr algn="just">
                <a:buClr>
                  <a:srgbClr val="7E3376"/>
                </a:buClr>
                <a:buSzPct val="120000"/>
              </a:pPr>
              <a:r>
                <a:rPr lang="pt-BR" b="1" dirty="0">
                  <a:solidFill>
                    <a:srgbClr val="7E3376"/>
                  </a:solidFill>
                  <a:latin typeface="Kanit"/>
                </a:rPr>
                <a:t>Tipo de Caso</a:t>
              </a:r>
            </a:p>
            <a:p>
              <a:pPr algn="just">
                <a:buClr>
                  <a:srgbClr val="7E3376"/>
                </a:buClr>
                <a:buSzPct val="120000"/>
              </a:pPr>
              <a:endParaRPr lang="pt-BR" b="1" dirty="0">
                <a:solidFill>
                  <a:srgbClr val="7E3376"/>
                </a:solidFill>
                <a:latin typeface="Kanit"/>
              </a:endParaRPr>
            </a:p>
            <a:p>
              <a:pPr marL="228600" indent="-228600" algn="just">
                <a:buClr>
                  <a:srgbClr val="7E3376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Nosso projeto exemplifica o desenvolvimento conjunto de soluções, processos e produtos. Não é uma solução de prateleira, mas uma plataforma moldada ativamente para atender às dores especificas da Makro. Envolve também a transferência e </a:t>
              </a:r>
              <a:r>
                <a:rPr lang="pt-B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cocriação</a:t>
              </a: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 de tecnologias, adaptando e evoluindo a base tecnológica da </a:t>
              </a:r>
              <a:r>
                <a:rPr lang="pt-B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GaussFleet</a:t>
              </a: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 em regime de intensa colaboração.</a:t>
              </a:r>
            </a:p>
          </p:txBody>
        </p:sp>
        <p:sp>
          <p:nvSpPr>
            <p:cNvPr id="24" name="Forma Livre 23"/>
            <p:cNvSpPr/>
            <p:nvPr/>
          </p:nvSpPr>
          <p:spPr>
            <a:xfrm>
              <a:off x="1002535" y="3044722"/>
              <a:ext cx="108000" cy="1381735"/>
            </a:xfrm>
            <a:custGeom>
              <a:avLst/>
              <a:gdLst>
                <a:gd name="connsiteX0" fmla="*/ 76065 w 108000"/>
                <a:gd name="connsiteY0" fmla="*/ 0 h 1381735"/>
                <a:gd name="connsiteX1" fmla="*/ 108000 w 108000"/>
                <a:gd name="connsiteY1" fmla="*/ 0 h 1381735"/>
                <a:gd name="connsiteX2" fmla="*/ 108000 w 108000"/>
                <a:gd name="connsiteY2" fmla="*/ 1381735 h 1381735"/>
                <a:gd name="connsiteX3" fmla="*/ 76065 w 108000"/>
                <a:gd name="connsiteY3" fmla="*/ 1381735 h 1381735"/>
                <a:gd name="connsiteX4" fmla="*/ 0 w 108000"/>
                <a:gd name="connsiteY4" fmla="*/ 1305670 h 1381735"/>
                <a:gd name="connsiteX5" fmla="*/ 0 w 108000"/>
                <a:gd name="connsiteY5" fmla="*/ 76065 h 1381735"/>
                <a:gd name="connsiteX6" fmla="*/ 76065 w 108000"/>
                <a:gd name="connsiteY6" fmla="*/ 0 h 138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000" h="1381735">
                  <a:moveTo>
                    <a:pt x="76065" y="0"/>
                  </a:moveTo>
                  <a:lnTo>
                    <a:pt x="108000" y="0"/>
                  </a:lnTo>
                  <a:lnTo>
                    <a:pt x="108000" y="1381735"/>
                  </a:lnTo>
                  <a:lnTo>
                    <a:pt x="76065" y="1381735"/>
                  </a:lnTo>
                  <a:cubicBezTo>
                    <a:pt x="34055" y="1381735"/>
                    <a:pt x="0" y="1347680"/>
                    <a:pt x="0" y="1305670"/>
                  </a:cubicBezTo>
                  <a:lnTo>
                    <a:pt x="0" y="76065"/>
                  </a:lnTo>
                  <a:cubicBezTo>
                    <a:pt x="0" y="34055"/>
                    <a:pt x="34055" y="0"/>
                    <a:pt x="76065" y="0"/>
                  </a:cubicBezTo>
                  <a:close/>
                </a:path>
              </a:pathLst>
            </a:custGeom>
            <a:solidFill>
              <a:srgbClr val="7E33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3" name="Google Shape;91;p14"/>
          <p:cNvSpPr txBox="1">
            <a:spLocks/>
          </p:cNvSpPr>
          <p:nvPr/>
        </p:nvSpPr>
        <p:spPr>
          <a:xfrm>
            <a:off x="401936" y="1186075"/>
            <a:ext cx="7298275" cy="636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marL="139700" indent="0" algn="just">
              <a:buNone/>
            </a:pPr>
            <a:r>
              <a:rPr lang="pt-BR" sz="1200" dirty="0"/>
              <a:t>Nossa iniciativa revolucionária no setor de telemetria, construída em parceria com a </a:t>
            </a:r>
            <a:r>
              <a:rPr lang="pt-BR" sz="1200" dirty="0" err="1" smtClean="0"/>
              <a:t>GaussFleet</a:t>
            </a:r>
            <a:r>
              <a:rPr lang="pt-BR" sz="1200" dirty="0"/>
              <a:t>, transcende a simples aquisição de um sistema. Trata-se de uma verdadeira </a:t>
            </a:r>
            <a:r>
              <a:rPr lang="pt-BR" sz="1200" dirty="0" err="1"/>
              <a:t>cocriação</a:t>
            </a:r>
            <a:r>
              <a:rPr lang="pt-BR" sz="1200" dirty="0"/>
              <a:t> que redefine a gestão de frotas pesadas.</a:t>
            </a:r>
          </a:p>
        </p:txBody>
      </p:sp>
      <p:sp>
        <p:nvSpPr>
          <p:cNvPr id="26" name="Google Shape;91;p14"/>
          <p:cNvSpPr txBox="1">
            <a:spLocks/>
          </p:cNvSpPr>
          <p:nvPr/>
        </p:nvSpPr>
        <p:spPr>
          <a:xfrm>
            <a:off x="83101" y="710425"/>
            <a:ext cx="6077376" cy="283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>
              <a:buBlip>
                <a:blip r:embed="rId6"/>
              </a:buBlip>
            </a:pPr>
            <a:r>
              <a:rPr lang="pt-BR" b="1" dirty="0"/>
              <a:t>A Solução: Do Papel à Plataforma Digital </a:t>
            </a:r>
            <a:r>
              <a:rPr lang="pt-BR" b="1" dirty="0" err="1" smtClean="0"/>
              <a:t>Cocriada</a:t>
            </a:r>
            <a:endParaRPr lang="pt-BR" b="1" dirty="0"/>
          </a:p>
        </p:txBody>
      </p:sp>
      <p:grpSp>
        <p:nvGrpSpPr>
          <p:cNvPr id="6" name="Agrupar 5"/>
          <p:cNvGrpSpPr/>
          <p:nvPr/>
        </p:nvGrpSpPr>
        <p:grpSpPr>
          <a:xfrm>
            <a:off x="940763" y="2286457"/>
            <a:ext cx="3569795" cy="2094366"/>
            <a:chOff x="940763" y="2286457"/>
            <a:chExt cx="3569795" cy="2094366"/>
          </a:xfrm>
        </p:grpSpPr>
        <p:grpSp>
          <p:nvGrpSpPr>
            <p:cNvPr id="27" name="Agrupar 26"/>
            <p:cNvGrpSpPr/>
            <p:nvPr/>
          </p:nvGrpSpPr>
          <p:grpSpPr>
            <a:xfrm>
              <a:off x="940763" y="2286457"/>
              <a:ext cx="3569795" cy="875407"/>
              <a:chOff x="940763" y="1264155"/>
              <a:chExt cx="3569795" cy="875407"/>
            </a:xfrm>
          </p:grpSpPr>
          <p:grpSp>
            <p:nvGrpSpPr>
              <p:cNvPr id="30" name="Agrupar 29"/>
              <p:cNvGrpSpPr/>
              <p:nvPr/>
            </p:nvGrpSpPr>
            <p:grpSpPr>
              <a:xfrm>
                <a:off x="940763" y="1270199"/>
                <a:ext cx="1187482" cy="869363"/>
                <a:chOff x="626212" y="1371238"/>
                <a:chExt cx="1624533" cy="1189330"/>
              </a:xfrm>
            </p:grpSpPr>
            <p:sp>
              <p:nvSpPr>
                <p:cNvPr id="38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1</a:t>
                  </a:r>
                </a:p>
              </p:txBody>
            </p:sp>
            <p:grpSp>
              <p:nvGrpSpPr>
                <p:cNvPr id="41" name="Agrupar 40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42" name="Retângulo 41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43" name="Agrupar 42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48" name="Retângulo 47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49" name="Retângulo 48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44" name="Agrupar 43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46" name="Retângulo 45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47" name="Retângulo 46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45" name="Retângulo 44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34" name="Retângulo Arredondado 33"/>
              <p:cNvSpPr/>
              <p:nvPr/>
            </p:nvSpPr>
            <p:spPr>
              <a:xfrm>
                <a:off x="1636112" y="1264155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1. Instalação de Hardware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Dispositivos de telemetria instalados nos equipamentos para captura automática de </a:t>
                </a:r>
                <a:r>
                  <a:rPr lang="pt-BR" sz="9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horimetro</a:t>
                </a: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. Status e </a:t>
                </a:r>
                <a:r>
                  <a:rPr lang="pt-BR" sz="9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geolocalização</a:t>
                </a: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, mesmo em áreas de baixa conectividade.</a:t>
                </a:r>
              </a:p>
            </p:txBody>
          </p:sp>
        </p:grpSp>
        <p:grpSp>
          <p:nvGrpSpPr>
            <p:cNvPr id="50" name="Agrupar 49"/>
            <p:cNvGrpSpPr/>
            <p:nvPr/>
          </p:nvGrpSpPr>
          <p:grpSpPr>
            <a:xfrm>
              <a:off x="940763" y="3505416"/>
              <a:ext cx="3569795" cy="875407"/>
              <a:chOff x="940763" y="2483114"/>
              <a:chExt cx="3569795" cy="875407"/>
            </a:xfrm>
          </p:grpSpPr>
          <p:grpSp>
            <p:nvGrpSpPr>
              <p:cNvPr id="51" name="Agrupar 50"/>
              <p:cNvGrpSpPr/>
              <p:nvPr/>
            </p:nvGrpSpPr>
            <p:grpSpPr>
              <a:xfrm>
                <a:off x="940763" y="2489158"/>
                <a:ext cx="1187482" cy="869363"/>
                <a:chOff x="626212" y="1371238"/>
                <a:chExt cx="1624533" cy="1189330"/>
              </a:xfrm>
            </p:grpSpPr>
            <p:sp>
              <p:nvSpPr>
                <p:cNvPr id="53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3</a:t>
                  </a:r>
                </a:p>
              </p:txBody>
            </p:sp>
            <p:grpSp>
              <p:nvGrpSpPr>
                <p:cNvPr id="54" name="Agrupar 53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55" name="Retângulo 54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56" name="Agrupar 55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61" name="Retângulo 60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62" name="Retângulo 61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57" name="Agrupar 56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59" name="Retângulo 58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60" name="Retângulo 59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58" name="Retângulo 57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52" name="Retângulo Arredondado 51"/>
              <p:cNvSpPr/>
              <p:nvPr/>
            </p:nvSpPr>
            <p:spPr>
              <a:xfrm>
                <a:off x="1636112" y="2483114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3. Customização das Regras de Negócio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Plataforma adaptada às complexas regras de medição dos diversos contratos da Makro com seus clientes.</a:t>
                </a:r>
              </a:p>
            </p:txBody>
          </p:sp>
        </p:grpSp>
      </p:grpSp>
      <p:grpSp>
        <p:nvGrpSpPr>
          <p:cNvPr id="7" name="Agrupar 6"/>
          <p:cNvGrpSpPr/>
          <p:nvPr/>
        </p:nvGrpSpPr>
        <p:grpSpPr>
          <a:xfrm>
            <a:off x="4700499" y="2286457"/>
            <a:ext cx="3569795" cy="2094366"/>
            <a:chOff x="4700499" y="2286457"/>
            <a:chExt cx="3569795" cy="2094366"/>
          </a:xfrm>
        </p:grpSpPr>
        <p:grpSp>
          <p:nvGrpSpPr>
            <p:cNvPr id="63" name="Agrupar 62"/>
            <p:cNvGrpSpPr/>
            <p:nvPr/>
          </p:nvGrpSpPr>
          <p:grpSpPr>
            <a:xfrm>
              <a:off x="4700499" y="3505416"/>
              <a:ext cx="3569795" cy="875407"/>
              <a:chOff x="4700499" y="2483114"/>
              <a:chExt cx="3569795" cy="875407"/>
            </a:xfrm>
          </p:grpSpPr>
          <p:grpSp>
            <p:nvGrpSpPr>
              <p:cNvPr id="64" name="Agrupar 63"/>
              <p:cNvGrpSpPr/>
              <p:nvPr/>
            </p:nvGrpSpPr>
            <p:grpSpPr>
              <a:xfrm>
                <a:off x="4700499" y="2489158"/>
                <a:ext cx="1187482" cy="869363"/>
                <a:chOff x="626212" y="1371238"/>
                <a:chExt cx="1624533" cy="1189330"/>
              </a:xfrm>
            </p:grpSpPr>
            <p:sp>
              <p:nvSpPr>
                <p:cNvPr id="66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4</a:t>
                  </a:r>
                </a:p>
              </p:txBody>
            </p:sp>
            <p:grpSp>
              <p:nvGrpSpPr>
                <p:cNvPr id="67" name="Agrupar 66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68" name="Retângulo 67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69" name="Agrupar 68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74" name="Retângulo 73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75" name="Retângulo 74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70" name="Agrupar 69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72" name="Retângulo 71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73" name="Retângulo 72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71" name="Retângulo 70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65" name="Retângulo Arredondado 64"/>
              <p:cNvSpPr/>
              <p:nvPr/>
            </p:nvSpPr>
            <p:spPr>
              <a:xfrm>
                <a:off x="5395848" y="2483114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4. Integração e Faturamento Automático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Solução integrada via API aos sistemas internos da Makro. Otimizando o fluxo de dados para um faturamento mais rápido e preciso.</a:t>
                </a:r>
              </a:p>
            </p:txBody>
          </p:sp>
        </p:grpSp>
        <p:grpSp>
          <p:nvGrpSpPr>
            <p:cNvPr id="76" name="Agrupar 75"/>
            <p:cNvGrpSpPr/>
            <p:nvPr/>
          </p:nvGrpSpPr>
          <p:grpSpPr>
            <a:xfrm>
              <a:off x="4700499" y="2286457"/>
              <a:ext cx="3569795" cy="875407"/>
              <a:chOff x="4700499" y="1264155"/>
              <a:chExt cx="3569795" cy="875407"/>
            </a:xfrm>
          </p:grpSpPr>
          <p:grpSp>
            <p:nvGrpSpPr>
              <p:cNvPr id="77" name="Agrupar 76"/>
              <p:cNvGrpSpPr/>
              <p:nvPr/>
            </p:nvGrpSpPr>
            <p:grpSpPr>
              <a:xfrm>
                <a:off x="4700499" y="1270199"/>
                <a:ext cx="1187482" cy="869363"/>
                <a:chOff x="626212" y="1371238"/>
                <a:chExt cx="1624533" cy="1189330"/>
              </a:xfrm>
            </p:grpSpPr>
            <p:sp>
              <p:nvSpPr>
                <p:cNvPr id="79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2</a:t>
                  </a:r>
                </a:p>
              </p:txBody>
            </p:sp>
            <p:grpSp>
              <p:nvGrpSpPr>
                <p:cNvPr id="80" name="Agrupar 79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81" name="Retângulo 80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82" name="Agrupar 81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87" name="Retângulo 86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88" name="Retângulo 87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83" name="Agrupar 82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85" name="Retângulo 84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86" name="Retângulo 85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84" name="Retângulo 83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78" name="Retângulo Arredondado 77"/>
              <p:cNvSpPr/>
              <p:nvPr/>
            </p:nvSpPr>
            <p:spPr>
              <a:xfrm>
                <a:off x="5395848" y="1264155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2. Centralização em Plataforma Digital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Dados processados em tempo real na plataforma </a:t>
                </a:r>
                <a:r>
                  <a:rPr lang="pt-BR" sz="9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GaussFleet</a:t>
                </a: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, eliminando 100% o uso de documentos físicos como os antigos </a:t>
                </a:r>
                <a:r>
                  <a:rPr lang="pt-BR" sz="9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BDEs</a:t>
                </a: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48623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/>
          <p:cNvGrpSpPr/>
          <p:nvPr/>
        </p:nvGrpSpPr>
        <p:grpSpPr>
          <a:xfrm>
            <a:off x="6830696" y="4699550"/>
            <a:ext cx="1019809" cy="316315"/>
            <a:chOff x="2417445" y="3544594"/>
            <a:chExt cx="1920177" cy="595583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3" t="10385" r="72248" b="10385"/>
            <a:stretch/>
          </p:blipFill>
          <p:spPr>
            <a:xfrm>
              <a:off x="2417445" y="3606446"/>
              <a:ext cx="476250" cy="47188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tx1">
                  <a:lumMod val="65000"/>
                  <a:lumOff val="3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59"/>
            <a:stretch/>
          </p:blipFill>
          <p:spPr>
            <a:xfrm>
              <a:off x="2891790" y="3544594"/>
              <a:ext cx="1445832" cy="595583"/>
            </a:xfrm>
            <a:prstGeom prst="rect">
              <a:avLst/>
            </a:prstGeom>
          </p:spPr>
        </p:pic>
      </p:grpSp>
      <p:grpSp>
        <p:nvGrpSpPr>
          <p:cNvPr id="11" name="Agrupar 10"/>
          <p:cNvGrpSpPr/>
          <p:nvPr/>
        </p:nvGrpSpPr>
        <p:grpSpPr>
          <a:xfrm>
            <a:off x="6818264" y="1114493"/>
            <a:ext cx="768420" cy="794231"/>
            <a:chOff x="6818264" y="1114493"/>
            <a:chExt cx="768420" cy="794231"/>
          </a:xfrm>
        </p:grpSpPr>
        <p:sp>
          <p:nvSpPr>
            <p:cNvPr id="84" name="Freeform 18"/>
            <p:cNvSpPr/>
            <p:nvPr/>
          </p:nvSpPr>
          <p:spPr>
            <a:xfrm>
              <a:off x="6855566" y="1114493"/>
              <a:ext cx="605907" cy="521837"/>
            </a:xfrm>
            <a:custGeom>
              <a:avLst/>
              <a:gdLst/>
              <a:ahLst/>
              <a:cxnLst/>
              <a:rect l="l" t="t" r="r" b="b"/>
              <a:pathLst>
                <a:path w="1241046" h="1068851">
                  <a:moveTo>
                    <a:pt x="0" y="0"/>
                  </a:moveTo>
                  <a:lnTo>
                    <a:pt x="1241045" y="0"/>
                  </a:lnTo>
                  <a:lnTo>
                    <a:pt x="1241045" y="1068851"/>
                  </a:lnTo>
                  <a:lnTo>
                    <a:pt x="0" y="1068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1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9" name="TextBox 28"/>
            <p:cNvSpPr txBox="1"/>
            <p:nvPr/>
          </p:nvSpPr>
          <p:spPr>
            <a:xfrm>
              <a:off x="6818264" y="1666350"/>
              <a:ext cx="768420" cy="2423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Operador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na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frente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de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serviço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preenche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BDE (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Diário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)</a:t>
              </a:r>
            </a:p>
          </p:txBody>
        </p:sp>
      </p:grpSp>
      <p:grpSp>
        <p:nvGrpSpPr>
          <p:cNvPr id="12" name="Agrupar 11"/>
          <p:cNvGrpSpPr/>
          <p:nvPr/>
        </p:nvGrpSpPr>
        <p:grpSpPr>
          <a:xfrm>
            <a:off x="6864591" y="2231607"/>
            <a:ext cx="768420" cy="839169"/>
            <a:chOff x="6864591" y="2231607"/>
            <a:chExt cx="768420" cy="839169"/>
          </a:xfrm>
        </p:grpSpPr>
        <p:sp>
          <p:nvSpPr>
            <p:cNvPr id="83" name="Freeform 17"/>
            <p:cNvSpPr/>
            <p:nvPr/>
          </p:nvSpPr>
          <p:spPr>
            <a:xfrm>
              <a:off x="7175103" y="2231607"/>
              <a:ext cx="147397" cy="610969"/>
            </a:xfrm>
            <a:custGeom>
              <a:avLst/>
              <a:gdLst/>
              <a:ahLst/>
              <a:cxnLst/>
              <a:rect l="l" t="t" r="r" b="b"/>
              <a:pathLst>
                <a:path w="301904" h="1251414">
                  <a:moveTo>
                    <a:pt x="0" y="0"/>
                  </a:moveTo>
                  <a:lnTo>
                    <a:pt x="301903" y="0"/>
                  </a:lnTo>
                  <a:lnTo>
                    <a:pt x="301903" y="1251414"/>
                  </a:lnTo>
                  <a:lnTo>
                    <a:pt x="0" y="1251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xmlns="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0" name="TextBox 29"/>
            <p:cNvSpPr txBox="1"/>
            <p:nvPr/>
          </p:nvSpPr>
          <p:spPr>
            <a:xfrm>
              <a:off x="6864591" y="2909193"/>
              <a:ext cx="768420" cy="161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Operador realiza atividade (Diário)</a:t>
              </a:r>
            </a:p>
          </p:txBody>
        </p:sp>
      </p:grpSp>
      <p:grpSp>
        <p:nvGrpSpPr>
          <p:cNvPr id="16" name="Agrupar 15"/>
          <p:cNvGrpSpPr/>
          <p:nvPr/>
        </p:nvGrpSpPr>
        <p:grpSpPr>
          <a:xfrm>
            <a:off x="1620365" y="2202685"/>
            <a:ext cx="1044593" cy="950780"/>
            <a:chOff x="1620365" y="2202685"/>
            <a:chExt cx="1044593" cy="950780"/>
          </a:xfrm>
        </p:grpSpPr>
        <p:sp>
          <p:nvSpPr>
            <p:cNvPr id="87" name="Freeform 25"/>
            <p:cNvSpPr/>
            <p:nvPr/>
          </p:nvSpPr>
          <p:spPr>
            <a:xfrm>
              <a:off x="1891414" y="2202685"/>
              <a:ext cx="502495" cy="652591"/>
            </a:xfrm>
            <a:custGeom>
              <a:avLst/>
              <a:gdLst/>
              <a:ahLst/>
              <a:cxnLst/>
              <a:rect l="l" t="t" r="r" b="b"/>
              <a:pathLst>
                <a:path w="1029234" h="1336668">
                  <a:moveTo>
                    <a:pt x="0" y="0"/>
                  </a:moveTo>
                  <a:lnTo>
                    <a:pt x="1029234" y="0"/>
                  </a:lnTo>
                  <a:lnTo>
                    <a:pt x="1029234" y="1336668"/>
                  </a:lnTo>
                  <a:lnTo>
                    <a:pt x="0" y="1336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xmlns="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7" name="TextBox 32"/>
            <p:cNvSpPr txBox="1"/>
            <p:nvPr/>
          </p:nvSpPr>
          <p:spPr>
            <a:xfrm>
              <a:off x="1620365" y="2911091"/>
              <a:ext cx="1044593" cy="2423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Dados são processados no SGR (Sistema Gerador de Regras), mensalmente</a:t>
              </a:r>
            </a:p>
          </p:txBody>
        </p:sp>
      </p:grpSp>
      <p:grpSp>
        <p:nvGrpSpPr>
          <p:cNvPr id="6" name="Agrupar 5"/>
          <p:cNvGrpSpPr/>
          <p:nvPr/>
        </p:nvGrpSpPr>
        <p:grpSpPr>
          <a:xfrm>
            <a:off x="2812362" y="1211108"/>
            <a:ext cx="910669" cy="724765"/>
            <a:chOff x="2812362" y="1211108"/>
            <a:chExt cx="910669" cy="724765"/>
          </a:xfrm>
        </p:grpSpPr>
        <p:sp>
          <p:nvSpPr>
            <p:cNvPr id="80" name="Freeform 11"/>
            <p:cNvSpPr/>
            <p:nvPr/>
          </p:nvSpPr>
          <p:spPr>
            <a:xfrm>
              <a:off x="2863685" y="1211108"/>
              <a:ext cx="808023" cy="425223"/>
            </a:xfrm>
            <a:custGeom>
              <a:avLst/>
              <a:gdLst/>
              <a:ahLst/>
              <a:cxnLst/>
              <a:rect l="l" t="t" r="r" b="b"/>
              <a:pathLst>
                <a:path w="1655030" h="870960">
                  <a:moveTo>
                    <a:pt x="0" y="0"/>
                  </a:moveTo>
                  <a:lnTo>
                    <a:pt x="1655030" y="0"/>
                  </a:lnTo>
                  <a:lnTo>
                    <a:pt x="1655030" y="870960"/>
                  </a:lnTo>
                  <a:lnTo>
                    <a:pt x="0" y="870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</p:sp>
        <p:sp>
          <p:nvSpPr>
            <p:cNvPr id="159" name="TextBox 35"/>
            <p:cNvSpPr txBox="1"/>
            <p:nvPr/>
          </p:nvSpPr>
          <p:spPr>
            <a:xfrm>
              <a:off x="2812362" y="1693499"/>
              <a:ext cx="910669" cy="2423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Time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Makro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recebe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Programação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(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Semanal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e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Diário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)</a:t>
              </a:r>
            </a:p>
          </p:txBody>
        </p:sp>
      </p:grpSp>
      <p:grpSp>
        <p:nvGrpSpPr>
          <p:cNvPr id="7" name="Agrupar 6"/>
          <p:cNvGrpSpPr/>
          <p:nvPr/>
        </p:nvGrpSpPr>
        <p:grpSpPr>
          <a:xfrm>
            <a:off x="4131547" y="1176438"/>
            <a:ext cx="913829" cy="678644"/>
            <a:chOff x="4131547" y="1176438"/>
            <a:chExt cx="913829" cy="678644"/>
          </a:xfrm>
        </p:grpSpPr>
        <p:sp>
          <p:nvSpPr>
            <p:cNvPr id="81" name="Freeform 13"/>
            <p:cNvSpPr/>
            <p:nvPr/>
          </p:nvSpPr>
          <p:spPr>
            <a:xfrm>
              <a:off x="4271435" y="1176438"/>
              <a:ext cx="634054" cy="494562"/>
            </a:xfrm>
            <a:custGeom>
              <a:avLst/>
              <a:gdLst/>
              <a:ahLst/>
              <a:cxnLst/>
              <a:rect l="l" t="t" r="r" b="b"/>
              <a:pathLst>
                <a:path w="1298699" h="1012985">
                  <a:moveTo>
                    <a:pt x="0" y="0"/>
                  </a:moveTo>
                  <a:lnTo>
                    <a:pt x="1298699" y="0"/>
                  </a:lnTo>
                  <a:lnTo>
                    <a:pt x="1298699" y="1012985"/>
                  </a:lnTo>
                  <a:lnTo>
                    <a:pt x="0" y="10129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0" name="TextBox 36"/>
            <p:cNvSpPr txBox="1"/>
            <p:nvPr/>
          </p:nvSpPr>
          <p:spPr>
            <a:xfrm>
              <a:off x="4131547" y="1693499"/>
              <a:ext cx="913829" cy="161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Programa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Frotas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no Excel</a:t>
              </a:r>
            </a:p>
            <a:p>
              <a:pPr algn="ctr"/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(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Semanal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e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Diário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)</a:t>
              </a:r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5472835" y="948271"/>
            <a:ext cx="768420" cy="987602"/>
            <a:chOff x="5472835" y="948271"/>
            <a:chExt cx="768420" cy="987602"/>
          </a:xfrm>
        </p:grpSpPr>
        <p:sp>
          <p:nvSpPr>
            <p:cNvPr id="82" name="Freeform 15"/>
            <p:cNvSpPr/>
            <p:nvPr/>
          </p:nvSpPr>
          <p:spPr>
            <a:xfrm>
              <a:off x="5540542" y="948271"/>
              <a:ext cx="522489" cy="624801"/>
            </a:xfrm>
            <a:custGeom>
              <a:avLst/>
              <a:gdLst/>
              <a:ahLst/>
              <a:cxnLst/>
              <a:rect l="l" t="t" r="r" b="b"/>
              <a:pathLst>
                <a:path w="1070188" h="1279746">
                  <a:moveTo>
                    <a:pt x="0" y="0"/>
                  </a:moveTo>
                  <a:lnTo>
                    <a:pt x="1070188" y="0"/>
                  </a:lnTo>
                  <a:lnTo>
                    <a:pt x="1070188" y="1279746"/>
                  </a:lnTo>
                  <a:lnTo>
                    <a:pt x="0" y="1279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xmlns="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1" name="TextBox 37"/>
            <p:cNvSpPr txBox="1"/>
            <p:nvPr/>
          </p:nvSpPr>
          <p:spPr>
            <a:xfrm>
              <a:off x="5472835" y="1693499"/>
              <a:ext cx="768420" cy="2423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Operador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é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informada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da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Programação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(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Diário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)</a:t>
              </a:r>
            </a:p>
          </p:txBody>
        </p:sp>
      </p:grpSp>
      <p:grpSp>
        <p:nvGrpSpPr>
          <p:cNvPr id="13" name="Agrupar 12"/>
          <p:cNvGrpSpPr/>
          <p:nvPr/>
        </p:nvGrpSpPr>
        <p:grpSpPr>
          <a:xfrm>
            <a:off x="5722168" y="2262108"/>
            <a:ext cx="768420" cy="808668"/>
            <a:chOff x="5722168" y="2262108"/>
            <a:chExt cx="768420" cy="808668"/>
          </a:xfrm>
        </p:grpSpPr>
        <p:sp>
          <p:nvSpPr>
            <p:cNvPr id="85" name="Freeform 19"/>
            <p:cNvSpPr/>
            <p:nvPr/>
          </p:nvSpPr>
          <p:spPr>
            <a:xfrm>
              <a:off x="5854337" y="2262108"/>
              <a:ext cx="504083" cy="492740"/>
            </a:xfrm>
            <a:custGeom>
              <a:avLst/>
              <a:gdLst/>
              <a:ahLst/>
              <a:cxnLst/>
              <a:rect l="l" t="t" r="r" b="b"/>
              <a:pathLst>
                <a:path w="1032485" h="1009254">
                  <a:moveTo>
                    <a:pt x="0" y="0"/>
                  </a:moveTo>
                  <a:lnTo>
                    <a:pt x="1032485" y="0"/>
                  </a:lnTo>
                  <a:lnTo>
                    <a:pt x="1032485" y="1009254"/>
                  </a:lnTo>
                  <a:lnTo>
                    <a:pt x="0" y="1009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xmlns="" r:embed="rId2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2" name="TextBox 38"/>
            <p:cNvSpPr txBox="1"/>
            <p:nvPr/>
          </p:nvSpPr>
          <p:spPr>
            <a:xfrm>
              <a:off x="5722168" y="2909193"/>
              <a:ext cx="768420" cy="161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Cliente assina BDE (Diário)</a:t>
              </a:r>
            </a:p>
          </p:txBody>
        </p:sp>
      </p:grpSp>
      <p:grpSp>
        <p:nvGrpSpPr>
          <p:cNvPr id="15" name="Agrupar 14"/>
          <p:cNvGrpSpPr/>
          <p:nvPr/>
        </p:nvGrpSpPr>
        <p:grpSpPr>
          <a:xfrm>
            <a:off x="2941130" y="2263539"/>
            <a:ext cx="768420" cy="889926"/>
            <a:chOff x="2941130" y="2263539"/>
            <a:chExt cx="768420" cy="889926"/>
          </a:xfrm>
        </p:grpSpPr>
        <p:sp>
          <p:nvSpPr>
            <p:cNvPr id="86" name="Freeform 22"/>
            <p:cNvSpPr/>
            <p:nvPr/>
          </p:nvSpPr>
          <p:spPr>
            <a:xfrm>
              <a:off x="3002852" y="2263539"/>
              <a:ext cx="634054" cy="494562"/>
            </a:xfrm>
            <a:custGeom>
              <a:avLst/>
              <a:gdLst/>
              <a:ahLst/>
              <a:cxnLst/>
              <a:rect l="l" t="t" r="r" b="b"/>
              <a:pathLst>
                <a:path w="1298699" h="1012985">
                  <a:moveTo>
                    <a:pt x="0" y="0"/>
                  </a:moveTo>
                  <a:lnTo>
                    <a:pt x="1298699" y="0"/>
                  </a:lnTo>
                  <a:lnTo>
                    <a:pt x="1298699" y="1012985"/>
                  </a:lnTo>
                  <a:lnTo>
                    <a:pt x="0" y="10129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3" name="TextBox 39"/>
            <p:cNvSpPr txBox="1"/>
            <p:nvPr/>
          </p:nvSpPr>
          <p:spPr>
            <a:xfrm>
              <a:off x="2941130" y="2911091"/>
              <a:ext cx="768420" cy="2423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Digita dados dos BDE´s e consolid (Excel ou BDE Web), diariamente</a:t>
              </a:r>
            </a:p>
          </p:txBody>
        </p:sp>
      </p:grpSp>
      <p:grpSp>
        <p:nvGrpSpPr>
          <p:cNvPr id="14" name="Agrupar 13"/>
          <p:cNvGrpSpPr/>
          <p:nvPr/>
        </p:nvGrpSpPr>
        <p:grpSpPr>
          <a:xfrm>
            <a:off x="4349660" y="2144288"/>
            <a:ext cx="768420" cy="928386"/>
            <a:chOff x="4349660" y="2144288"/>
            <a:chExt cx="768420" cy="928386"/>
          </a:xfrm>
        </p:grpSpPr>
        <p:sp>
          <p:nvSpPr>
            <p:cNvPr id="88" name="Freeform 26"/>
            <p:cNvSpPr/>
            <p:nvPr/>
          </p:nvSpPr>
          <p:spPr>
            <a:xfrm>
              <a:off x="4408042" y="2144288"/>
              <a:ext cx="651657" cy="641067"/>
            </a:xfrm>
            <a:custGeom>
              <a:avLst/>
              <a:gdLst/>
              <a:ahLst/>
              <a:cxnLst/>
              <a:rect l="l" t="t" r="r" b="b"/>
              <a:pathLst>
                <a:path w="1334754" h="1313064">
                  <a:moveTo>
                    <a:pt x="0" y="0"/>
                  </a:moveTo>
                  <a:lnTo>
                    <a:pt x="1334754" y="0"/>
                  </a:lnTo>
                  <a:lnTo>
                    <a:pt x="1334754" y="1313065"/>
                  </a:lnTo>
                  <a:lnTo>
                    <a:pt x="0" y="1313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4" name="TextBox 40"/>
            <p:cNvSpPr txBox="1"/>
            <p:nvPr/>
          </p:nvSpPr>
          <p:spPr>
            <a:xfrm>
              <a:off x="4349660" y="2911091"/>
              <a:ext cx="768420" cy="161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Revisão da informação todos os BDE´s (Diário)</a:t>
              </a:r>
            </a:p>
          </p:txBody>
        </p:sp>
      </p:grpSp>
      <p:grpSp>
        <p:nvGrpSpPr>
          <p:cNvPr id="18" name="Agrupar 17"/>
          <p:cNvGrpSpPr/>
          <p:nvPr/>
        </p:nvGrpSpPr>
        <p:grpSpPr>
          <a:xfrm>
            <a:off x="1655365" y="3538387"/>
            <a:ext cx="937805" cy="837130"/>
            <a:chOff x="1655365" y="3538387"/>
            <a:chExt cx="937805" cy="837130"/>
          </a:xfrm>
        </p:grpSpPr>
        <p:sp>
          <p:nvSpPr>
            <p:cNvPr id="165" name="Freeform 41"/>
            <p:cNvSpPr/>
            <p:nvPr/>
          </p:nvSpPr>
          <p:spPr>
            <a:xfrm>
              <a:off x="1798439" y="3538387"/>
              <a:ext cx="651657" cy="641067"/>
            </a:xfrm>
            <a:custGeom>
              <a:avLst/>
              <a:gdLst/>
              <a:ahLst/>
              <a:cxnLst/>
              <a:rect l="l" t="t" r="r" b="b"/>
              <a:pathLst>
                <a:path w="1334754" h="1313064">
                  <a:moveTo>
                    <a:pt x="0" y="0"/>
                  </a:moveTo>
                  <a:lnTo>
                    <a:pt x="1334754" y="0"/>
                  </a:lnTo>
                  <a:lnTo>
                    <a:pt x="1334754" y="1313064"/>
                  </a:lnTo>
                  <a:lnTo>
                    <a:pt x="0" y="1313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7" name="TextBox 44"/>
            <p:cNvSpPr txBox="1"/>
            <p:nvPr/>
          </p:nvSpPr>
          <p:spPr>
            <a:xfrm>
              <a:off x="1655365" y="4213934"/>
              <a:ext cx="937805" cy="161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Cliente analisa medição e aprova (Mensal)</a:t>
              </a:r>
            </a:p>
          </p:txBody>
        </p:sp>
      </p:grpSp>
      <p:grpSp>
        <p:nvGrpSpPr>
          <p:cNvPr id="20" name="Agrupar 19"/>
          <p:cNvGrpSpPr/>
          <p:nvPr/>
        </p:nvGrpSpPr>
        <p:grpSpPr>
          <a:xfrm>
            <a:off x="4394416" y="3639743"/>
            <a:ext cx="937805" cy="789196"/>
            <a:chOff x="4394416" y="3639743"/>
            <a:chExt cx="937805" cy="789196"/>
          </a:xfrm>
        </p:grpSpPr>
        <p:sp>
          <p:nvSpPr>
            <p:cNvPr id="166" name="Freeform 43"/>
            <p:cNvSpPr/>
            <p:nvPr/>
          </p:nvSpPr>
          <p:spPr>
            <a:xfrm>
              <a:off x="4633127" y="3639743"/>
              <a:ext cx="493962" cy="590687"/>
            </a:xfrm>
            <a:custGeom>
              <a:avLst/>
              <a:gdLst/>
              <a:ahLst/>
              <a:cxnLst/>
              <a:rect l="l" t="t" r="r" b="b"/>
              <a:pathLst>
                <a:path w="1011756" h="1209873">
                  <a:moveTo>
                    <a:pt x="0" y="0"/>
                  </a:moveTo>
                  <a:lnTo>
                    <a:pt x="1011756" y="0"/>
                  </a:lnTo>
                  <a:lnTo>
                    <a:pt x="1011756" y="1209873"/>
                  </a:lnTo>
                  <a:lnTo>
                    <a:pt x="0" y="12098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>
                <a:extLst>
                  <a:ext uri="{96DAC541-7B7A-43D3-8B79-37D633B846F1}">
                    <asvg:svgBlip xmlns:asvg="http://schemas.microsoft.com/office/drawing/2016/SVG/main" xmlns="" r:embed="rId3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8" name="TextBox 45"/>
            <p:cNvSpPr txBox="1"/>
            <p:nvPr/>
          </p:nvSpPr>
          <p:spPr>
            <a:xfrm>
              <a:off x="4394416" y="4267356"/>
              <a:ext cx="937805" cy="161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Nota Fiscal é enviada ao cliente (Mensal)</a:t>
              </a:r>
            </a:p>
          </p:txBody>
        </p:sp>
      </p:grpSp>
      <p:grpSp>
        <p:nvGrpSpPr>
          <p:cNvPr id="19" name="Agrupar 18"/>
          <p:cNvGrpSpPr/>
          <p:nvPr/>
        </p:nvGrpSpPr>
        <p:grpSpPr>
          <a:xfrm>
            <a:off x="3109809" y="3538387"/>
            <a:ext cx="768420" cy="1009178"/>
            <a:chOff x="3109809" y="3538387"/>
            <a:chExt cx="768420" cy="1009178"/>
          </a:xfrm>
        </p:grpSpPr>
        <p:sp>
          <p:nvSpPr>
            <p:cNvPr id="169" name="Freeform 46"/>
            <p:cNvSpPr/>
            <p:nvPr/>
          </p:nvSpPr>
          <p:spPr>
            <a:xfrm>
              <a:off x="3168192" y="3538387"/>
              <a:ext cx="651657" cy="641067"/>
            </a:xfrm>
            <a:custGeom>
              <a:avLst/>
              <a:gdLst/>
              <a:ahLst/>
              <a:cxnLst/>
              <a:rect l="l" t="t" r="r" b="b"/>
              <a:pathLst>
                <a:path w="1334754" h="1313064">
                  <a:moveTo>
                    <a:pt x="0" y="0"/>
                  </a:moveTo>
                  <a:lnTo>
                    <a:pt x="1334754" y="0"/>
                  </a:lnTo>
                  <a:lnTo>
                    <a:pt x="1334754" y="1313064"/>
                  </a:lnTo>
                  <a:lnTo>
                    <a:pt x="0" y="1313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0" name="TextBox 57"/>
            <p:cNvSpPr txBox="1"/>
            <p:nvPr/>
          </p:nvSpPr>
          <p:spPr>
            <a:xfrm>
              <a:off x="3109809" y="4305191"/>
              <a:ext cx="768420" cy="2423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Revisão do time de contratos Makro (mensal)</a:t>
              </a:r>
            </a:p>
          </p:txBody>
        </p:sp>
      </p:grpSp>
      <p:pic>
        <p:nvPicPr>
          <p:cNvPr id="171" name="Imagem 170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366" y="1349730"/>
            <a:ext cx="511938" cy="144637"/>
          </a:xfrm>
          <a:prstGeom prst="rect">
            <a:avLst/>
          </a:prstGeom>
        </p:spPr>
      </p:pic>
      <p:pic>
        <p:nvPicPr>
          <p:cNvPr id="172" name="Imagem 171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089" y="1349730"/>
            <a:ext cx="511938" cy="144637"/>
          </a:xfrm>
          <a:prstGeom prst="rect">
            <a:avLst/>
          </a:prstGeom>
        </p:spPr>
      </p:pic>
      <p:pic>
        <p:nvPicPr>
          <p:cNvPr id="173" name="Imagem 172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867" y="1349730"/>
            <a:ext cx="511938" cy="144637"/>
          </a:xfrm>
          <a:prstGeom prst="rect">
            <a:avLst/>
          </a:prstGeom>
        </p:spPr>
      </p:pic>
      <p:pic>
        <p:nvPicPr>
          <p:cNvPr id="174" name="Imagem 173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067" y="1349730"/>
            <a:ext cx="511938" cy="144637"/>
          </a:xfrm>
          <a:prstGeom prst="rect">
            <a:avLst/>
          </a:prstGeom>
        </p:spPr>
      </p:pic>
      <p:pic>
        <p:nvPicPr>
          <p:cNvPr id="175" name="Imagem 174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911" y="3884518"/>
            <a:ext cx="511938" cy="144637"/>
          </a:xfrm>
          <a:prstGeom prst="rect">
            <a:avLst/>
          </a:prstGeom>
        </p:spPr>
      </p:pic>
      <p:pic>
        <p:nvPicPr>
          <p:cNvPr id="176" name="Imagem 175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601" y="3884518"/>
            <a:ext cx="511938" cy="144637"/>
          </a:xfrm>
          <a:prstGeom prst="rect">
            <a:avLst/>
          </a:prstGeom>
        </p:spPr>
      </p:pic>
      <p:pic>
        <p:nvPicPr>
          <p:cNvPr id="177" name="Imagem 176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550" y="1494367"/>
            <a:ext cx="356059" cy="1115864"/>
          </a:xfrm>
          <a:prstGeom prst="rect">
            <a:avLst/>
          </a:prstGeom>
        </p:spPr>
      </p:pic>
      <p:pic>
        <p:nvPicPr>
          <p:cNvPr id="178" name="Imagem 177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31624" y="3147169"/>
            <a:ext cx="1026955" cy="396548"/>
          </a:xfrm>
          <a:prstGeom prst="rect">
            <a:avLst/>
          </a:prstGeom>
        </p:spPr>
      </p:pic>
      <p:pic>
        <p:nvPicPr>
          <p:cNvPr id="179" name="Imagem 178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3215" flipV="1">
            <a:off x="3773495" y="2397007"/>
            <a:ext cx="497959" cy="192281"/>
          </a:xfrm>
          <a:prstGeom prst="rect">
            <a:avLst/>
          </a:prstGeom>
        </p:spPr>
      </p:pic>
      <p:pic>
        <p:nvPicPr>
          <p:cNvPr id="180" name="Imagem 179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3215" flipV="1">
            <a:off x="2442629" y="2460457"/>
            <a:ext cx="497959" cy="192281"/>
          </a:xfrm>
          <a:prstGeom prst="rect">
            <a:avLst/>
          </a:prstGeom>
        </p:spPr>
      </p:pic>
      <p:pic>
        <p:nvPicPr>
          <p:cNvPr id="181" name="Imagem 180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3215" flipV="1">
            <a:off x="5150414" y="2437971"/>
            <a:ext cx="497959" cy="192281"/>
          </a:xfrm>
          <a:prstGeom prst="rect">
            <a:avLst/>
          </a:prstGeom>
        </p:spPr>
      </p:pic>
      <p:pic>
        <p:nvPicPr>
          <p:cNvPr id="182" name="Imagem 181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3215" flipV="1">
            <a:off x="6555990" y="2494879"/>
            <a:ext cx="497959" cy="192281"/>
          </a:xfrm>
          <a:prstGeom prst="rect">
            <a:avLst/>
          </a:prstGeom>
        </p:spPr>
      </p:pic>
      <p:grpSp>
        <p:nvGrpSpPr>
          <p:cNvPr id="3" name="Agrupar 2"/>
          <p:cNvGrpSpPr/>
          <p:nvPr/>
        </p:nvGrpSpPr>
        <p:grpSpPr>
          <a:xfrm>
            <a:off x="1653035" y="1145969"/>
            <a:ext cx="768420" cy="709113"/>
            <a:chOff x="1653035" y="1145969"/>
            <a:chExt cx="768420" cy="709113"/>
          </a:xfrm>
        </p:grpSpPr>
        <p:sp>
          <p:nvSpPr>
            <p:cNvPr id="158" name="TextBox 34"/>
            <p:cNvSpPr txBox="1"/>
            <p:nvPr/>
          </p:nvSpPr>
          <p:spPr>
            <a:xfrm>
              <a:off x="1653035" y="1693499"/>
              <a:ext cx="768420" cy="161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Programação cliente (Semanal)</a:t>
              </a:r>
            </a:p>
          </p:txBody>
        </p:sp>
        <p:pic>
          <p:nvPicPr>
            <p:cNvPr id="183" name="Imagem 182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0536" y="1145969"/>
              <a:ext cx="378235" cy="378235"/>
            </a:xfrm>
            <a:prstGeom prst="rect">
              <a:avLst/>
            </a:prstGeom>
          </p:spPr>
        </p:pic>
      </p:grpSp>
      <p:sp>
        <p:nvSpPr>
          <p:cNvPr id="184" name="Freeform 49"/>
          <p:cNvSpPr/>
          <p:nvPr/>
        </p:nvSpPr>
        <p:spPr>
          <a:xfrm>
            <a:off x="6734910" y="978192"/>
            <a:ext cx="849860" cy="856434"/>
          </a:xfrm>
          <a:custGeom>
            <a:avLst/>
            <a:gdLst/>
            <a:ahLst/>
            <a:cxnLst/>
            <a:rect l="l" t="t" r="r" b="b"/>
            <a:pathLst>
              <a:path w="1133643" h="1142210">
                <a:moveTo>
                  <a:pt x="0" y="0"/>
                </a:moveTo>
                <a:lnTo>
                  <a:pt x="1133643" y="0"/>
                </a:lnTo>
                <a:lnTo>
                  <a:pt x="1133643" y="1142210"/>
                </a:lnTo>
                <a:lnTo>
                  <a:pt x="0" y="1142210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xmlns="" r:embed="rId40"/>
                </a:ext>
              </a:extLst>
            </a:blip>
            <a:stretch>
              <a:fillRect/>
            </a:stretch>
          </a:blipFill>
        </p:spPr>
      </p:sp>
      <p:sp>
        <p:nvSpPr>
          <p:cNvPr id="185" name="Freeform 49"/>
          <p:cNvSpPr/>
          <p:nvPr/>
        </p:nvSpPr>
        <p:spPr>
          <a:xfrm>
            <a:off x="5727878" y="2095475"/>
            <a:ext cx="849860" cy="856434"/>
          </a:xfrm>
          <a:custGeom>
            <a:avLst/>
            <a:gdLst/>
            <a:ahLst/>
            <a:cxnLst/>
            <a:rect l="l" t="t" r="r" b="b"/>
            <a:pathLst>
              <a:path w="1133643" h="1142210">
                <a:moveTo>
                  <a:pt x="0" y="0"/>
                </a:moveTo>
                <a:lnTo>
                  <a:pt x="1133643" y="0"/>
                </a:lnTo>
                <a:lnTo>
                  <a:pt x="1133643" y="1142210"/>
                </a:lnTo>
                <a:lnTo>
                  <a:pt x="0" y="1142210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xmlns="" r:embed="rId40"/>
                </a:ext>
              </a:extLst>
            </a:blip>
            <a:stretch>
              <a:fillRect/>
            </a:stretch>
          </a:blipFill>
        </p:spPr>
      </p:sp>
      <p:sp>
        <p:nvSpPr>
          <p:cNvPr id="186" name="Freeform 49"/>
          <p:cNvSpPr/>
          <p:nvPr/>
        </p:nvSpPr>
        <p:spPr>
          <a:xfrm>
            <a:off x="4293430" y="2012776"/>
            <a:ext cx="849860" cy="856434"/>
          </a:xfrm>
          <a:custGeom>
            <a:avLst/>
            <a:gdLst/>
            <a:ahLst/>
            <a:cxnLst/>
            <a:rect l="l" t="t" r="r" b="b"/>
            <a:pathLst>
              <a:path w="1133643" h="1142210">
                <a:moveTo>
                  <a:pt x="0" y="0"/>
                </a:moveTo>
                <a:lnTo>
                  <a:pt x="1133643" y="0"/>
                </a:lnTo>
                <a:lnTo>
                  <a:pt x="1133643" y="1142210"/>
                </a:lnTo>
                <a:lnTo>
                  <a:pt x="0" y="1142210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xmlns="" r:embed="rId40"/>
                </a:ext>
              </a:extLst>
            </a:blip>
            <a:stretch>
              <a:fillRect/>
            </a:stretch>
          </a:blipFill>
        </p:spPr>
      </p:sp>
      <p:sp>
        <p:nvSpPr>
          <p:cNvPr id="187" name="Freeform 49"/>
          <p:cNvSpPr/>
          <p:nvPr/>
        </p:nvSpPr>
        <p:spPr>
          <a:xfrm>
            <a:off x="2900560" y="2052759"/>
            <a:ext cx="849860" cy="856434"/>
          </a:xfrm>
          <a:custGeom>
            <a:avLst/>
            <a:gdLst/>
            <a:ahLst/>
            <a:cxnLst/>
            <a:rect l="l" t="t" r="r" b="b"/>
            <a:pathLst>
              <a:path w="1133643" h="1142210">
                <a:moveTo>
                  <a:pt x="0" y="0"/>
                </a:moveTo>
                <a:lnTo>
                  <a:pt x="1133643" y="0"/>
                </a:lnTo>
                <a:lnTo>
                  <a:pt x="1133643" y="1142210"/>
                </a:lnTo>
                <a:lnTo>
                  <a:pt x="0" y="1142210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xmlns="" r:embed="rId40"/>
                </a:ext>
              </a:extLst>
            </a:blip>
            <a:stretch>
              <a:fillRect/>
            </a:stretch>
          </a:blipFill>
        </p:spPr>
      </p:sp>
      <p:sp>
        <p:nvSpPr>
          <p:cNvPr id="188" name="Freeform 49"/>
          <p:cNvSpPr/>
          <p:nvPr/>
        </p:nvSpPr>
        <p:spPr>
          <a:xfrm>
            <a:off x="1688381" y="2129149"/>
            <a:ext cx="849860" cy="856434"/>
          </a:xfrm>
          <a:custGeom>
            <a:avLst/>
            <a:gdLst/>
            <a:ahLst/>
            <a:cxnLst/>
            <a:rect l="l" t="t" r="r" b="b"/>
            <a:pathLst>
              <a:path w="1133643" h="1142210">
                <a:moveTo>
                  <a:pt x="0" y="0"/>
                </a:moveTo>
                <a:lnTo>
                  <a:pt x="1133643" y="0"/>
                </a:lnTo>
                <a:lnTo>
                  <a:pt x="1133643" y="1142210"/>
                </a:lnTo>
                <a:lnTo>
                  <a:pt x="0" y="1142210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xmlns="" r:embed="rId40"/>
                </a:ext>
              </a:extLst>
            </a:blip>
            <a:stretch>
              <a:fillRect/>
            </a:stretch>
          </a:blipFill>
        </p:spPr>
      </p:sp>
      <p:sp>
        <p:nvSpPr>
          <p:cNvPr id="189" name="Freeform 49"/>
          <p:cNvSpPr/>
          <p:nvPr/>
        </p:nvSpPr>
        <p:spPr>
          <a:xfrm>
            <a:off x="1671255" y="3348591"/>
            <a:ext cx="849860" cy="856434"/>
          </a:xfrm>
          <a:custGeom>
            <a:avLst/>
            <a:gdLst/>
            <a:ahLst/>
            <a:cxnLst/>
            <a:rect l="l" t="t" r="r" b="b"/>
            <a:pathLst>
              <a:path w="1133643" h="1142210">
                <a:moveTo>
                  <a:pt x="0" y="0"/>
                </a:moveTo>
                <a:lnTo>
                  <a:pt x="1133643" y="0"/>
                </a:lnTo>
                <a:lnTo>
                  <a:pt x="1133643" y="1142210"/>
                </a:lnTo>
                <a:lnTo>
                  <a:pt x="0" y="1142210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xmlns="" r:embed="rId40"/>
                </a:ext>
              </a:extLst>
            </a:blip>
            <a:stretch>
              <a:fillRect/>
            </a:stretch>
          </a:blipFill>
        </p:spPr>
      </p:sp>
      <p:sp>
        <p:nvSpPr>
          <p:cNvPr id="192" name="Google Shape;138;p22"/>
          <p:cNvSpPr txBox="1">
            <a:spLocks/>
          </p:cNvSpPr>
          <p:nvPr/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mtClean="0"/>
              <a:t>Tipo de Caso &amp; Descrição da Prática</a:t>
            </a:r>
            <a:endParaRPr lang="pt-BR" dirty="0"/>
          </a:p>
        </p:txBody>
      </p:sp>
      <p:sp>
        <p:nvSpPr>
          <p:cNvPr id="193" name="Google Shape;91;p14"/>
          <p:cNvSpPr txBox="1">
            <a:spLocks/>
          </p:cNvSpPr>
          <p:nvPr/>
        </p:nvSpPr>
        <p:spPr>
          <a:xfrm>
            <a:off x="83101" y="710425"/>
            <a:ext cx="6077376" cy="283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>
              <a:buBlip>
                <a:blip r:embed="rId41"/>
              </a:buBlip>
            </a:pPr>
            <a:r>
              <a:rPr lang="pt-BR" b="1" dirty="0"/>
              <a:t>Exemplo - Case BDE | Makro x Vale MA - Como Era?</a:t>
            </a:r>
          </a:p>
        </p:txBody>
      </p:sp>
      <p:grpSp>
        <p:nvGrpSpPr>
          <p:cNvPr id="302" name="Agrupar 301"/>
          <p:cNvGrpSpPr/>
          <p:nvPr/>
        </p:nvGrpSpPr>
        <p:grpSpPr>
          <a:xfrm>
            <a:off x="-5652094" y="2286457"/>
            <a:ext cx="3569795" cy="2094366"/>
            <a:chOff x="940763" y="2286457"/>
            <a:chExt cx="3569795" cy="2094366"/>
          </a:xfrm>
        </p:grpSpPr>
        <p:grpSp>
          <p:nvGrpSpPr>
            <p:cNvPr id="303" name="Agrupar 302"/>
            <p:cNvGrpSpPr/>
            <p:nvPr/>
          </p:nvGrpSpPr>
          <p:grpSpPr>
            <a:xfrm>
              <a:off x="940763" y="2286457"/>
              <a:ext cx="3569795" cy="875407"/>
              <a:chOff x="940763" y="1264155"/>
              <a:chExt cx="3569795" cy="875407"/>
            </a:xfrm>
          </p:grpSpPr>
          <p:grpSp>
            <p:nvGrpSpPr>
              <p:cNvPr id="317" name="Agrupar 316"/>
              <p:cNvGrpSpPr/>
              <p:nvPr/>
            </p:nvGrpSpPr>
            <p:grpSpPr>
              <a:xfrm>
                <a:off x="940763" y="1270199"/>
                <a:ext cx="1187482" cy="869363"/>
                <a:chOff x="626212" y="1371238"/>
                <a:chExt cx="1624533" cy="1189330"/>
              </a:xfrm>
            </p:grpSpPr>
            <p:sp>
              <p:nvSpPr>
                <p:cNvPr id="319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1</a:t>
                  </a:r>
                </a:p>
              </p:txBody>
            </p:sp>
            <p:grpSp>
              <p:nvGrpSpPr>
                <p:cNvPr id="320" name="Agrupar 319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321" name="Retângulo 320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322" name="Agrupar 321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327" name="Retângulo 326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8" name="Retângulo 327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323" name="Agrupar 322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325" name="Retângulo 324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6" name="Retângulo 325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324" name="Retângulo 323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318" name="Retângulo Arredondado 317"/>
              <p:cNvSpPr/>
              <p:nvPr/>
            </p:nvSpPr>
            <p:spPr>
              <a:xfrm>
                <a:off x="1636112" y="1264155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1. Instalação de Hardware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Dispositivos de telemetria instalados nos equipamentos para captura automática de </a:t>
                </a:r>
                <a:r>
                  <a:rPr lang="pt-BR" sz="9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horimetro</a:t>
                </a: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. Status e </a:t>
                </a:r>
                <a:r>
                  <a:rPr lang="pt-BR" sz="9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geolocalização</a:t>
                </a: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, mesmo em áreas de baixa conectividade.</a:t>
                </a:r>
              </a:p>
            </p:txBody>
          </p:sp>
        </p:grpSp>
        <p:grpSp>
          <p:nvGrpSpPr>
            <p:cNvPr id="304" name="Agrupar 303"/>
            <p:cNvGrpSpPr/>
            <p:nvPr/>
          </p:nvGrpSpPr>
          <p:grpSpPr>
            <a:xfrm>
              <a:off x="940763" y="3505416"/>
              <a:ext cx="3569795" cy="875407"/>
              <a:chOff x="940763" y="2483114"/>
              <a:chExt cx="3569795" cy="875407"/>
            </a:xfrm>
          </p:grpSpPr>
          <p:grpSp>
            <p:nvGrpSpPr>
              <p:cNvPr id="305" name="Agrupar 304"/>
              <p:cNvGrpSpPr/>
              <p:nvPr/>
            </p:nvGrpSpPr>
            <p:grpSpPr>
              <a:xfrm>
                <a:off x="940763" y="2489158"/>
                <a:ext cx="1187482" cy="869363"/>
                <a:chOff x="626212" y="1371238"/>
                <a:chExt cx="1624533" cy="1189330"/>
              </a:xfrm>
            </p:grpSpPr>
            <p:sp>
              <p:nvSpPr>
                <p:cNvPr id="307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3</a:t>
                  </a:r>
                </a:p>
              </p:txBody>
            </p:sp>
            <p:grpSp>
              <p:nvGrpSpPr>
                <p:cNvPr id="308" name="Agrupar 307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309" name="Retângulo 308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310" name="Agrupar 309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315" name="Retângulo 314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6" name="Retângulo 315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311" name="Agrupar 310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313" name="Retângulo 312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4" name="Retângulo 313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312" name="Retângulo 311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306" name="Retângulo Arredondado 305"/>
              <p:cNvSpPr/>
              <p:nvPr/>
            </p:nvSpPr>
            <p:spPr>
              <a:xfrm>
                <a:off x="1636112" y="2483114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3. Customização das Regras de Negócio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Plataforma adaptada às complexas regras de medição dos diversos contratos da Makro com seus clientes.</a:t>
                </a:r>
              </a:p>
            </p:txBody>
          </p:sp>
        </p:grpSp>
      </p:grpSp>
      <p:grpSp>
        <p:nvGrpSpPr>
          <p:cNvPr id="329" name="Agrupar 328"/>
          <p:cNvGrpSpPr/>
          <p:nvPr/>
        </p:nvGrpSpPr>
        <p:grpSpPr>
          <a:xfrm>
            <a:off x="-4326943" y="2286457"/>
            <a:ext cx="3569795" cy="2094366"/>
            <a:chOff x="4700499" y="2286457"/>
            <a:chExt cx="3569795" cy="2094366"/>
          </a:xfrm>
        </p:grpSpPr>
        <p:grpSp>
          <p:nvGrpSpPr>
            <p:cNvPr id="330" name="Agrupar 329"/>
            <p:cNvGrpSpPr/>
            <p:nvPr/>
          </p:nvGrpSpPr>
          <p:grpSpPr>
            <a:xfrm>
              <a:off x="4700499" y="3505416"/>
              <a:ext cx="3569795" cy="875407"/>
              <a:chOff x="4700499" y="2483114"/>
              <a:chExt cx="3569795" cy="875407"/>
            </a:xfrm>
          </p:grpSpPr>
          <p:grpSp>
            <p:nvGrpSpPr>
              <p:cNvPr id="344" name="Agrupar 343"/>
              <p:cNvGrpSpPr/>
              <p:nvPr/>
            </p:nvGrpSpPr>
            <p:grpSpPr>
              <a:xfrm>
                <a:off x="4700499" y="2489158"/>
                <a:ext cx="1187482" cy="869363"/>
                <a:chOff x="626212" y="1371238"/>
                <a:chExt cx="1624533" cy="1189330"/>
              </a:xfrm>
            </p:grpSpPr>
            <p:sp>
              <p:nvSpPr>
                <p:cNvPr id="346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4</a:t>
                  </a:r>
                </a:p>
              </p:txBody>
            </p:sp>
            <p:grpSp>
              <p:nvGrpSpPr>
                <p:cNvPr id="347" name="Agrupar 346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348" name="Retângulo 347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349" name="Agrupar 348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354" name="Retângulo 353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55" name="Retângulo 354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350" name="Agrupar 349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352" name="Retângulo 351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53" name="Retângulo 352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351" name="Retângulo 350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345" name="Retângulo Arredondado 344"/>
              <p:cNvSpPr/>
              <p:nvPr/>
            </p:nvSpPr>
            <p:spPr>
              <a:xfrm>
                <a:off x="5395848" y="2483114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4. Integração e Faturamento Automático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Solução integrada via API aos sistemas internos da Makro. Otimizando o fluxo de dados para um faturamento mais rápido e preciso.</a:t>
                </a:r>
              </a:p>
            </p:txBody>
          </p:sp>
        </p:grpSp>
        <p:grpSp>
          <p:nvGrpSpPr>
            <p:cNvPr id="331" name="Agrupar 330"/>
            <p:cNvGrpSpPr/>
            <p:nvPr/>
          </p:nvGrpSpPr>
          <p:grpSpPr>
            <a:xfrm>
              <a:off x="4700499" y="2286457"/>
              <a:ext cx="3569795" cy="875407"/>
              <a:chOff x="4700499" y="1264155"/>
              <a:chExt cx="3569795" cy="875407"/>
            </a:xfrm>
          </p:grpSpPr>
          <p:grpSp>
            <p:nvGrpSpPr>
              <p:cNvPr id="332" name="Agrupar 331"/>
              <p:cNvGrpSpPr/>
              <p:nvPr/>
            </p:nvGrpSpPr>
            <p:grpSpPr>
              <a:xfrm>
                <a:off x="4700499" y="1270199"/>
                <a:ext cx="1187482" cy="869363"/>
                <a:chOff x="626212" y="1371238"/>
                <a:chExt cx="1624533" cy="1189330"/>
              </a:xfrm>
            </p:grpSpPr>
            <p:sp>
              <p:nvSpPr>
                <p:cNvPr id="334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2</a:t>
                  </a:r>
                </a:p>
              </p:txBody>
            </p:sp>
            <p:grpSp>
              <p:nvGrpSpPr>
                <p:cNvPr id="335" name="Agrupar 334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336" name="Retângulo 335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337" name="Agrupar 336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342" name="Retângulo 341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43" name="Retângulo 342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338" name="Agrupar 337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340" name="Retângulo 339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41" name="Retângulo 340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339" name="Retângulo 338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333" name="Retângulo Arredondado 332"/>
              <p:cNvSpPr/>
              <p:nvPr/>
            </p:nvSpPr>
            <p:spPr>
              <a:xfrm>
                <a:off x="5395848" y="1264155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2. Centralização em Plataforma Digital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Dados processados em tempo real na plataforma </a:t>
                </a:r>
                <a:r>
                  <a:rPr lang="pt-BR" sz="9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GaussFleet</a:t>
                </a: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, eliminando 100% o uso de documentos físicos como os antigos </a:t>
                </a:r>
                <a:r>
                  <a:rPr lang="pt-BR" sz="9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BDEs</a:t>
                </a:r>
                <a:r>
                  <a:rPr lang="pt-BR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3363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/>
          <p:cNvGrpSpPr/>
          <p:nvPr/>
        </p:nvGrpSpPr>
        <p:grpSpPr>
          <a:xfrm>
            <a:off x="6830696" y="4699550"/>
            <a:ext cx="1019809" cy="316315"/>
            <a:chOff x="2417445" y="3544594"/>
            <a:chExt cx="1920177" cy="595583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3" t="10385" r="72248" b="10385"/>
            <a:stretch/>
          </p:blipFill>
          <p:spPr>
            <a:xfrm>
              <a:off x="2417445" y="3606446"/>
              <a:ext cx="476250" cy="47188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tx1">
                  <a:lumMod val="65000"/>
                  <a:lumOff val="3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59"/>
            <a:stretch/>
          </p:blipFill>
          <p:spPr>
            <a:xfrm>
              <a:off x="2891790" y="3544594"/>
              <a:ext cx="1445832" cy="595583"/>
            </a:xfrm>
            <a:prstGeom prst="rect">
              <a:avLst/>
            </a:prstGeom>
          </p:spPr>
        </p:pic>
      </p:grpSp>
      <p:grpSp>
        <p:nvGrpSpPr>
          <p:cNvPr id="69" name="Agrupar 68"/>
          <p:cNvGrpSpPr/>
          <p:nvPr/>
        </p:nvGrpSpPr>
        <p:grpSpPr>
          <a:xfrm>
            <a:off x="2502614" y="1359831"/>
            <a:ext cx="910669" cy="724765"/>
            <a:chOff x="2812362" y="1211108"/>
            <a:chExt cx="910669" cy="724765"/>
          </a:xfrm>
        </p:grpSpPr>
        <p:sp>
          <p:nvSpPr>
            <p:cNvPr id="70" name="Freeform 11"/>
            <p:cNvSpPr/>
            <p:nvPr/>
          </p:nvSpPr>
          <p:spPr>
            <a:xfrm>
              <a:off x="2863685" y="1211108"/>
              <a:ext cx="808023" cy="425223"/>
            </a:xfrm>
            <a:custGeom>
              <a:avLst/>
              <a:gdLst/>
              <a:ahLst/>
              <a:cxnLst/>
              <a:rect l="l" t="t" r="r" b="b"/>
              <a:pathLst>
                <a:path w="1655030" h="870960">
                  <a:moveTo>
                    <a:pt x="0" y="0"/>
                  </a:moveTo>
                  <a:lnTo>
                    <a:pt x="1655030" y="0"/>
                  </a:lnTo>
                  <a:lnTo>
                    <a:pt x="1655030" y="870960"/>
                  </a:lnTo>
                  <a:lnTo>
                    <a:pt x="0" y="870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71" name="TextBox 35"/>
            <p:cNvSpPr txBox="1"/>
            <p:nvPr/>
          </p:nvSpPr>
          <p:spPr>
            <a:xfrm>
              <a:off x="2812362" y="1693499"/>
              <a:ext cx="910669" cy="2423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Time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Makro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recebe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Programação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(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Semanal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e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Diário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)</a:t>
              </a:r>
            </a:p>
          </p:txBody>
        </p:sp>
      </p:grpSp>
      <p:grpSp>
        <p:nvGrpSpPr>
          <p:cNvPr id="72" name="Agrupar 71"/>
          <p:cNvGrpSpPr/>
          <p:nvPr/>
        </p:nvGrpSpPr>
        <p:grpSpPr>
          <a:xfrm>
            <a:off x="4132679" y="1382891"/>
            <a:ext cx="913829" cy="678644"/>
            <a:chOff x="4131547" y="1176438"/>
            <a:chExt cx="913829" cy="678644"/>
          </a:xfrm>
        </p:grpSpPr>
        <p:sp>
          <p:nvSpPr>
            <p:cNvPr id="73" name="Freeform 13"/>
            <p:cNvSpPr/>
            <p:nvPr/>
          </p:nvSpPr>
          <p:spPr>
            <a:xfrm>
              <a:off x="4271435" y="1176438"/>
              <a:ext cx="634054" cy="494562"/>
            </a:xfrm>
            <a:custGeom>
              <a:avLst/>
              <a:gdLst/>
              <a:ahLst/>
              <a:cxnLst/>
              <a:rect l="l" t="t" r="r" b="b"/>
              <a:pathLst>
                <a:path w="1298699" h="1012985">
                  <a:moveTo>
                    <a:pt x="0" y="0"/>
                  </a:moveTo>
                  <a:lnTo>
                    <a:pt x="1298699" y="0"/>
                  </a:lnTo>
                  <a:lnTo>
                    <a:pt x="1298699" y="1012985"/>
                  </a:lnTo>
                  <a:lnTo>
                    <a:pt x="0" y="10129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4" name="TextBox 36"/>
            <p:cNvSpPr txBox="1"/>
            <p:nvPr/>
          </p:nvSpPr>
          <p:spPr>
            <a:xfrm>
              <a:off x="4131547" y="1693499"/>
              <a:ext cx="913829" cy="161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Programa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Frotas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no Excel</a:t>
              </a:r>
            </a:p>
            <a:p>
              <a:pPr algn="ctr"/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(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Semanal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e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Diário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)</a:t>
              </a:r>
            </a:p>
          </p:txBody>
        </p:sp>
      </p:grpSp>
      <p:grpSp>
        <p:nvGrpSpPr>
          <p:cNvPr id="75" name="Agrupar 74"/>
          <p:cNvGrpSpPr/>
          <p:nvPr/>
        </p:nvGrpSpPr>
        <p:grpSpPr>
          <a:xfrm>
            <a:off x="5817227" y="1248290"/>
            <a:ext cx="768420" cy="987602"/>
            <a:chOff x="5472835" y="948271"/>
            <a:chExt cx="768420" cy="987602"/>
          </a:xfrm>
        </p:grpSpPr>
        <p:sp>
          <p:nvSpPr>
            <p:cNvPr id="76" name="Freeform 15"/>
            <p:cNvSpPr/>
            <p:nvPr/>
          </p:nvSpPr>
          <p:spPr>
            <a:xfrm>
              <a:off x="5540542" y="948271"/>
              <a:ext cx="522489" cy="624801"/>
            </a:xfrm>
            <a:custGeom>
              <a:avLst/>
              <a:gdLst/>
              <a:ahLst/>
              <a:cxnLst/>
              <a:rect l="l" t="t" r="r" b="b"/>
              <a:pathLst>
                <a:path w="1070188" h="1279746">
                  <a:moveTo>
                    <a:pt x="0" y="0"/>
                  </a:moveTo>
                  <a:lnTo>
                    <a:pt x="1070188" y="0"/>
                  </a:lnTo>
                  <a:lnTo>
                    <a:pt x="1070188" y="1279746"/>
                  </a:lnTo>
                  <a:lnTo>
                    <a:pt x="0" y="1279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xmlns="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7" name="TextBox 37"/>
            <p:cNvSpPr txBox="1"/>
            <p:nvPr/>
          </p:nvSpPr>
          <p:spPr>
            <a:xfrm>
              <a:off x="5472835" y="1693499"/>
              <a:ext cx="768420" cy="2423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Operador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é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informada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da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Programação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(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Diário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)</a:t>
              </a:r>
            </a:p>
          </p:txBody>
        </p:sp>
      </p:grpSp>
      <p:grpSp>
        <p:nvGrpSpPr>
          <p:cNvPr id="78" name="Agrupar 77"/>
          <p:cNvGrpSpPr/>
          <p:nvPr/>
        </p:nvGrpSpPr>
        <p:grpSpPr>
          <a:xfrm>
            <a:off x="941351" y="1367657"/>
            <a:ext cx="768420" cy="709113"/>
            <a:chOff x="1653035" y="1145969"/>
            <a:chExt cx="768420" cy="709113"/>
          </a:xfrm>
        </p:grpSpPr>
        <p:sp>
          <p:nvSpPr>
            <p:cNvPr id="84" name="TextBox 34"/>
            <p:cNvSpPr txBox="1"/>
            <p:nvPr/>
          </p:nvSpPr>
          <p:spPr>
            <a:xfrm>
              <a:off x="1653035" y="1693499"/>
              <a:ext cx="768420" cy="161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Programação cliente (Semanal)</a:t>
              </a:r>
            </a:p>
          </p:txBody>
        </p:sp>
        <p:pic>
          <p:nvPicPr>
            <p:cNvPr id="85" name="Imagem 84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0536" y="1145969"/>
              <a:ext cx="378235" cy="378235"/>
            </a:xfrm>
            <a:prstGeom prst="rect">
              <a:avLst/>
            </a:prstGeom>
          </p:spPr>
        </p:pic>
      </p:grpSp>
      <p:grpSp>
        <p:nvGrpSpPr>
          <p:cNvPr id="86" name="Agrupar 85"/>
          <p:cNvGrpSpPr/>
          <p:nvPr/>
        </p:nvGrpSpPr>
        <p:grpSpPr>
          <a:xfrm>
            <a:off x="7439177" y="1302629"/>
            <a:ext cx="768420" cy="839169"/>
            <a:chOff x="6864591" y="2231607"/>
            <a:chExt cx="768420" cy="839169"/>
          </a:xfrm>
        </p:grpSpPr>
        <p:sp>
          <p:nvSpPr>
            <p:cNvPr id="87" name="Freeform 17"/>
            <p:cNvSpPr/>
            <p:nvPr/>
          </p:nvSpPr>
          <p:spPr>
            <a:xfrm>
              <a:off x="7175103" y="2231607"/>
              <a:ext cx="147397" cy="610969"/>
            </a:xfrm>
            <a:custGeom>
              <a:avLst/>
              <a:gdLst/>
              <a:ahLst/>
              <a:cxnLst/>
              <a:rect l="l" t="t" r="r" b="b"/>
              <a:pathLst>
                <a:path w="301904" h="1251414">
                  <a:moveTo>
                    <a:pt x="0" y="0"/>
                  </a:moveTo>
                  <a:lnTo>
                    <a:pt x="301903" y="0"/>
                  </a:lnTo>
                  <a:lnTo>
                    <a:pt x="301903" y="1251414"/>
                  </a:lnTo>
                  <a:lnTo>
                    <a:pt x="0" y="1251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xmlns="" r:embed="rId1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8" name="TextBox 29"/>
            <p:cNvSpPr txBox="1"/>
            <p:nvPr/>
          </p:nvSpPr>
          <p:spPr>
            <a:xfrm>
              <a:off x="6864591" y="2909193"/>
              <a:ext cx="768420" cy="161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Operador realiza atividade (Diário)</a:t>
              </a:r>
            </a:p>
          </p:txBody>
        </p:sp>
      </p:grpSp>
      <p:pic>
        <p:nvPicPr>
          <p:cNvPr id="37" name="Imagem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341" y="1542413"/>
            <a:ext cx="511938" cy="144637"/>
          </a:xfrm>
          <a:prstGeom prst="rect">
            <a:avLst/>
          </a:prstGeom>
        </p:spPr>
      </p:pic>
      <p:pic>
        <p:nvPicPr>
          <p:cNvPr id="38" name="Imagem 3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449" y="1542413"/>
            <a:ext cx="511938" cy="144637"/>
          </a:xfrm>
          <a:prstGeom prst="rect">
            <a:avLst/>
          </a:prstGeom>
        </p:spPr>
      </p:pic>
      <p:pic>
        <p:nvPicPr>
          <p:cNvPr id="40" name="Imagem 3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216" y="1542413"/>
            <a:ext cx="511938" cy="144637"/>
          </a:xfrm>
          <a:prstGeom prst="rect">
            <a:avLst/>
          </a:prstGeom>
        </p:spPr>
      </p:pic>
      <p:pic>
        <p:nvPicPr>
          <p:cNvPr id="41" name="Imagem 4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913" y="1542413"/>
            <a:ext cx="511938" cy="144637"/>
          </a:xfrm>
          <a:prstGeom prst="rect">
            <a:avLst/>
          </a:prstGeom>
        </p:spPr>
      </p:pic>
      <p:pic>
        <p:nvPicPr>
          <p:cNvPr id="42" name="Imagem 4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10438" y="3377145"/>
            <a:ext cx="511938" cy="144637"/>
          </a:xfrm>
          <a:prstGeom prst="rect">
            <a:avLst/>
          </a:prstGeom>
        </p:spPr>
      </p:pic>
      <p:pic>
        <p:nvPicPr>
          <p:cNvPr id="43" name="Imagem 4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06571" y="3377145"/>
            <a:ext cx="511938" cy="144637"/>
          </a:xfrm>
          <a:prstGeom prst="rect">
            <a:avLst/>
          </a:prstGeom>
        </p:spPr>
      </p:pic>
      <p:pic>
        <p:nvPicPr>
          <p:cNvPr id="44" name="Imagem 4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13680" y="3377145"/>
            <a:ext cx="511938" cy="144637"/>
          </a:xfrm>
          <a:prstGeom prst="rect">
            <a:avLst/>
          </a:prstGeom>
        </p:spPr>
      </p:pic>
      <p:pic>
        <p:nvPicPr>
          <p:cNvPr id="45" name="Imagem 4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14783" y="3377145"/>
            <a:ext cx="511938" cy="144637"/>
          </a:xfrm>
          <a:prstGeom prst="rect">
            <a:avLst/>
          </a:prstGeom>
        </p:spPr>
      </p:pic>
      <p:pic>
        <p:nvPicPr>
          <p:cNvPr id="46" name="Imagem 45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670" y="1937496"/>
            <a:ext cx="356059" cy="1115864"/>
          </a:xfrm>
          <a:prstGeom prst="rect">
            <a:avLst/>
          </a:prstGeom>
        </p:spPr>
      </p:pic>
      <p:grpSp>
        <p:nvGrpSpPr>
          <p:cNvPr id="53" name="Agrupar 52"/>
          <p:cNvGrpSpPr/>
          <p:nvPr/>
        </p:nvGrpSpPr>
        <p:grpSpPr>
          <a:xfrm>
            <a:off x="851711" y="3026687"/>
            <a:ext cx="937805" cy="789196"/>
            <a:chOff x="4394416" y="3639743"/>
            <a:chExt cx="937805" cy="789196"/>
          </a:xfrm>
        </p:grpSpPr>
        <p:sp>
          <p:nvSpPr>
            <p:cNvPr id="61" name="Freeform 43"/>
            <p:cNvSpPr/>
            <p:nvPr/>
          </p:nvSpPr>
          <p:spPr>
            <a:xfrm>
              <a:off x="4633127" y="3639743"/>
              <a:ext cx="493962" cy="590687"/>
            </a:xfrm>
            <a:custGeom>
              <a:avLst/>
              <a:gdLst/>
              <a:ahLst/>
              <a:cxnLst/>
              <a:rect l="l" t="t" r="r" b="b"/>
              <a:pathLst>
                <a:path w="1011756" h="1209873">
                  <a:moveTo>
                    <a:pt x="0" y="0"/>
                  </a:moveTo>
                  <a:lnTo>
                    <a:pt x="1011756" y="0"/>
                  </a:lnTo>
                  <a:lnTo>
                    <a:pt x="1011756" y="1209873"/>
                  </a:lnTo>
                  <a:lnTo>
                    <a:pt x="0" y="12098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4" name="TextBox 45"/>
            <p:cNvSpPr txBox="1"/>
            <p:nvPr/>
          </p:nvSpPr>
          <p:spPr>
            <a:xfrm>
              <a:off x="4394416" y="4267356"/>
              <a:ext cx="937805" cy="161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Nota Fiscal é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enviada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cliente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(Mensal)</a:t>
              </a:r>
            </a:p>
          </p:txBody>
        </p:sp>
      </p:grpSp>
      <p:grpSp>
        <p:nvGrpSpPr>
          <p:cNvPr id="54" name="Agrupar 53"/>
          <p:cNvGrpSpPr/>
          <p:nvPr/>
        </p:nvGrpSpPr>
        <p:grpSpPr>
          <a:xfrm>
            <a:off x="2562377" y="2916696"/>
            <a:ext cx="768420" cy="1009178"/>
            <a:chOff x="3109809" y="3538387"/>
            <a:chExt cx="768420" cy="1009178"/>
          </a:xfrm>
        </p:grpSpPr>
        <p:sp>
          <p:nvSpPr>
            <p:cNvPr id="55" name="Freeform 46"/>
            <p:cNvSpPr/>
            <p:nvPr/>
          </p:nvSpPr>
          <p:spPr>
            <a:xfrm>
              <a:off x="3168192" y="3538387"/>
              <a:ext cx="651657" cy="641067"/>
            </a:xfrm>
            <a:custGeom>
              <a:avLst/>
              <a:gdLst/>
              <a:ahLst/>
              <a:cxnLst/>
              <a:rect l="l" t="t" r="r" b="b"/>
              <a:pathLst>
                <a:path w="1334754" h="1313064">
                  <a:moveTo>
                    <a:pt x="0" y="0"/>
                  </a:moveTo>
                  <a:lnTo>
                    <a:pt x="1334754" y="0"/>
                  </a:lnTo>
                  <a:lnTo>
                    <a:pt x="1334754" y="1313064"/>
                  </a:lnTo>
                  <a:lnTo>
                    <a:pt x="0" y="1313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>
                <a:extLst>
                  <a:ext uri="{96DAC541-7B7A-43D3-8B79-37D633B846F1}">
                    <asvg:svgBlip xmlns:asvg="http://schemas.microsoft.com/office/drawing/2016/SVG/main" xmlns="" r:embed="rId2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8" name="TextBox 57"/>
            <p:cNvSpPr txBox="1"/>
            <p:nvPr/>
          </p:nvSpPr>
          <p:spPr>
            <a:xfrm>
              <a:off x="3109809" y="4305191"/>
              <a:ext cx="768420" cy="2423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Revisão do time de contratos Makro (mensal)</a:t>
              </a:r>
            </a:p>
          </p:txBody>
        </p:sp>
      </p:grpSp>
      <p:grpSp>
        <p:nvGrpSpPr>
          <p:cNvPr id="67" name="Agrupar 66"/>
          <p:cNvGrpSpPr/>
          <p:nvPr/>
        </p:nvGrpSpPr>
        <p:grpSpPr>
          <a:xfrm>
            <a:off x="7354833" y="2963756"/>
            <a:ext cx="937107" cy="948951"/>
            <a:chOff x="6289603" y="2317826"/>
            <a:chExt cx="937107" cy="948951"/>
          </a:xfrm>
        </p:grpSpPr>
        <p:sp>
          <p:nvSpPr>
            <p:cNvPr id="68" name="Freeform 21"/>
            <p:cNvSpPr/>
            <p:nvPr/>
          </p:nvSpPr>
          <p:spPr>
            <a:xfrm>
              <a:off x="6365272" y="2317826"/>
              <a:ext cx="785769" cy="707192"/>
            </a:xfrm>
            <a:custGeom>
              <a:avLst/>
              <a:gdLst/>
              <a:ahLst/>
              <a:cxnLst/>
              <a:rect l="l" t="t" r="r" b="b"/>
              <a:pathLst>
                <a:path w="1780046" h="1602042">
                  <a:moveTo>
                    <a:pt x="0" y="0"/>
                  </a:moveTo>
                  <a:lnTo>
                    <a:pt x="1780047" y="0"/>
                  </a:lnTo>
                  <a:lnTo>
                    <a:pt x="1780047" y="1602042"/>
                  </a:lnTo>
                  <a:lnTo>
                    <a:pt x="0" y="1602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9" name="TextBox 39"/>
            <p:cNvSpPr txBox="1"/>
            <p:nvPr/>
          </p:nvSpPr>
          <p:spPr>
            <a:xfrm>
              <a:off x="6289603" y="3105194"/>
              <a:ext cx="937107" cy="161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Análise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525" b="1" dirty="0" err="1" smtClean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</a:t>
              </a:r>
              <a:r>
                <a:rPr lang="en-US" sz="525" b="1" dirty="0" smtClean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tempo real dos dados e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medições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(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Diário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)</a:t>
              </a:r>
            </a:p>
          </p:txBody>
        </p:sp>
      </p:grpSp>
      <p:grpSp>
        <p:nvGrpSpPr>
          <p:cNvPr id="80" name="Agrupar 79"/>
          <p:cNvGrpSpPr/>
          <p:nvPr/>
        </p:nvGrpSpPr>
        <p:grpSpPr>
          <a:xfrm>
            <a:off x="5659866" y="2916696"/>
            <a:ext cx="1041634" cy="1077987"/>
            <a:chOff x="4743874" y="2269581"/>
            <a:chExt cx="1041634" cy="1077987"/>
          </a:xfrm>
        </p:grpSpPr>
        <p:sp>
          <p:nvSpPr>
            <p:cNvPr id="81" name="Freeform 24"/>
            <p:cNvSpPr/>
            <p:nvPr/>
          </p:nvSpPr>
          <p:spPr>
            <a:xfrm>
              <a:off x="4743874" y="2269581"/>
              <a:ext cx="992364" cy="755437"/>
            </a:xfrm>
            <a:custGeom>
              <a:avLst/>
              <a:gdLst/>
              <a:ahLst/>
              <a:cxnLst/>
              <a:rect l="l" t="t" r="r" b="b"/>
              <a:pathLst>
                <a:path w="2248057" h="1711333">
                  <a:moveTo>
                    <a:pt x="0" y="0"/>
                  </a:moveTo>
                  <a:lnTo>
                    <a:pt x="2248057" y="0"/>
                  </a:lnTo>
                  <a:lnTo>
                    <a:pt x="2248057" y="1711333"/>
                  </a:lnTo>
                  <a:lnTo>
                    <a:pt x="0" y="1711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</p:spPr>
        </p:sp>
        <p:sp>
          <p:nvSpPr>
            <p:cNvPr id="82" name="TextBox 40"/>
            <p:cNvSpPr txBox="1"/>
            <p:nvPr/>
          </p:nvSpPr>
          <p:spPr>
            <a:xfrm>
              <a:off x="4848401" y="3105194"/>
              <a:ext cx="937107" cy="2423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Validação diária, semanal e mensal junto ao cliente, via plataforma</a:t>
              </a:r>
            </a:p>
          </p:txBody>
        </p:sp>
      </p:grpSp>
      <p:grpSp>
        <p:nvGrpSpPr>
          <p:cNvPr id="83" name="Agrupar 82"/>
          <p:cNvGrpSpPr/>
          <p:nvPr/>
        </p:nvGrpSpPr>
        <p:grpSpPr>
          <a:xfrm>
            <a:off x="4073174" y="2936364"/>
            <a:ext cx="937107" cy="881562"/>
            <a:chOff x="3219891" y="2385215"/>
            <a:chExt cx="937107" cy="881562"/>
          </a:xfrm>
        </p:grpSpPr>
        <p:sp>
          <p:nvSpPr>
            <p:cNvPr id="90" name="Freeform 26"/>
            <p:cNvSpPr/>
            <p:nvPr/>
          </p:nvSpPr>
          <p:spPr>
            <a:xfrm>
              <a:off x="3350358" y="2385215"/>
              <a:ext cx="673969" cy="625948"/>
            </a:xfrm>
            <a:custGeom>
              <a:avLst/>
              <a:gdLst/>
              <a:ahLst/>
              <a:cxnLst/>
              <a:rect l="l" t="t" r="r" b="b"/>
              <a:pathLst>
                <a:path w="1526778" h="1417995">
                  <a:moveTo>
                    <a:pt x="0" y="0"/>
                  </a:moveTo>
                  <a:lnTo>
                    <a:pt x="1526777" y="0"/>
                  </a:lnTo>
                  <a:lnTo>
                    <a:pt x="1526777" y="1417995"/>
                  </a:lnTo>
                  <a:lnTo>
                    <a:pt x="0" y="1417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96DAC541-7B7A-43D3-8B79-37D633B846F1}">
                    <asvg:svgBlip xmlns:asvg="http://schemas.microsoft.com/office/drawing/2016/SVG/main" xmlns="" r:embed="rId3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6" name="TextBox 41"/>
            <p:cNvSpPr txBox="1"/>
            <p:nvPr/>
          </p:nvSpPr>
          <p:spPr>
            <a:xfrm>
              <a:off x="3219891" y="3105194"/>
              <a:ext cx="937107" cy="161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Dados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enviados</a:t>
              </a:r>
              <a:r>
                <a:rPr lang="en-US" sz="525" b="1" dirty="0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via API para ERP </a:t>
              </a:r>
              <a:r>
                <a:rPr lang="en-US" sz="525" b="1" dirty="0" err="1">
                  <a:solidFill>
                    <a:srgbClr val="7E337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Protheus</a:t>
              </a:r>
              <a:endParaRPr lang="en-US" sz="525" b="1" dirty="0">
                <a:solidFill>
                  <a:srgbClr val="7E3376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sp>
        <p:nvSpPr>
          <p:cNvPr id="3" name="Retângulo 2"/>
          <p:cNvSpPr/>
          <p:nvPr/>
        </p:nvSpPr>
        <p:spPr>
          <a:xfrm>
            <a:off x="4132679" y="2928641"/>
            <a:ext cx="773942" cy="725659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6" name="Retângulo 105"/>
          <p:cNvSpPr/>
          <p:nvPr/>
        </p:nvSpPr>
        <p:spPr>
          <a:xfrm>
            <a:off x="5614454" y="2891791"/>
            <a:ext cx="1087045" cy="813994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7" name="Retângulo 106"/>
          <p:cNvSpPr/>
          <p:nvPr/>
        </p:nvSpPr>
        <p:spPr>
          <a:xfrm>
            <a:off x="7359851" y="2891791"/>
            <a:ext cx="980239" cy="813994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8" name="Freeform 21"/>
          <p:cNvSpPr/>
          <p:nvPr/>
        </p:nvSpPr>
        <p:spPr>
          <a:xfrm>
            <a:off x="7430502" y="2959848"/>
            <a:ext cx="785769" cy="707192"/>
          </a:xfrm>
          <a:custGeom>
            <a:avLst/>
            <a:gdLst/>
            <a:ahLst/>
            <a:cxnLst/>
            <a:rect l="l" t="t" r="r" b="b"/>
            <a:pathLst>
              <a:path w="1780046" h="1602042">
                <a:moveTo>
                  <a:pt x="0" y="0"/>
                </a:moveTo>
                <a:lnTo>
                  <a:pt x="1780047" y="0"/>
                </a:lnTo>
                <a:lnTo>
                  <a:pt x="1780047" y="1602042"/>
                </a:lnTo>
                <a:lnTo>
                  <a:pt x="0" y="1602042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09" name="Freeform 24"/>
          <p:cNvSpPr/>
          <p:nvPr/>
        </p:nvSpPr>
        <p:spPr>
          <a:xfrm>
            <a:off x="5659866" y="2910962"/>
            <a:ext cx="992364" cy="755437"/>
          </a:xfrm>
          <a:custGeom>
            <a:avLst/>
            <a:gdLst/>
            <a:ahLst/>
            <a:cxnLst/>
            <a:rect l="l" t="t" r="r" b="b"/>
            <a:pathLst>
              <a:path w="2248057" h="1711333">
                <a:moveTo>
                  <a:pt x="0" y="0"/>
                </a:moveTo>
                <a:lnTo>
                  <a:pt x="2248057" y="0"/>
                </a:lnTo>
                <a:lnTo>
                  <a:pt x="2248057" y="1711333"/>
                </a:lnTo>
                <a:lnTo>
                  <a:pt x="0" y="1711333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/>
            </a:stretch>
          </a:blipFill>
        </p:spPr>
      </p:sp>
      <p:sp>
        <p:nvSpPr>
          <p:cNvPr id="110" name="Freeform 26"/>
          <p:cNvSpPr/>
          <p:nvPr/>
        </p:nvSpPr>
        <p:spPr>
          <a:xfrm>
            <a:off x="4203641" y="2931815"/>
            <a:ext cx="673969" cy="625948"/>
          </a:xfrm>
          <a:custGeom>
            <a:avLst/>
            <a:gdLst/>
            <a:ahLst/>
            <a:cxnLst/>
            <a:rect l="l" t="t" r="r" b="b"/>
            <a:pathLst>
              <a:path w="1526778" h="1417995">
                <a:moveTo>
                  <a:pt x="0" y="0"/>
                </a:moveTo>
                <a:lnTo>
                  <a:pt x="1526777" y="0"/>
                </a:lnTo>
                <a:lnTo>
                  <a:pt x="1526777" y="1417995"/>
                </a:lnTo>
                <a:lnTo>
                  <a:pt x="0" y="1417995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xmlns="" r:embed="rId35"/>
                </a:ext>
              </a:extLst>
            </a:blip>
            <a:stretch>
              <a:fillRect/>
            </a:stretch>
          </a:blipFill>
        </p:spPr>
      </p:sp>
      <p:sp>
        <p:nvSpPr>
          <p:cNvPr id="111" name="Google Shape;138;p22"/>
          <p:cNvSpPr txBox="1">
            <a:spLocks/>
          </p:cNvSpPr>
          <p:nvPr/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mtClean="0"/>
              <a:t>Tipo de Caso &amp; Descrição da Prática</a:t>
            </a:r>
            <a:endParaRPr lang="pt-BR" dirty="0"/>
          </a:p>
        </p:txBody>
      </p:sp>
      <p:sp>
        <p:nvSpPr>
          <p:cNvPr id="112" name="Google Shape;91;p14"/>
          <p:cNvSpPr txBox="1">
            <a:spLocks/>
          </p:cNvSpPr>
          <p:nvPr/>
        </p:nvSpPr>
        <p:spPr>
          <a:xfrm>
            <a:off x="83101" y="710425"/>
            <a:ext cx="8133170" cy="283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>
              <a:buBlip>
                <a:blip r:embed="rId36"/>
              </a:buBlip>
            </a:pPr>
            <a:r>
              <a:rPr lang="pt-BR" b="1" dirty="0"/>
              <a:t>Exemplo - Case BDE | Makro x Vale MA - Como ficou? - Fase 1 | BDE Digital</a:t>
            </a:r>
          </a:p>
        </p:txBody>
      </p:sp>
      <p:grpSp>
        <p:nvGrpSpPr>
          <p:cNvPr id="222" name="Agrupar 221"/>
          <p:cNvGrpSpPr/>
          <p:nvPr/>
        </p:nvGrpSpPr>
        <p:grpSpPr>
          <a:xfrm>
            <a:off x="9613900" y="2910157"/>
            <a:ext cx="7329531" cy="875407"/>
            <a:chOff x="940763" y="2910157"/>
            <a:chExt cx="7329531" cy="875407"/>
          </a:xfrm>
        </p:grpSpPr>
        <p:grpSp>
          <p:nvGrpSpPr>
            <p:cNvPr id="223" name="Agrupar 222"/>
            <p:cNvGrpSpPr/>
            <p:nvPr/>
          </p:nvGrpSpPr>
          <p:grpSpPr>
            <a:xfrm>
              <a:off x="940763" y="2910157"/>
              <a:ext cx="3569795" cy="875407"/>
              <a:chOff x="940763" y="2483114"/>
              <a:chExt cx="3569795" cy="875407"/>
            </a:xfrm>
          </p:grpSpPr>
          <p:grpSp>
            <p:nvGrpSpPr>
              <p:cNvPr id="237" name="Agrupar 236"/>
              <p:cNvGrpSpPr/>
              <p:nvPr/>
            </p:nvGrpSpPr>
            <p:grpSpPr>
              <a:xfrm>
                <a:off x="940763" y="2489158"/>
                <a:ext cx="1187482" cy="869363"/>
                <a:chOff x="626212" y="1371238"/>
                <a:chExt cx="1624533" cy="1189330"/>
              </a:xfrm>
            </p:grpSpPr>
            <p:sp>
              <p:nvSpPr>
                <p:cNvPr id="239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3</a:t>
                  </a:r>
                </a:p>
              </p:txBody>
            </p:sp>
            <p:grpSp>
              <p:nvGrpSpPr>
                <p:cNvPr id="240" name="Agrupar 239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241" name="Retângulo 240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242" name="Agrupar 241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247" name="Retângulo 246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48" name="Retângulo 247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43" name="Agrupar 242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245" name="Retângulo 244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46" name="Retângulo 245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244" name="Retângulo 243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238" name="Retângulo Arredondado 237"/>
              <p:cNvSpPr/>
              <p:nvPr/>
            </p:nvSpPr>
            <p:spPr>
              <a:xfrm>
                <a:off x="1636112" y="2483114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b="1" dirty="0" err="1" smtClean="0">
                    <a:solidFill>
                      <a:srgbClr val="7E3376"/>
                    </a:solidFill>
                    <a:latin typeface="Kanit"/>
                  </a:rPr>
                  <a:t>Cocriação</a:t>
                </a:r>
                <a:r>
                  <a:rPr lang="pt-BR" sz="900" b="1" dirty="0" smtClean="0">
                    <a:solidFill>
                      <a:srgbClr val="7E3376"/>
                    </a:solidFill>
                    <a:latin typeface="Kanit"/>
                  </a:rPr>
                  <a:t> </a:t>
                </a:r>
                <a:r>
                  <a:rPr lang="pt-BR" sz="900" b="1" dirty="0">
                    <a:solidFill>
                      <a:srgbClr val="7E3376"/>
                    </a:solidFill>
                    <a:latin typeface="Kanit"/>
                  </a:rPr>
                  <a:t>profunda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900" b="1" dirty="0">
                  <a:solidFill>
                    <a:srgbClr val="7E3376"/>
                  </a:solidFill>
                  <a:latin typeface="Kanit"/>
                </a:endParaRPr>
              </a:p>
              <a:p>
                <a:pPr marL="171450" indent="-171450" algn="just">
                  <a:buClr>
                    <a:srgbClr val="7E3376"/>
                  </a:buClr>
                  <a:buSzPct val="120000"/>
                  <a:buFontTx/>
                  <a:buChar char="-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Inovação no processo de desenvolvimento com </a:t>
                </a:r>
                <a:r>
                  <a:rPr lang="pt-BR" sz="10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squads</a:t>
                </a: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híbridos (Makro + </a:t>
                </a:r>
                <a:r>
                  <a:rPr lang="pt-BR" sz="10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GaussFleet</a:t>
                </a: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), com governança conjunta. </a:t>
                </a:r>
              </a:p>
            </p:txBody>
          </p:sp>
        </p:grpSp>
        <p:grpSp>
          <p:nvGrpSpPr>
            <p:cNvPr id="224" name="Agrupar 223"/>
            <p:cNvGrpSpPr/>
            <p:nvPr/>
          </p:nvGrpSpPr>
          <p:grpSpPr>
            <a:xfrm>
              <a:off x="4700499" y="2910157"/>
              <a:ext cx="3569795" cy="875407"/>
              <a:chOff x="4700499" y="2483114"/>
              <a:chExt cx="3569795" cy="875407"/>
            </a:xfrm>
          </p:grpSpPr>
          <p:grpSp>
            <p:nvGrpSpPr>
              <p:cNvPr id="225" name="Agrupar 224"/>
              <p:cNvGrpSpPr/>
              <p:nvPr/>
            </p:nvGrpSpPr>
            <p:grpSpPr>
              <a:xfrm>
                <a:off x="4700499" y="2489158"/>
                <a:ext cx="1187482" cy="869363"/>
                <a:chOff x="626212" y="1371238"/>
                <a:chExt cx="1624533" cy="1189330"/>
              </a:xfrm>
            </p:grpSpPr>
            <p:sp>
              <p:nvSpPr>
                <p:cNvPr id="227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4</a:t>
                  </a:r>
                </a:p>
              </p:txBody>
            </p:sp>
            <p:grpSp>
              <p:nvGrpSpPr>
                <p:cNvPr id="228" name="Agrupar 227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229" name="Retângulo 228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230" name="Agrupar 229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235" name="Retângulo 234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36" name="Retângulo 235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31" name="Agrupar 230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233" name="Retângulo 232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34" name="Retângulo 233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232" name="Retângulo 231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226" name="Retângulo Arredondado 225"/>
              <p:cNvSpPr/>
              <p:nvPr/>
            </p:nvSpPr>
            <p:spPr>
              <a:xfrm>
                <a:off x="5395848" y="2483114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err="1" smtClean="0">
                    <a:solidFill>
                      <a:srgbClr val="7E3376"/>
                    </a:solidFill>
                    <a:latin typeface="Kanit"/>
                  </a:rPr>
                  <a:t>Mindset</a:t>
                </a: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: Parceria (Não ferramenta) 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Buscamos um parceiro para resolver um problema sistêmico, com participação ativa das equipes da operação e de medição contratual.</a:t>
                </a:r>
              </a:p>
            </p:txBody>
          </p:sp>
        </p:grpSp>
      </p:grpSp>
      <p:grpSp>
        <p:nvGrpSpPr>
          <p:cNvPr id="249" name="Agrupar 248"/>
          <p:cNvGrpSpPr/>
          <p:nvPr/>
        </p:nvGrpSpPr>
        <p:grpSpPr>
          <a:xfrm>
            <a:off x="-8088191" y="1691198"/>
            <a:ext cx="7329531" cy="875407"/>
            <a:chOff x="940763" y="1691198"/>
            <a:chExt cx="7329531" cy="875407"/>
          </a:xfrm>
        </p:grpSpPr>
        <p:grpSp>
          <p:nvGrpSpPr>
            <p:cNvPr id="250" name="Agrupar 249"/>
            <p:cNvGrpSpPr/>
            <p:nvPr/>
          </p:nvGrpSpPr>
          <p:grpSpPr>
            <a:xfrm>
              <a:off x="940763" y="1691198"/>
              <a:ext cx="3569795" cy="875407"/>
              <a:chOff x="940763" y="1264155"/>
              <a:chExt cx="3569795" cy="875407"/>
            </a:xfrm>
          </p:grpSpPr>
          <p:grpSp>
            <p:nvGrpSpPr>
              <p:cNvPr id="264" name="Agrupar 263"/>
              <p:cNvGrpSpPr/>
              <p:nvPr/>
            </p:nvGrpSpPr>
            <p:grpSpPr>
              <a:xfrm>
                <a:off x="940763" y="1270199"/>
                <a:ext cx="1187482" cy="869363"/>
                <a:chOff x="626212" y="1371238"/>
                <a:chExt cx="1624533" cy="1189330"/>
              </a:xfrm>
            </p:grpSpPr>
            <p:sp>
              <p:nvSpPr>
                <p:cNvPr id="266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1</a:t>
                  </a:r>
                </a:p>
              </p:txBody>
            </p:sp>
            <p:grpSp>
              <p:nvGrpSpPr>
                <p:cNvPr id="267" name="Agrupar 266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268" name="Retângulo 267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269" name="Agrupar 268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274" name="Retângulo 273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5" name="Retângulo 274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70" name="Agrupar 269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272" name="Retângulo 271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3" name="Retângulo 272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271" name="Retângulo 270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265" name="Retângulo Arredondado 264"/>
              <p:cNvSpPr/>
              <p:nvPr/>
            </p:nvSpPr>
            <p:spPr>
              <a:xfrm>
                <a:off x="1636112" y="1264155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b="1" dirty="0" smtClean="0">
                    <a:solidFill>
                      <a:srgbClr val="7E3376"/>
                    </a:solidFill>
                    <a:latin typeface="Kanit"/>
                  </a:rPr>
                  <a:t>Ambientes </a:t>
                </a:r>
                <a:r>
                  <a:rPr lang="pt-BR" sz="900" b="1" dirty="0">
                    <a:solidFill>
                      <a:srgbClr val="7E3376"/>
                    </a:solidFill>
                    <a:latin typeface="Kanit"/>
                  </a:rPr>
                  <a:t>extremos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A solução foi validada em baixa conectividade e alta variabilidade operacional, comum na indústria pesada.</a:t>
                </a:r>
              </a:p>
            </p:txBody>
          </p:sp>
        </p:grpSp>
        <p:grpSp>
          <p:nvGrpSpPr>
            <p:cNvPr id="251" name="Agrupar 250"/>
            <p:cNvGrpSpPr/>
            <p:nvPr/>
          </p:nvGrpSpPr>
          <p:grpSpPr>
            <a:xfrm>
              <a:off x="4700499" y="1691198"/>
              <a:ext cx="3569795" cy="875407"/>
              <a:chOff x="4700499" y="1264155"/>
              <a:chExt cx="3569795" cy="875407"/>
            </a:xfrm>
          </p:grpSpPr>
          <p:grpSp>
            <p:nvGrpSpPr>
              <p:cNvPr id="252" name="Agrupar 251"/>
              <p:cNvGrpSpPr/>
              <p:nvPr/>
            </p:nvGrpSpPr>
            <p:grpSpPr>
              <a:xfrm>
                <a:off x="4700499" y="1270199"/>
                <a:ext cx="1187482" cy="869363"/>
                <a:chOff x="626212" y="1371238"/>
                <a:chExt cx="1624533" cy="1189330"/>
              </a:xfrm>
            </p:grpSpPr>
            <p:sp>
              <p:nvSpPr>
                <p:cNvPr id="254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2</a:t>
                  </a:r>
                </a:p>
              </p:txBody>
            </p:sp>
            <p:grpSp>
              <p:nvGrpSpPr>
                <p:cNvPr id="255" name="Agrupar 254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256" name="Retângulo 255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257" name="Agrupar 256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262" name="Retângulo 261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63" name="Retângulo 262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58" name="Agrupar 257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260" name="Retângulo 259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61" name="Retângulo 260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259" name="Retângulo 258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253" name="Retângulo Arredondado 252"/>
              <p:cNvSpPr/>
              <p:nvPr/>
            </p:nvSpPr>
            <p:spPr>
              <a:xfrm>
                <a:off x="5395848" y="1264155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Adaptável às regras contratuais da Makro, permitindo apuração customizada por cliente.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99567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 smtClean="0"/>
              <a:t>Originalidade e Inovação</a:t>
            </a:r>
            <a:endParaRPr dirty="0"/>
          </a:p>
        </p:txBody>
      </p:sp>
      <p:grpSp>
        <p:nvGrpSpPr>
          <p:cNvPr id="2" name="Agrupar 1"/>
          <p:cNvGrpSpPr/>
          <p:nvPr/>
        </p:nvGrpSpPr>
        <p:grpSpPr>
          <a:xfrm>
            <a:off x="6830696" y="4699550"/>
            <a:ext cx="1019809" cy="316315"/>
            <a:chOff x="2417445" y="3544594"/>
            <a:chExt cx="1920177" cy="595583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3" t="10385" r="72248" b="10385"/>
            <a:stretch/>
          </p:blipFill>
          <p:spPr>
            <a:xfrm>
              <a:off x="2417445" y="3606446"/>
              <a:ext cx="476250" cy="47188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tx1">
                  <a:lumMod val="65000"/>
                  <a:lumOff val="3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59"/>
            <a:stretch/>
          </p:blipFill>
          <p:spPr>
            <a:xfrm>
              <a:off x="2891790" y="3544594"/>
              <a:ext cx="1445832" cy="595583"/>
            </a:xfrm>
            <a:prstGeom prst="rect">
              <a:avLst/>
            </a:prstGeom>
          </p:spPr>
        </p:pic>
      </p:grpSp>
      <p:sp>
        <p:nvSpPr>
          <p:cNvPr id="77" name="Google Shape;91;p14"/>
          <p:cNvSpPr txBox="1">
            <a:spLocks/>
          </p:cNvSpPr>
          <p:nvPr/>
        </p:nvSpPr>
        <p:spPr>
          <a:xfrm>
            <a:off x="83101" y="710425"/>
            <a:ext cx="6077376" cy="283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>
              <a:buBlip>
                <a:blip r:embed="rId6"/>
              </a:buBlip>
            </a:pPr>
            <a:r>
              <a:rPr lang="pt-BR" b="1" dirty="0" err="1"/>
              <a:t>Cocriação</a:t>
            </a:r>
            <a:r>
              <a:rPr lang="pt-BR" b="1" dirty="0"/>
              <a:t> aplicada a um desafio real</a:t>
            </a:r>
          </a:p>
        </p:txBody>
      </p:sp>
      <p:grpSp>
        <p:nvGrpSpPr>
          <p:cNvPr id="6" name="Agrupar 5"/>
          <p:cNvGrpSpPr/>
          <p:nvPr/>
        </p:nvGrpSpPr>
        <p:grpSpPr>
          <a:xfrm>
            <a:off x="940763" y="2910157"/>
            <a:ext cx="7329531" cy="875407"/>
            <a:chOff x="940763" y="2910157"/>
            <a:chExt cx="7329531" cy="875407"/>
          </a:xfrm>
        </p:grpSpPr>
        <p:grpSp>
          <p:nvGrpSpPr>
            <p:cNvPr id="91" name="Agrupar 90"/>
            <p:cNvGrpSpPr/>
            <p:nvPr/>
          </p:nvGrpSpPr>
          <p:grpSpPr>
            <a:xfrm>
              <a:off x="940763" y="2910157"/>
              <a:ext cx="3569795" cy="875407"/>
              <a:chOff x="940763" y="2483114"/>
              <a:chExt cx="3569795" cy="875407"/>
            </a:xfrm>
          </p:grpSpPr>
          <p:grpSp>
            <p:nvGrpSpPr>
              <p:cNvPr id="92" name="Agrupar 91"/>
              <p:cNvGrpSpPr/>
              <p:nvPr/>
            </p:nvGrpSpPr>
            <p:grpSpPr>
              <a:xfrm>
                <a:off x="940763" y="2489158"/>
                <a:ext cx="1187482" cy="869363"/>
                <a:chOff x="626212" y="1371238"/>
                <a:chExt cx="1624533" cy="1189330"/>
              </a:xfrm>
            </p:grpSpPr>
            <p:sp>
              <p:nvSpPr>
                <p:cNvPr id="94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3</a:t>
                  </a:r>
                </a:p>
              </p:txBody>
            </p:sp>
            <p:grpSp>
              <p:nvGrpSpPr>
                <p:cNvPr id="95" name="Agrupar 94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96" name="Retângulo 95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97" name="Agrupar 96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102" name="Retângulo 101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3" name="Retângulo 102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98" name="Agrupar 97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100" name="Retângulo 99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1" name="Retângulo 100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99" name="Retângulo 98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93" name="Retângulo Arredondado 92"/>
              <p:cNvSpPr/>
              <p:nvPr/>
            </p:nvSpPr>
            <p:spPr>
              <a:xfrm>
                <a:off x="1636112" y="2483114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b="1" dirty="0" err="1" smtClean="0">
                    <a:solidFill>
                      <a:srgbClr val="7E3376"/>
                    </a:solidFill>
                    <a:latin typeface="Kanit"/>
                  </a:rPr>
                  <a:t>Cocriação</a:t>
                </a:r>
                <a:r>
                  <a:rPr lang="pt-BR" sz="900" b="1" dirty="0" smtClean="0">
                    <a:solidFill>
                      <a:srgbClr val="7E3376"/>
                    </a:solidFill>
                    <a:latin typeface="Kanit"/>
                  </a:rPr>
                  <a:t> </a:t>
                </a:r>
                <a:r>
                  <a:rPr lang="pt-BR" sz="900" b="1" dirty="0">
                    <a:solidFill>
                      <a:srgbClr val="7E3376"/>
                    </a:solidFill>
                    <a:latin typeface="Kanit"/>
                  </a:rPr>
                  <a:t>profunda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900" b="1" dirty="0">
                  <a:solidFill>
                    <a:srgbClr val="7E3376"/>
                  </a:solidFill>
                  <a:latin typeface="Kanit"/>
                </a:endParaRPr>
              </a:p>
              <a:p>
                <a:pPr marL="171450" indent="-171450" algn="just">
                  <a:buClr>
                    <a:srgbClr val="7E3376"/>
                  </a:buClr>
                  <a:buSzPct val="120000"/>
                  <a:buFontTx/>
                  <a:buChar char="-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Inovação no processo de desenvolvimento com </a:t>
                </a:r>
                <a:r>
                  <a:rPr lang="pt-BR" sz="10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squads</a:t>
                </a: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híbridos (Makro + </a:t>
                </a:r>
                <a:r>
                  <a:rPr lang="pt-BR" sz="10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GaussFleet</a:t>
                </a: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), com governança conjunta. </a:t>
                </a:r>
              </a:p>
            </p:txBody>
          </p:sp>
        </p:grpSp>
        <p:grpSp>
          <p:nvGrpSpPr>
            <p:cNvPr id="104" name="Agrupar 103"/>
            <p:cNvGrpSpPr/>
            <p:nvPr/>
          </p:nvGrpSpPr>
          <p:grpSpPr>
            <a:xfrm>
              <a:off x="4700499" y="2910157"/>
              <a:ext cx="3569795" cy="875407"/>
              <a:chOff x="4700499" y="2483114"/>
              <a:chExt cx="3569795" cy="875407"/>
            </a:xfrm>
          </p:grpSpPr>
          <p:grpSp>
            <p:nvGrpSpPr>
              <p:cNvPr id="105" name="Agrupar 104"/>
              <p:cNvGrpSpPr/>
              <p:nvPr/>
            </p:nvGrpSpPr>
            <p:grpSpPr>
              <a:xfrm>
                <a:off x="4700499" y="2489158"/>
                <a:ext cx="1187482" cy="869363"/>
                <a:chOff x="626212" y="1371238"/>
                <a:chExt cx="1624533" cy="1189330"/>
              </a:xfrm>
            </p:grpSpPr>
            <p:sp>
              <p:nvSpPr>
                <p:cNvPr id="107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4</a:t>
                  </a:r>
                </a:p>
              </p:txBody>
            </p:sp>
            <p:grpSp>
              <p:nvGrpSpPr>
                <p:cNvPr id="108" name="Agrupar 107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109" name="Retângulo 108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110" name="Agrupar 109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115" name="Retângulo 114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16" name="Retângulo 115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11" name="Agrupar 110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113" name="Retângulo 112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14" name="Retângulo 113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112" name="Retângulo 111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106" name="Retângulo Arredondado 105"/>
              <p:cNvSpPr/>
              <p:nvPr/>
            </p:nvSpPr>
            <p:spPr>
              <a:xfrm>
                <a:off x="5395848" y="2483114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err="1" smtClean="0">
                    <a:solidFill>
                      <a:srgbClr val="7E3376"/>
                    </a:solidFill>
                    <a:latin typeface="Kanit"/>
                  </a:rPr>
                  <a:t>Mindset</a:t>
                </a: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: Parceria (Não ferramenta) 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Buscamos um parceiro para resolver um problema sistêmico, com participação ativa das equipes da operação e de medição contratual.</a:t>
                </a:r>
              </a:p>
            </p:txBody>
          </p:sp>
        </p:grpSp>
      </p:grpSp>
      <p:grpSp>
        <p:nvGrpSpPr>
          <p:cNvPr id="3" name="Agrupar 2"/>
          <p:cNvGrpSpPr/>
          <p:nvPr/>
        </p:nvGrpSpPr>
        <p:grpSpPr>
          <a:xfrm>
            <a:off x="940763" y="1691198"/>
            <a:ext cx="7329531" cy="875407"/>
            <a:chOff x="940763" y="1691198"/>
            <a:chExt cx="7329531" cy="875407"/>
          </a:xfrm>
        </p:grpSpPr>
        <p:grpSp>
          <p:nvGrpSpPr>
            <p:cNvPr id="78" name="Agrupar 77"/>
            <p:cNvGrpSpPr/>
            <p:nvPr/>
          </p:nvGrpSpPr>
          <p:grpSpPr>
            <a:xfrm>
              <a:off x="940763" y="1691198"/>
              <a:ext cx="3569795" cy="875407"/>
              <a:chOff x="940763" y="1264155"/>
              <a:chExt cx="3569795" cy="875407"/>
            </a:xfrm>
          </p:grpSpPr>
          <p:grpSp>
            <p:nvGrpSpPr>
              <p:cNvPr id="79" name="Agrupar 78"/>
              <p:cNvGrpSpPr/>
              <p:nvPr/>
            </p:nvGrpSpPr>
            <p:grpSpPr>
              <a:xfrm>
                <a:off x="940763" y="1270199"/>
                <a:ext cx="1187482" cy="869363"/>
                <a:chOff x="626212" y="1371238"/>
                <a:chExt cx="1624533" cy="1189330"/>
              </a:xfrm>
            </p:grpSpPr>
            <p:sp>
              <p:nvSpPr>
                <p:cNvPr id="81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1</a:t>
                  </a:r>
                </a:p>
              </p:txBody>
            </p:sp>
            <p:grpSp>
              <p:nvGrpSpPr>
                <p:cNvPr id="82" name="Agrupar 81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83" name="Retângulo 82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84" name="Agrupar 83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89" name="Retângulo 88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90" name="Retângulo 89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85" name="Agrupar 84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87" name="Retângulo 86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88" name="Retângulo 87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86" name="Retângulo 85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80" name="Retângulo Arredondado 79"/>
              <p:cNvSpPr/>
              <p:nvPr/>
            </p:nvSpPr>
            <p:spPr>
              <a:xfrm>
                <a:off x="1636112" y="1264155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b="1" dirty="0" smtClean="0">
                    <a:solidFill>
                      <a:srgbClr val="7E3376"/>
                    </a:solidFill>
                    <a:latin typeface="Kanit"/>
                  </a:rPr>
                  <a:t>Ambientes </a:t>
                </a:r>
                <a:r>
                  <a:rPr lang="pt-BR" sz="900" b="1" dirty="0">
                    <a:solidFill>
                      <a:srgbClr val="7E3376"/>
                    </a:solidFill>
                    <a:latin typeface="Kanit"/>
                  </a:rPr>
                  <a:t>extremos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A solução foi validada em baixa conectividade e alta variabilidade operacional, comum na indústria pesada.</a:t>
                </a:r>
              </a:p>
            </p:txBody>
          </p:sp>
        </p:grpSp>
        <p:grpSp>
          <p:nvGrpSpPr>
            <p:cNvPr id="117" name="Agrupar 116"/>
            <p:cNvGrpSpPr/>
            <p:nvPr/>
          </p:nvGrpSpPr>
          <p:grpSpPr>
            <a:xfrm>
              <a:off x="4700499" y="1691198"/>
              <a:ext cx="3569795" cy="875407"/>
              <a:chOff x="4700499" y="1264155"/>
              <a:chExt cx="3569795" cy="875407"/>
            </a:xfrm>
          </p:grpSpPr>
          <p:grpSp>
            <p:nvGrpSpPr>
              <p:cNvPr id="118" name="Agrupar 117"/>
              <p:cNvGrpSpPr/>
              <p:nvPr/>
            </p:nvGrpSpPr>
            <p:grpSpPr>
              <a:xfrm>
                <a:off x="4700499" y="1270199"/>
                <a:ext cx="1187482" cy="869363"/>
                <a:chOff x="626212" y="1371238"/>
                <a:chExt cx="1624533" cy="1189330"/>
              </a:xfrm>
            </p:grpSpPr>
            <p:sp>
              <p:nvSpPr>
                <p:cNvPr id="120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2</a:t>
                  </a:r>
                </a:p>
              </p:txBody>
            </p:sp>
            <p:grpSp>
              <p:nvGrpSpPr>
                <p:cNvPr id="121" name="Agrupar 120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122" name="Retângulo 121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123" name="Agrupar 122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128" name="Retângulo 127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29" name="Retângulo 128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24" name="Agrupar 123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126" name="Retângulo 125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27" name="Retângulo 126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125" name="Retângulo 124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119" name="Retângulo Arredondado 118"/>
              <p:cNvSpPr/>
              <p:nvPr/>
            </p:nvSpPr>
            <p:spPr>
              <a:xfrm>
                <a:off x="5395848" y="1264155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Adaptável às regras contratuais da Makro, permitindo apuração customizada por cliente.</a:t>
                </a:r>
              </a:p>
            </p:txBody>
          </p:sp>
        </p:grpSp>
      </p:grpSp>
      <p:grpSp>
        <p:nvGrpSpPr>
          <p:cNvPr id="185" name="Agrupar 184"/>
          <p:cNvGrpSpPr/>
          <p:nvPr/>
        </p:nvGrpSpPr>
        <p:grpSpPr>
          <a:xfrm>
            <a:off x="-6263172" y="2359014"/>
            <a:ext cx="4060824" cy="945242"/>
            <a:chOff x="1364810" y="2608600"/>
            <a:chExt cx="4060824" cy="945242"/>
          </a:xfrm>
        </p:grpSpPr>
        <p:sp>
          <p:nvSpPr>
            <p:cNvPr id="186" name="Google Shape;91;p14"/>
            <p:cNvSpPr txBox="1">
              <a:spLocks/>
            </p:cNvSpPr>
            <p:nvPr/>
          </p:nvSpPr>
          <p:spPr>
            <a:xfrm>
              <a:off x="1364810" y="2608600"/>
              <a:ext cx="2633427" cy="9452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 marL="139700" indent="0" algn="ctr">
                <a:buNone/>
              </a:pPr>
              <a:r>
                <a:rPr lang="pt-BR" sz="8000" b="1" dirty="0" smtClean="0">
                  <a:latin typeface="Metropolis Extra Bold" panose="00000900000000000000" pitchFamily="50" charset="0"/>
                </a:rPr>
                <a:t>70</a:t>
              </a:r>
              <a:r>
                <a:rPr lang="pt-BR" sz="4000" b="1" dirty="0" smtClean="0">
                  <a:latin typeface="Metropolis Extra Bold" panose="00000900000000000000" pitchFamily="50" charset="0"/>
                </a:rPr>
                <a:t>%</a:t>
              </a:r>
              <a:r>
                <a:rPr lang="pt-BR" sz="10000" b="1" dirty="0" smtClean="0">
                  <a:latin typeface="Metropolis Extra Bold" panose="00000900000000000000" pitchFamily="50" charset="0"/>
                </a:rPr>
                <a:t> </a:t>
              </a:r>
            </a:p>
          </p:txBody>
        </p:sp>
        <p:sp>
          <p:nvSpPr>
            <p:cNvPr id="187" name="Google Shape;138;p22"/>
            <p:cNvSpPr txBox="1">
              <a:spLocks/>
            </p:cNvSpPr>
            <p:nvPr/>
          </p:nvSpPr>
          <p:spPr>
            <a:xfrm>
              <a:off x="3169726" y="2788452"/>
              <a:ext cx="2255908" cy="3070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r>
                <a:rPr lang="pt-BR" sz="1200" dirty="0" smtClean="0"/>
                <a:t>Digital</a:t>
              </a:r>
              <a:endParaRPr lang="pt-BR" sz="1200" dirty="0"/>
            </a:p>
          </p:txBody>
        </p:sp>
      </p:grpSp>
      <p:grpSp>
        <p:nvGrpSpPr>
          <p:cNvPr id="188" name="Agrupar 187"/>
          <p:cNvGrpSpPr/>
          <p:nvPr/>
        </p:nvGrpSpPr>
        <p:grpSpPr>
          <a:xfrm>
            <a:off x="-8369305" y="3446682"/>
            <a:ext cx="4615697" cy="945242"/>
            <a:chOff x="762000" y="3667128"/>
            <a:chExt cx="4615697" cy="945242"/>
          </a:xfrm>
        </p:grpSpPr>
        <p:sp>
          <p:nvSpPr>
            <p:cNvPr id="189" name="Google Shape;91;p14"/>
            <p:cNvSpPr txBox="1">
              <a:spLocks/>
            </p:cNvSpPr>
            <p:nvPr/>
          </p:nvSpPr>
          <p:spPr>
            <a:xfrm>
              <a:off x="762000" y="3667128"/>
              <a:ext cx="3236237" cy="9452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 marL="139700" indent="0" algn="ctr">
                <a:buNone/>
              </a:pPr>
              <a:r>
                <a:rPr lang="pt-BR" sz="8000" b="1" dirty="0" smtClean="0">
                  <a:latin typeface="Metropolis Extra Bold" panose="00000900000000000000" pitchFamily="50" charset="0"/>
                </a:rPr>
                <a:t>100</a:t>
              </a:r>
              <a:r>
                <a:rPr lang="pt-BR" sz="4000" b="1" dirty="0" smtClean="0">
                  <a:latin typeface="Metropolis Extra Bold" panose="00000900000000000000" pitchFamily="50" charset="0"/>
                </a:rPr>
                <a:t>%</a:t>
              </a:r>
              <a:r>
                <a:rPr lang="pt-BR" sz="10000" b="1" dirty="0" smtClean="0">
                  <a:latin typeface="Metropolis Extra Bold" panose="00000900000000000000" pitchFamily="50" charset="0"/>
                </a:rPr>
                <a:t> </a:t>
              </a:r>
            </a:p>
          </p:txBody>
        </p:sp>
        <p:sp>
          <p:nvSpPr>
            <p:cNvPr id="190" name="Google Shape;138;p22"/>
            <p:cNvSpPr txBox="1">
              <a:spLocks/>
            </p:cNvSpPr>
            <p:nvPr/>
          </p:nvSpPr>
          <p:spPr>
            <a:xfrm>
              <a:off x="3121789" y="3782516"/>
              <a:ext cx="2255908" cy="3070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r>
                <a:rPr lang="pt-BR" sz="1200" dirty="0" smtClean="0"/>
                <a:t>Governança</a:t>
              </a:r>
            </a:p>
            <a:p>
              <a:r>
                <a:rPr lang="pt-BR" sz="1200" dirty="0" smtClean="0"/>
                <a:t>dos dados</a:t>
              </a:r>
              <a:endParaRPr lang="pt-BR" sz="1200" dirty="0"/>
            </a:p>
          </p:txBody>
        </p:sp>
      </p:grpSp>
      <p:grpSp>
        <p:nvGrpSpPr>
          <p:cNvPr id="191" name="Agrupar 190"/>
          <p:cNvGrpSpPr/>
          <p:nvPr/>
        </p:nvGrpSpPr>
        <p:grpSpPr>
          <a:xfrm>
            <a:off x="-4444202" y="1277640"/>
            <a:ext cx="3458650" cy="945242"/>
            <a:chOff x="983810" y="1277640"/>
            <a:chExt cx="3458650" cy="945242"/>
          </a:xfrm>
        </p:grpSpPr>
        <p:grpSp>
          <p:nvGrpSpPr>
            <p:cNvPr id="192" name="Agrupar 191"/>
            <p:cNvGrpSpPr/>
            <p:nvPr/>
          </p:nvGrpSpPr>
          <p:grpSpPr>
            <a:xfrm>
              <a:off x="983810" y="1277640"/>
              <a:ext cx="2633427" cy="945242"/>
              <a:chOff x="1441384" y="2357547"/>
              <a:chExt cx="2633427" cy="945242"/>
            </a:xfrm>
          </p:grpSpPr>
          <p:sp>
            <p:nvSpPr>
              <p:cNvPr id="194" name="Google Shape;91;p14"/>
              <p:cNvSpPr txBox="1">
                <a:spLocks/>
              </p:cNvSpPr>
              <p:nvPr/>
            </p:nvSpPr>
            <p:spPr>
              <a:xfrm>
                <a:off x="1441384" y="2357547"/>
                <a:ext cx="2633427" cy="945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8000" rIns="0" bIns="180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1pPr>
                <a:lvl2pPr marL="914400" marR="0" lvl="1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2pPr>
                <a:lvl3pPr marL="1371600" marR="0" lvl="2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3pPr>
                <a:lvl4pPr marL="1828800" marR="0" lvl="3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4pPr>
                <a:lvl5pPr marL="2286000" marR="0" lvl="4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5pPr>
                <a:lvl6pPr marL="2743200" marR="0" lvl="5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6pPr>
                <a:lvl7pPr marL="3200400" marR="0" lvl="6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7pPr>
                <a:lvl8pPr marL="3657600" marR="0" lvl="7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8pPr>
                <a:lvl9pPr marL="4114800" marR="0" lvl="8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9pPr>
              </a:lstStyle>
              <a:p>
                <a:pPr marL="139700" indent="0" algn="ctr">
                  <a:buNone/>
                </a:pPr>
                <a:r>
                  <a:rPr lang="pt-BR" sz="8000" b="1" dirty="0" smtClean="0">
                    <a:latin typeface="Metropolis Extra Bold" panose="00000900000000000000" pitchFamily="50" charset="0"/>
                  </a:rPr>
                  <a:t>40</a:t>
                </a:r>
                <a:r>
                  <a:rPr lang="pt-BR" sz="4000" b="1" dirty="0" smtClean="0">
                    <a:latin typeface="Metropolis Extra Bold" panose="00000900000000000000" pitchFamily="50" charset="0"/>
                  </a:rPr>
                  <a:t>%</a:t>
                </a:r>
                <a:r>
                  <a:rPr lang="pt-BR" sz="10000" b="1" dirty="0" smtClean="0">
                    <a:latin typeface="Metropolis Extra Bold" panose="00000900000000000000" pitchFamily="50" charset="0"/>
                  </a:rPr>
                  <a:t> </a:t>
                </a:r>
              </a:p>
            </p:txBody>
          </p:sp>
          <p:sp>
            <p:nvSpPr>
              <p:cNvPr id="195" name="Seta para Baixo 194"/>
              <p:cNvSpPr/>
              <p:nvPr/>
            </p:nvSpPr>
            <p:spPr>
              <a:xfrm>
                <a:off x="1697471" y="2557659"/>
                <a:ext cx="303153" cy="431058"/>
              </a:xfrm>
              <a:prstGeom prst="downArrow">
                <a:avLst/>
              </a:pr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93" name="Google Shape;138;p22"/>
            <p:cNvSpPr txBox="1">
              <a:spLocks/>
            </p:cNvSpPr>
            <p:nvPr/>
          </p:nvSpPr>
          <p:spPr>
            <a:xfrm>
              <a:off x="2799809" y="1495247"/>
              <a:ext cx="1642651" cy="3070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r>
                <a:rPr lang="pt-BR" sz="1200" dirty="0"/>
                <a:t>Redução no tempo do ciclo de medição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6388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 smtClean="0"/>
              <a:t>Demonstração de Resultados</a:t>
            </a:r>
            <a:endParaRPr dirty="0"/>
          </a:p>
        </p:txBody>
      </p:sp>
      <p:grpSp>
        <p:nvGrpSpPr>
          <p:cNvPr id="2" name="Agrupar 1"/>
          <p:cNvGrpSpPr/>
          <p:nvPr/>
        </p:nvGrpSpPr>
        <p:grpSpPr>
          <a:xfrm>
            <a:off x="6830696" y="4699550"/>
            <a:ext cx="1019809" cy="316315"/>
            <a:chOff x="2417445" y="3544594"/>
            <a:chExt cx="1920177" cy="595583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3" t="10385" r="72248" b="10385"/>
            <a:stretch/>
          </p:blipFill>
          <p:spPr>
            <a:xfrm>
              <a:off x="2417445" y="3606446"/>
              <a:ext cx="476250" cy="47188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tx1">
                  <a:lumMod val="65000"/>
                  <a:lumOff val="3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59"/>
            <a:stretch/>
          </p:blipFill>
          <p:spPr>
            <a:xfrm>
              <a:off x="2891790" y="3544594"/>
              <a:ext cx="1445832" cy="595583"/>
            </a:xfrm>
            <a:prstGeom prst="rect">
              <a:avLst/>
            </a:prstGeom>
          </p:spPr>
        </p:pic>
      </p:grpSp>
      <p:grpSp>
        <p:nvGrpSpPr>
          <p:cNvPr id="7" name="Agrupar 6"/>
          <p:cNvGrpSpPr/>
          <p:nvPr/>
        </p:nvGrpSpPr>
        <p:grpSpPr>
          <a:xfrm>
            <a:off x="4941417" y="2042114"/>
            <a:ext cx="3932380" cy="1576108"/>
            <a:chOff x="4941417" y="1769677"/>
            <a:chExt cx="3932380" cy="1576108"/>
          </a:xfrm>
        </p:grpSpPr>
        <p:grpSp>
          <p:nvGrpSpPr>
            <p:cNvPr id="38" name="Agrupar 37"/>
            <p:cNvGrpSpPr/>
            <p:nvPr/>
          </p:nvGrpSpPr>
          <p:grpSpPr>
            <a:xfrm>
              <a:off x="4941417" y="1769677"/>
              <a:ext cx="3932380" cy="735314"/>
              <a:chOff x="556993" y="2032612"/>
              <a:chExt cx="3932380" cy="1106568"/>
            </a:xfrm>
          </p:grpSpPr>
          <p:sp>
            <p:nvSpPr>
              <p:cNvPr id="41" name="Retângulo Arredondado 40"/>
              <p:cNvSpPr/>
              <p:nvPr/>
            </p:nvSpPr>
            <p:spPr>
              <a:xfrm>
                <a:off x="556993" y="2032612"/>
                <a:ext cx="3932380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Eliminação do processo manual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Fim do uso de papel (</a:t>
                </a:r>
                <a:r>
                  <a:rPr lang="pt-BR" sz="10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BDE’s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) e preenchimento manual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42" name="Forma Livre 41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46" name="Agrupar 45"/>
            <p:cNvGrpSpPr/>
            <p:nvPr/>
          </p:nvGrpSpPr>
          <p:grpSpPr>
            <a:xfrm>
              <a:off x="4941417" y="2610471"/>
              <a:ext cx="3932380" cy="735314"/>
              <a:chOff x="556993" y="2032612"/>
              <a:chExt cx="3932380" cy="1106568"/>
            </a:xfrm>
          </p:grpSpPr>
          <p:sp>
            <p:nvSpPr>
              <p:cNvPr id="47" name="Retângulo Arredondado 46"/>
              <p:cNvSpPr/>
              <p:nvPr/>
            </p:nvSpPr>
            <p:spPr>
              <a:xfrm>
                <a:off x="556993" y="2032612"/>
                <a:ext cx="3932380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Impacto financeiro direto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Aceleração do fluxo de caixa e redução do risco de perdas por inconsistências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48" name="Forma Livre 47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  <p:grpSp>
        <p:nvGrpSpPr>
          <p:cNvPr id="82" name="Agrupar 81"/>
          <p:cNvGrpSpPr/>
          <p:nvPr/>
        </p:nvGrpSpPr>
        <p:grpSpPr>
          <a:xfrm>
            <a:off x="-7969875" y="2910157"/>
            <a:ext cx="7329531" cy="875407"/>
            <a:chOff x="940763" y="2910157"/>
            <a:chExt cx="7329531" cy="875407"/>
          </a:xfrm>
        </p:grpSpPr>
        <p:grpSp>
          <p:nvGrpSpPr>
            <p:cNvPr id="83" name="Agrupar 82"/>
            <p:cNvGrpSpPr/>
            <p:nvPr/>
          </p:nvGrpSpPr>
          <p:grpSpPr>
            <a:xfrm>
              <a:off x="940763" y="2910157"/>
              <a:ext cx="3569795" cy="875407"/>
              <a:chOff x="940763" y="2483114"/>
              <a:chExt cx="3569795" cy="875407"/>
            </a:xfrm>
          </p:grpSpPr>
          <p:grpSp>
            <p:nvGrpSpPr>
              <p:cNvPr id="97" name="Agrupar 96"/>
              <p:cNvGrpSpPr/>
              <p:nvPr/>
            </p:nvGrpSpPr>
            <p:grpSpPr>
              <a:xfrm>
                <a:off x="940763" y="2489158"/>
                <a:ext cx="1187482" cy="869363"/>
                <a:chOff x="626212" y="1371238"/>
                <a:chExt cx="1624533" cy="1189330"/>
              </a:xfrm>
            </p:grpSpPr>
            <p:sp>
              <p:nvSpPr>
                <p:cNvPr id="99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3</a:t>
                  </a:r>
                </a:p>
              </p:txBody>
            </p:sp>
            <p:grpSp>
              <p:nvGrpSpPr>
                <p:cNvPr id="100" name="Agrupar 99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101" name="Retângulo 100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102" name="Agrupar 101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107" name="Retângulo 106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8" name="Retângulo 107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03" name="Agrupar 102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105" name="Retângulo 104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6" name="Retângulo 105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104" name="Retângulo 103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98" name="Retângulo Arredondado 97"/>
              <p:cNvSpPr/>
              <p:nvPr/>
            </p:nvSpPr>
            <p:spPr>
              <a:xfrm>
                <a:off x="1636112" y="2483114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b="1" dirty="0" err="1" smtClean="0">
                    <a:solidFill>
                      <a:srgbClr val="7E3376"/>
                    </a:solidFill>
                    <a:latin typeface="Kanit"/>
                  </a:rPr>
                  <a:t>Cocriação</a:t>
                </a:r>
                <a:r>
                  <a:rPr lang="pt-BR" sz="900" b="1" dirty="0" smtClean="0">
                    <a:solidFill>
                      <a:srgbClr val="7E3376"/>
                    </a:solidFill>
                    <a:latin typeface="Kanit"/>
                  </a:rPr>
                  <a:t> </a:t>
                </a:r>
                <a:r>
                  <a:rPr lang="pt-BR" sz="900" b="1" dirty="0">
                    <a:solidFill>
                      <a:srgbClr val="7E3376"/>
                    </a:solidFill>
                    <a:latin typeface="Kanit"/>
                  </a:rPr>
                  <a:t>profunda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900" b="1" dirty="0">
                  <a:solidFill>
                    <a:srgbClr val="7E3376"/>
                  </a:solidFill>
                  <a:latin typeface="Kanit"/>
                </a:endParaRPr>
              </a:p>
              <a:p>
                <a:pPr marL="171450" indent="-171450" algn="just">
                  <a:buClr>
                    <a:srgbClr val="7E3376"/>
                  </a:buClr>
                  <a:buSzPct val="120000"/>
                  <a:buFontTx/>
                  <a:buChar char="-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Inovação no processo de desenvolvimento com </a:t>
                </a:r>
                <a:r>
                  <a:rPr lang="pt-BR" sz="10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squads</a:t>
                </a: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híbridos (Makro + </a:t>
                </a:r>
                <a:r>
                  <a:rPr lang="pt-BR" sz="10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GaussFleet</a:t>
                </a: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), com governança conjunta. </a:t>
                </a:r>
              </a:p>
            </p:txBody>
          </p:sp>
        </p:grpSp>
        <p:grpSp>
          <p:nvGrpSpPr>
            <p:cNvPr id="84" name="Agrupar 83"/>
            <p:cNvGrpSpPr/>
            <p:nvPr/>
          </p:nvGrpSpPr>
          <p:grpSpPr>
            <a:xfrm>
              <a:off x="4700499" y="2910157"/>
              <a:ext cx="3569795" cy="875407"/>
              <a:chOff x="4700499" y="2483114"/>
              <a:chExt cx="3569795" cy="875407"/>
            </a:xfrm>
          </p:grpSpPr>
          <p:grpSp>
            <p:nvGrpSpPr>
              <p:cNvPr id="85" name="Agrupar 84"/>
              <p:cNvGrpSpPr/>
              <p:nvPr/>
            </p:nvGrpSpPr>
            <p:grpSpPr>
              <a:xfrm>
                <a:off x="4700499" y="2489158"/>
                <a:ext cx="1187482" cy="869363"/>
                <a:chOff x="626212" y="1371238"/>
                <a:chExt cx="1624533" cy="1189330"/>
              </a:xfrm>
            </p:grpSpPr>
            <p:sp>
              <p:nvSpPr>
                <p:cNvPr id="87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4</a:t>
                  </a:r>
                </a:p>
              </p:txBody>
            </p:sp>
            <p:grpSp>
              <p:nvGrpSpPr>
                <p:cNvPr id="88" name="Agrupar 87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89" name="Retângulo 88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90" name="Agrupar 89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95" name="Retângulo 94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96" name="Retângulo 95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91" name="Agrupar 90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93" name="Retângulo 92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94" name="Retângulo 93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92" name="Retângulo 91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86" name="Retângulo Arredondado 85"/>
              <p:cNvSpPr/>
              <p:nvPr/>
            </p:nvSpPr>
            <p:spPr>
              <a:xfrm>
                <a:off x="5395848" y="2483114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err="1" smtClean="0">
                    <a:solidFill>
                      <a:srgbClr val="7E3376"/>
                    </a:solidFill>
                    <a:latin typeface="Kanit"/>
                  </a:rPr>
                  <a:t>Mindset</a:t>
                </a: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: Parceria (Não ferramenta) 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Buscamos um parceiro para resolver um problema sistêmico, com participação ativa das equipes da operação e de medição contratual.</a:t>
                </a:r>
              </a:p>
            </p:txBody>
          </p:sp>
        </p:grpSp>
      </p:grpSp>
      <p:grpSp>
        <p:nvGrpSpPr>
          <p:cNvPr id="109" name="Agrupar 108"/>
          <p:cNvGrpSpPr/>
          <p:nvPr/>
        </p:nvGrpSpPr>
        <p:grpSpPr>
          <a:xfrm>
            <a:off x="9756793" y="1691198"/>
            <a:ext cx="7329531" cy="875407"/>
            <a:chOff x="940763" y="1691198"/>
            <a:chExt cx="7329531" cy="875407"/>
          </a:xfrm>
        </p:grpSpPr>
        <p:grpSp>
          <p:nvGrpSpPr>
            <p:cNvPr id="110" name="Agrupar 109"/>
            <p:cNvGrpSpPr/>
            <p:nvPr/>
          </p:nvGrpSpPr>
          <p:grpSpPr>
            <a:xfrm>
              <a:off x="940763" y="1691198"/>
              <a:ext cx="3569795" cy="875407"/>
              <a:chOff x="940763" y="1264155"/>
              <a:chExt cx="3569795" cy="875407"/>
            </a:xfrm>
          </p:grpSpPr>
          <p:grpSp>
            <p:nvGrpSpPr>
              <p:cNvPr id="179" name="Agrupar 178"/>
              <p:cNvGrpSpPr/>
              <p:nvPr/>
            </p:nvGrpSpPr>
            <p:grpSpPr>
              <a:xfrm>
                <a:off x="940763" y="1270199"/>
                <a:ext cx="1187482" cy="869363"/>
                <a:chOff x="626212" y="1371238"/>
                <a:chExt cx="1624533" cy="1189330"/>
              </a:xfrm>
            </p:grpSpPr>
            <p:sp>
              <p:nvSpPr>
                <p:cNvPr id="181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1</a:t>
                  </a:r>
                </a:p>
              </p:txBody>
            </p:sp>
            <p:grpSp>
              <p:nvGrpSpPr>
                <p:cNvPr id="182" name="Agrupar 181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183" name="Retângulo 182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184" name="Agrupar 183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189" name="Retângulo 188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0" name="Retângulo 189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85" name="Agrupar 184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187" name="Retângulo 186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8" name="Retângulo 187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186" name="Retângulo 185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180" name="Retângulo Arredondado 179"/>
              <p:cNvSpPr/>
              <p:nvPr/>
            </p:nvSpPr>
            <p:spPr>
              <a:xfrm>
                <a:off x="1636112" y="1264155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900" b="1" dirty="0" smtClean="0">
                    <a:solidFill>
                      <a:srgbClr val="7E3376"/>
                    </a:solidFill>
                    <a:latin typeface="Kanit"/>
                  </a:rPr>
                  <a:t>Ambientes </a:t>
                </a:r>
                <a:r>
                  <a:rPr lang="pt-BR" sz="900" b="1" dirty="0">
                    <a:solidFill>
                      <a:srgbClr val="7E3376"/>
                    </a:solidFill>
                    <a:latin typeface="Kanit"/>
                  </a:rPr>
                  <a:t>extremos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A solução foi validada em baixa conectividade e alta variabilidade operacional, comum na indústria pesada.</a:t>
                </a:r>
              </a:p>
            </p:txBody>
          </p:sp>
        </p:grpSp>
        <p:grpSp>
          <p:nvGrpSpPr>
            <p:cNvPr id="111" name="Agrupar 110"/>
            <p:cNvGrpSpPr/>
            <p:nvPr/>
          </p:nvGrpSpPr>
          <p:grpSpPr>
            <a:xfrm>
              <a:off x="4700499" y="1691198"/>
              <a:ext cx="3569795" cy="875407"/>
              <a:chOff x="4700499" y="1264155"/>
              <a:chExt cx="3569795" cy="875407"/>
            </a:xfrm>
          </p:grpSpPr>
          <p:grpSp>
            <p:nvGrpSpPr>
              <p:cNvPr id="112" name="Agrupar 111"/>
              <p:cNvGrpSpPr/>
              <p:nvPr/>
            </p:nvGrpSpPr>
            <p:grpSpPr>
              <a:xfrm>
                <a:off x="4700499" y="1270199"/>
                <a:ext cx="1187482" cy="869363"/>
                <a:chOff x="626212" y="1371238"/>
                <a:chExt cx="1624533" cy="1189330"/>
              </a:xfrm>
            </p:grpSpPr>
            <p:sp>
              <p:nvSpPr>
                <p:cNvPr id="114" name="Google Shape;91;p14"/>
                <p:cNvSpPr txBox="1">
                  <a:spLocks/>
                </p:cNvSpPr>
                <p:nvPr/>
              </p:nvSpPr>
              <p:spPr>
                <a:xfrm>
                  <a:off x="626212" y="1371238"/>
                  <a:ext cx="904570" cy="9452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18000" rIns="0" bIns="180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1pPr>
                  <a:lvl2pPr marL="914400" marR="0" lvl="1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2pPr>
                  <a:lvl3pPr marL="1371600" marR="0" lvl="2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3pPr>
                  <a:lvl4pPr marL="1828800" marR="0" lvl="3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4pPr>
                  <a:lvl5pPr marL="2286000" marR="0" lvl="4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C15CB4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5pPr>
                  <a:lvl6pPr marL="2743200" marR="0" lvl="5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6pPr>
                  <a:lvl7pPr marL="3200400" marR="0" lvl="6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●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7pPr>
                  <a:lvl8pPr marL="3657600" marR="0" lvl="7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Kanit"/>
                    <a:buChar char="○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8pPr>
                  <a:lvl9pPr marL="4114800" marR="0" lvl="8" indent="-317500" algn="l" rtl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>
                      <a:srgbClr val="000000"/>
                    </a:buClr>
                    <a:buSzPts val="1400"/>
                    <a:buFont typeface="Kanit"/>
                    <a:buChar char="■"/>
                    <a:defRPr sz="1400" b="0" i="0" u="none" strike="noStrike" cap="none">
                      <a:solidFill>
                        <a:srgbClr val="000000"/>
                      </a:solidFill>
                      <a:latin typeface="Kanit"/>
                      <a:ea typeface="Kanit"/>
                      <a:cs typeface="Kanit"/>
                      <a:sym typeface="Kanit"/>
                    </a:defRPr>
                  </a:lvl9pPr>
                </a:lstStyle>
                <a:p>
                  <a:pPr marL="139700" indent="0" algn="ctr">
                    <a:buNone/>
                  </a:pPr>
                  <a:r>
                    <a:rPr lang="pt-BR" sz="8000" b="1" dirty="0" smtClean="0">
                      <a:solidFill>
                        <a:srgbClr val="7E3376"/>
                      </a:solidFill>
                      <a:latin typeface="Metropolis Extra Bold" panose="00000900000000000000" pitchFamily="50" charset="0"/>
                    </a:rPr>
                    <a:t>2</a:t>
                  </a:r>
                </a:p>
              </p:txBody>
            </p:sp>
            <p:grpSp>
              <p:nvGrpSpPr>
                <p:cNvPr id="115" name="Agrupar 114"/>
                <p:cNvGrpSpPr/>
                <p:nvPr/>
              </p:nvGrpSpPr>
              <p:grpSpPr>
                <a:xfrm rot="18900000">
                  <a:off x="650846" y="1761874"/>
                  <a:ext cx="1599899" cy="798694"/>
                  <a:chOff x="189743" y="-1217803"/>
                  <a:chExt cx="3706155" cy="798694"/>
                </a:xfrm>
              </p:grpSpPr>
              <p:sp>
                <p:nvSpPr>
                  <p:cNvPr id="116" name="Retângulo 115"/>
                  <p:cNvSpPr/>
                  <p:nvPr/>
                </p:nvSpPr>
                <p:spPr>
                  <a:xfrm>
                    <a:off x="405072" y="-1036770"/>
                    <a:ext cx="3277164" cy="38465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27000" dist="254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grpSp>
                <p:nvGrpSpPr>
                  <p:cNvPr id="117" name="Agrupar 116"/>
                  <p:cNvGrpSpPr/>
                  <p:nvPr/>
                </p:nvGrpSpPr>
                <p:grpSpPr>
                  <a:xfrm>
                    <a:off x="189743" y="-1217803"/>
                    <a:ext cx="817751" cy="181033"/>
                    <a:chOff x="189743" y="-1217803"/>
                    <a:chExt cx="817751" cy="181033"/>
                  </a:xfrm>
                </p:grpSpPr>
                <p:sp>
                  <p:nvSpPr>
                    <p:cNvPr id="177" name="Retângulo 176"/>
                    <p:cNvSpPr/>
                    <p:nvPr/>
                  </p:nvSpPr>
                  <p:spPr>
                    <a:xfrm>
                      <a:off x="401263" y="-1217802"/>
                      <a:ext cx="606231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8" name="Retângulo 177"/>
                    <p:cNvSpPr/>
                    <p:nvPr/>
                  </p:nvSpPr>
                  <p:spPr>
                    <a:xfrm rot="10800000">
                      <a:off x="189743" y="-1217803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18" name="Agrupar 117"/>
                  <p:cNvGrpSpPr/>
                  <p:nvPr/>
                </p:nvGrpSpPr>
                <p:grpSpPr>
                  <a:xfrm>
                    <a:off x="3078145" y="-1217802"/>
                    <a:ext cx="817753" cy="181033"/>
                    <a:chOff x="3078145" y="-1217802"/>
                    <a:chExt cx="817753" cy="181033"/>
                  </a:xfrm>
                </p:grpSpPr>
                <p:sp>
                  <p:nvSpPr>
                    <p:cNvPr id="120" name="Retângulo 119"/>
                    <p:cNvSpPr/>
                    <p:nvPr/>
                  </p:nvSpPr>
                  <p:spPr>
                    <a:xfrm rot="10800000">
                      <a:off x="3078145" y="-1217802"/>
                      <a:ext cx="606230" cy="181032"/>
                    </a:xfrm>
                    <a:prstGeom prst="rect">
                      <a:avLst/>
                    </a:prstGeom>
                    <a:gradFill>
                      <a:gsLst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/>
                        </a:gs>
                      </a:gsLst>
                      <a:lin ang="10800000" scaled="0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6" name="Retângulo 175"/>
                    <p:cNvSpPr/>
                    <p:nvPr/>
                  </p:nvSpPr>
                  <p:spPr>
                    <a:xfrm>
                      <a:off x="3682241" y="-1217801"/>
                      <a:ext cx="213657" cy="181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sp>
                <p:nvSpPr>
                  <p:cNvPr id="119" name="Retângulo 118"/>
                  <p:cNvSpPr/>
                  <p:nvPr/>
                </p:nvSpPr>
                <p:spPr>
                  <a:xfrm rot="5400000">
                    <a:off x="1733992" y="-2581016"/>
                    <a:ext cx="617660" cy="37061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</p:grpSp>
          <p:sp>
            <p:nvSpPr>
              <p:cNvPr id="113" name="Retângulo Arredondado 112"/>
              <p:cNvSpPr/>
              <p:nvPr/>
            </p:nvSpPr>
            <p:spPr>
              <a:xfrm>
                <a:off x="5395848" y="1264155"/>
                <a:ext cx="2874446" cy="808867"/>
              </a:xfrm>
              <a:prstGeom prst="roundRect">
                <a:avLst>
                  <a:gd name="adj" fmla="val 5505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t"/>
              <a:lstStyle/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Adaptável às regras contratuais da Makro, permitindo apuração customizada por cliente.</a:t>
                </a:r>
              </a:p>
            </p:txBody>
          </p:sp>
        </p:grpSp>
      </p:grpSp>
      <p:grpSp>
        <p:nvGrpSpPr>
          <p:cNvPr id="204" name="Agrupar 203"/>
          <p:cNvGrpSpPr/>
          <p:nvPr/>
        </p:nvGrpSpPr>
        <p:grpSpPr>
          <a:xfrm>
            <a:off x="1019680" y="2359014"/>
            <a:ext cx="4060824" cy="945242"/>
            <a:chOff x="1364810" y="2608600"/>
            <a:chExt cx="4060824" cy="945242"/>
          </a:xfrm>
        </p:grpSpPr>
        <p:sp>
          <p:nvSpPr>
            <p:cNvPr id="208" name="Google Shape;91;p14"/>
            <p:cNvSpPr txBox="1">
              <a:spLocks/>
            </p:cNvSpPr>
            <p:nvPr/>
          </p:nvSpPr>
          <p:spPr>
            <a:xfrm>
              <a:off x="1364810" y="2608600"/>
              <a:ext cx="2633427" cy="9452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 marL="139700" indent="0" algn="ctr">
                <a:buNone/>
              </a:pPr>
              <a:r>
                <a:rPr lang="pt-BR" sz="8000" b="1" dirty="0" smtClean="0">
                  <a:latin typeface="Metropolis Extra Bold" panose="00000900000000000000" pitchFamily="50" charset="0"/>
                </a:rPr>
                <a:t>70</a:t>
              </a:r>
              <a:r>
                <a:rPr lang="pt-BR" sz="4000" b="1" dirty="0" smtClean="0">
                  <a:latin typeface="Metropolis Extra Bold" panose="00000900000000000000" pitchFamily="50" charset="0"/>
                </a:rPr>
                <a:t>%</a:t>
              </a:r>
              <a:r>
                <a:rPr lang="pt-BR" sz="10000" b="1" dirty="0" smtClean="0">
                  <a:latin typeface="Metropolis Extra Bold" panose="00000900000000000000" pitchFamily="50" charset="0"/>
                </a:rPr>
                <a:t> </a:t>
              </a:r>
            </a:p>
          </p:txBody>
        </p:sp>
        <p:sp>
          <p:nvSpPr>
            <p:cNvPr id="209" name="Google Shape;138;p22"/>
            <p:cNvSpPr txBox="1">
              <a:spLocks/>
            </p:cNvSpPr>
            <p:nvPr/>
          </p:nvSpPr>
          <p:spPr>
            <a:xfrm>
              <a:off x="3169726" y="2788452"/>
              <a:ext cx="2255908" cy="3070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r>
                <a:rPr lang="pt-BR" sz="1200" dirty="0" smtClean="0"/>
                <a:t>Digital</a:t>
              </a:r>
              <a:endParaRPr lang="pt-BR" sz="1200" dirty="0"/>
            </a:p>
          </p:txBody>
        </p:sp>
      </p:grpSp>
      <p:grpSp>
        <p:nvGrpSpPr>
          <p:cNvPr id="205" name="Agrupar 204"/>
          <p:cNvGrpSpPr/>
          <p:nvPr/>
        </p:nvGrpSpPr>
        <p:grpSpPr>
          <a:xfrm>
            <a:off x="440020" y="3446682"/>
            <a:ext cx="4615697" cy="945242"/>
            <a:chOff x="762000" y="3667128"/>
            <a:chExt cx="4615697" cy="945242"/>
          </a:xfrm>
        </p:grpSpPr>
        <p:sp>
          <p:nvSpPr>
            <p:cNvPr id="206" name="Google Shape;91;p14"/>
            <p:cNvSpPr txBox="1">
              <a:spLocks/>
            </p:cNvSpPr>
            <p:nvPr/>
          </p:nvSpPr>
          <p:spPr>
            <a:xfrm>
              <a:off x="762000" y="3667128"/>
              <a:ext cx="3236237" cy="9452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 marL="139700" indent="0" algn="ctr">
                <a:buNone/>
              </a:pPr>
              <a:r>
                <a:rPr lang="pt-BR" sz="8000" b="1" dirty="0" smtClean="0">
                  <a:latin typeface="Metropolis Extra Bold" panose="00000900000000000000" pitchFamily="50" charset="0"/>
                </a:rPr>
                <a:t>100</a:t>
              </a:r>
              <a:r>
                <a:rPr lang="pt-BR" sz="4000" b="1" dirty="0" smtClean="0">
                  <a:latin typeface="Metropolis Extra Bold" panose="00000900000000000000" pitchFamily="50" charset="0"/>
                </a:rPr>
                <a:t>%</a:t>
              </a:r>
              <a:r>
                <a:rPr lang="pt-BR" sz="10000" b="1" dirty="0" smtClean="0">
                  <a:latin typeface="Metropolis Extra Bold" panose="00000900000000000000" pitchFamily="50" charset="0"/>
                </a:rPr>
                <a:t> </a:t>
              </a:r>
            </a:p>
          </p:txBody>
        </p:sp>
        <p:sp>
          <p:nvSpPr>
            <p:cNvPr id="207" name="Google Shape;138;p22"/>
            <p:cNvSpPr txBox="1">
              <a:spLocks/>
            </p:cNvSpPr>
            <p:nvPr/>
          </p:nvSpPr>
          <p:spPr>
            <a:xfrm>
              <a:off x="3121789" y="3782516"/>
              <a:ext cx="2255908" cy="3070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r>
                <a:rPr lang="pt-BR" sz="1200" dirty="0" smtClean="0"/>
                <a:t>Governança</a:t>
              </a:r>
            </a:p>
            <a:p>
              <a:r>
                <a:rPr lang="pt-BR" sz="1200" dirty="0" smtClean="0"/>
                <a:t>dos dados</a:t>
              </a:r>
              <a:endParaRPr lang="pt-BR" sz="1200" dirty="0"/>
            </a:p>
          </p:txBody>
        </p:sp>
      </p:grpSp>
      <p:grpSp>
        <p:nvGrpSpPr>
          <p:cNvPr id="6" name="Agrupar 5"/>
          <p:cNvGrpSpPr/>
          <p:nvPr/>
        </p:nvGrpSpPr>
        <p:grpSpPr>
          <a:xfrm>
            <a:off x="983810" y="1277640"/>
            <a:ext cx="3458650" cy="945242"/>
            <a:chOff x="983810" y="1277640"/>
            <a:chExt cx="3458650" cy="945242"/>
          </a:xfrm>
        </p:grpSpPr>
        <p:grpSp>
          <p:nvGrpSpPr>
            <p:cNvPr id="203" name="Agrupar 202"/>
            <p:cNvGrpSpPr/>
            <p:nvPr/>
          </p:nvGrpSpPr>
          <p:grpSpPr>
            <a:xfrm>
              <a:off x="983810" y="1277640"/>
              <a:ext cx="2633427" cy="945242"/>
              <a:chOff x="1441384" y="2357547"/>
              <a:chExt cx="2633427" cy="945242"/>
            </a:xfrm>
          </p:grpSpPr>
          <p:sp>
            <p:nvSpPr>
              <p:cNvPr id="210" name="Google Shape;91;p14"/>
              <p:cNvSpPr txBox="1">
                <a:spLocks/>
              </p:cNvSpPr>
              <p:nvPr/>
            </p:nvSpPr>
            <p:spPr>
              <a:xfrm>
                <a:off x="1441384" y="2357547"/>
                <a:ext cx="2633427" cy="945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8000" rIns="0" bIns="180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1pPr>
                <a:lvl2pPr marL="914400" marR="0" lvl="1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2pPr>
                <a:lvl3pPr marL="1371600" marR="0" lvl="2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3pPr>
                <a:lvl4pPr marL="1828800" marR="0" lvl="3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4pPr>
                <a:lvl5pPr marL="2286000" marR="0" lvl="4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5pPr>
                <a:lvl6pPr marL="2743200" marR="0" lvl="5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6pPr>
                <a:lvl7pPr marL="3200400" marR="0" lvl="6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7pPr>
                <a:lvl8pPr marL="3657600" marR="0" lvl="7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8pPr>
                <a:lvl9pPr marL="4114800" marR="0" lvl="8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9pPr>
              </a:lstStyle>
              <a:p>
                <a:pPr marL="139700" indent="0" algn="ctr">
                  <a:buNone/>
                </a:pPr>
                <a:r>
                  <a:rPr lang="pt-BR" sz="8000" b="1" dirty="0" smtClean="0">
                    <a:latin typeface="Metropolis Extra Bold" panose="00000900000000000000" pitchFamily="50" charset="0"/>
                  </a:rPr>
                  <a:t>40</a:t>
                </a:r>
                <a:r>
                  <a:rPr lang="pt-BR" sz="4000" b="1" dirty="0" smtClean="0">
                    <a:latin typeface="Metropolis Extra Bold" panose="00000900000000000000" pitchFamily="50" charset="0"/>
                  </a:rPr>
                  <a:t>%</a:t>
                </a:r>
                <a:r>
                  <a:rPr lang="pt-BR" sz="10000" b="1" dirty="0" smtClean="0">
                    <a:latin typeface="Metropolis Extra Bold" panose="00000900000000000000" pitchFamily="50" charset="0"/>
                  </a:rPr>
                  <a:t> </a:t>
                </a:r>
              </a:p>
            </p:txBody>
          </p:sp>
          <p:sp>
            <p:nvSpPr>
              <p:cNvPr id="211" name="Seta para Baixo 210"/>
              <p:cNvSpPr/>
              <p:nvPr/>
            </p:nvSpPr>
            <p:spPr>
              <a:xfrm>
                <a:off x="1697471" y="2557659"/>
                <a:ext cx="303153" cy="431058"/>
              </a:xfrm>
              <a:prstGeom prst="downArrow">
                <a:avLst/>
              </a:pr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12" name="Google Shape;138;p22"/>
            <p:cNvSpPr txBox="1">
              <a:spLocks/>
            </p:cNvSpPr>
            <p:nvPr/>
          </p:nvSpPr>
          <p:spPr>
            <a:xfrm>
              <a:off x="2799809" y="1495247"/>
              <a:ext cx="1642651" cy="3070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r>
                <a:rPr lang="pt-BR" sz="1200" dirty="0"/>
                <a:t>Redução no tempo do ciclo de medição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3661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 smtClean="0"/>
              <a:t>Escalabilidade e </a:t>
            </a:r>
            <a:r>
              <a:rPr lang="pt-BR" dirty="0" err="1"/>
              <a:t>R</a:t>
            </a:r>
            <a:r>
              <a:rPr lang="pt-BR" dirty="0" err="1" smtClean="0"/>
              <a:t>eplicabilidade</a:t>
            </a:r>
            <a:endParaRPr dirty="0"/>
          </a:p>
        </p:txBody>
      </p:sp>
      <p:grpSp>
        <p:nvGrpSpPr>
          <p:cNvPr id="2" name="Agrupar 1"/>
          <p:cNvGrpSpPr/>
          <p:nvPr/>
        </p:nvGrpSpPr>
        <p:grpSpPr>
          <a:xfrm>
            <a:off x="6830696" y="4699550"/>
            <a:ext cx="1019809" cy="316315"/>
            <a:chOff x="2417445" y="3544594"/>
            <a:chExt cx="1920177" cy="595583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3" t="10385" r="72248" b="10385"/>
            <a:stretch/>
          </p:blipFill>
          <p:spPr>
            <a:xfrm>
              <a:off x="2417445" y="3606446"/>
              <a:ext cx="476250" cy="47188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tx1">
                  <a:lumMod val="65000"/>
                  <a:lumOff val="3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59"/>
            <a:stretch/>
          </p:blipFill>
          <p:spPr>
            <a:xfrm>
              <a:off x="2891790" y="3544594"/>
              <a:ext cx="1445832" cy="595583"/>
            </a:xfrm>
            <a:prstGeom prst="rect">
              <a:avLst/>
            </a:prstGeom>
          </p:spPr>
        </p:pic>
      </p:grpSp>
      <p:grpSp>
        <p:nvGrpSpPr>
          <p:cNvPr id="8" name="Agrupar 7"/>
          <p:cNvGrpSpPr/>
          <p:nvPr/>
        </p:nvGrpSpPr>
        <p:grpSpPr>
          <a:xfrm>
            <a:off x="488754" y="2288646"/>
            <a:ext cx="3932380" cy="1106569"/>
            <a:chOff x="556993" y="2032612"/>
            <a:chExt cx="3932380" cy="1106568"/>
          </a:xfrm>
        </p:grpSpPr>
        <p:sp>
          <p:nvSpPr>
            <p:cNvPr id="25" name="Retângulo Arredondado 24"/>
            <p:cNvSpPr/>
            <p:nvPr/>
          </p:nvSpPr>
          <p:spPr>
            <a:xfrm>
              <a:off x="556993" y="2032612"/>
              <a:ext cx="3932380" cy="1106568"/>
            </a:xfrm>
            <a:prstGeom prst="roundRect">
              <a:avLst>
                <a:gd name="adj" fmla="val 5505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90000" rtlCol="0" anchor="ctr"/>
            <a:lstStyle/>
            <a:p>
              <a:pPr algn="just">
                <a:buClr>
                  <a:srgbClr val="7E3376"/>
                </a:buClr>
                <a:buSzPct val="120000"/>
              </a:pPr>
              <a:r>
                <a:rPr lang="pt-BR" sz="1000" b="1" dirty="0" smtClean="0">
                  <a:solidFill>
                    <a:srgbClr val="7E3376"/>
                  </a:solidFill>
                  <a:latin typeface="Kanit"/>
                </a:rPr>
                <a:t>Fatores críticos que permitem escalar</a:t>
              </a:r>
            </a:p>
            <a:p>
              <a:pPr algn="just">
                <a:buClr>
                  <a:srgbClr val="7E3376"/>
                </a:buClr>
                <a:buSzPct val="120000"/>
              </a:pPr>
              <a:endPara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Arquitetura tecnológica flexível</a:t>
              </a: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Patrocínio executivo forte</a:t>
              </a: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Envolvimento profundo dos usuários</a:t>
              </a: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Parceria estratégica</a:t>
              </a:r>
              <a:endPara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</p:txBody>
        </p:sp>
        <p:sp>
          <p:nvSpPr>
            <p:cNvPr id="28" name="Forma Livre 27"/>
            <p:cNvSpPr/>
            <p:nvPr/>
          </p:nvSpPr>
          <p:spPr>
            <a:xfrm>
              <a:off x="556993" y="2032612"/>
              <a:ext cx="108000" cy="1106568"/>
            </a:xfrm>
            <a:custGeom>
              <a:avLst/>
              <a:gdLst>
                <a:gd name="connsiteX0" fmla="*/ 60917 w 108000"/>
                <a:gd name="connsiteY0" fmla="*/ 0 h 1106568"/>
                <a:gd name="connsiteX1" fmla="*/ 108000 w 108000"/>
                <a:gd name="connsiteY1" fmla="*/ 0 h 1106568"/>
                <a:gd name="connsiteX2" fmla="*/ 108000 w 108000"/>
                <a:gd name="connsiteY2" fmla="*/ 1106568 h 1106568"/>
                <a:gd name="connsiteX3" fmla="*/ 60917 w 108000"/>
                <a:gd name="connsiteY3" fmla="*/ 1106568 h 1106568"/>
                <a:gd name="connsiteX4" fmla="*/ 0 w 108000"/>
                <a:gd name="connsiteY4" fmla="*/ 1045651 h 1106568"/>
                <a:gd name="connsiteX5" fmla="*/ 0 w 108000"/>
                <a:gd name="connsiteY5" fmla="*/ 60917 h 1106568"/>
                <a:gd name="connsiteX6" fmla="*/ 60917 w 108000"/>
                <a:gd name="connsiteY6" fmla="*/ 0 h 110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000" h="1106568">
                  <a:moveTo>
                    <a:pt x="60917" y="0"/>
                  </a:moveTo>
                  <a:lnTo>
                    <a:pt x="108000" y="0"/>
                  </a:lnTo>
                  <a:lnTo>
                    <a:pt x="108000" y="1106568"/>
                  </a:lnTo>
                  <a:lnTo>
                    <a:pt x="60917" y="1106568"/>
                  </a:lnTo>
                  <a:cubicBezTo>
                    <a:pt x="27273" y="1106568"/>
                    <a:pt x="0" y="1079295"/>
                    <a:pt x="0" y="1045651"/>
                  </a:cubicBezTo>
                  <a:lnTo>
                    <a:pt x="0" y="60917"/>
                  </a:lnTo>
                  <a:cubicBezTo>
                    <a:pt x="0" y="27273"/>
                    <a:pt x="27273" y="0"/>
                    <a:pt x="60917" y="0"/>
                  </a:cubicBezTo>
                  <a:close/>
                </a:path>
              </a:pathLst>
            </a:custGeom>
            <a:solidFill>
              <a:srgbClr val="7E33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9" name="Agrupar 28"/>
          <p:cNvGrpSpPr/>
          <p:nvPr/>
        </p:nvGrpSpPr>
        <p:grpSpPr>
          <a:xfrm>
            <a:off x="4667117" y="2288647"/>
            <a:ext cx="3932380" cy="1106568"/>
            <a:chOff x="556993" y="2032612"/>
            <a:chExt cx="3932380" cy="1106568"/>
          </a:xfrm>
        </p:grpSpPr>
        <p:sp>
          <p:nvSpPr>
            <p:cNvPr id="31" name="Retângulo Arredondado 30"/>
            <p:cNvSpPr/>
            <p:nvPr/>
          </p:nvSpPr>
          <p:spPr>
            <a:xfrm>
              <a:off x="556993" y="2032612"/>
              <a:ext cx="3932380" cy="1106568"/>
            </a:xfrm>
            <a:prstGeom prst="roundRect">
              <a:avLst>
                <a:gd name="adj" fmla="val 5505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90000" rtlCol="0" anchor="ctr"/>
            <a:lstStyle/>
            <a:p>
              <a:pPr algn="just">
                <a:buClr>
                  <a:srgbClr val="7E3376"/>
                </a:buClr>
                <a:buSzPct val="120000"/>
              </a:pPr>
              <a:r>
                <a:rPr lang="pt-BR" sz="1000" b="1" dirty="0" smtClean="0">
                  <a:solidFill>
                    <a:srgbClr val="7E3376"/>
                  </a:solidFill>
                  <a:latin typeface="Kanit"/>
                </a:rPr>
                <a:t>Recomendações para adaptação em </a:t>
              </a:r>
              <a:r>
                <a:rPr lang="pt-BR" sz="1000" b="1" dirty="0">
                  <a:solidFill>
                    <a:srgbClr val="7E3376"/>
                  </a:solidFill>
                  <a:latin typeface="Kanit"/>
                </a:rPr>
                <a:t>c</a:t>
              </a:r>
              <a:r>
                <a:rPr lang="pt-BR" sz="1000" b="1" dirty="0" smtClean="0">
                  <a:solidFill>
                    <a:srgbClr val="7E3376"/>
                  </a:solidFill>
                  <a:latin typeface="Kanit"/>
                </a:rPr>
                <a:t>ontextos diferentes</a:t>
              </a:r>
            </a:p>
            <a:p>
              <a:pPr algn="just">
                <a:buClr>
                  <a:srgbClr val="7E3376"/>
                </a:buClr>
                <a:buSzPct val="120000"/>
              </a:pPr>
              <a:endPara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Comece pela dor, não pela tecnologia</a:t>
              </a: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Escolha o parceiro pelo </a:t>
              </a:r>
              <a:r>
                <a:rPr lang="pt-BR" sz="10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Mindset</a:t>
              </a:r>
              <a:endParaRPr lang="pt-B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Crie uma governança leve e ágil</a:t>
              </a: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Invista na capacitação interna</a:t>
              </a:r>
              <a:endPara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</p:txBody>
        </p:sp>
        <p:sp>
          <p:nvSpPr>
            <p:cNvPr id="32" name="Forma Livre 31"/>
            <p:cNvSpPr/>
            <p:nvPr/>
          </p:nvSpPr>
          <p:spPr>
            <a:xfrm>
              <a:off x="556993" y="2032612"/>
              <a:ext cx="108000" cy="1106568"/>
            </a:xfrm>
            <a:custGeom>
              <a:avLst/>
              <a:gdLst>
                <a:gd name="connsiteX0" fmla="*/ 60917 w 108000"/>
                <a:gd name="connsiteY0" fmla="*/ 0 h 1106568"/>
                <a:gd name="connsiteX1" fmla="*/ 108000 w 108000"/>
                <a:gd name="connsiteY1" fmla="*/ 0 h 1106568"/>
                <a:gd name="connsiteX2" fmla="*/ 108000 w 108000"/>
                <a:gd name="connsiteY2" fmla="*/ 1106568 h 1106568"/>
                <a:gd name="connsiteX3" fmla="*/ 60917 w 108000"/>
                <a:gd name="connsiteY3" fmla="*/ 1106568 h 1106568"/>
                <a:gd name="connsiteX4" fmla="*/ 0 w 108000"/>
                <a:gd name="connsiteY4" fmla="*/ 1045651 h 1106568"/>
                <a:gd name="connsiteX5" fmla="*/ 0 w 108000"/>
                <a:gd name="connsiteY5" fmla="*/ 60917 h 1106568"/>
                <a:gd name="connsiteX6" fmla="*/ 60917 w 108000"/>
                <a:gd name="connsiteY6" fmla="*/ 0 h 110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000" h="1106568">
                  <a:moveTo>
                    <a:pt x="60917" y="0"/>
                  </a:moveTo>
                  <a:lnTo>
                    <a:pt x="108000" y="0"/>
                  </a:lnTo>
                  <a:lnTo>
                    <a:pt x="108000" y="1106568"/>
                  </a:lnTo>
                  <a:lnTo>
                    <a:pt x="60917" y="1106568"/>
                  </a:lnTo>
                  <a:cubicBezTo>
                    <a:pt x="27273" y="1106568"/>
                    <a:pt x="0" y="1079295"/>
                    <a:pt x="0" y="1045651"/>
                  </a:cubicBezTo>
                  <a:lnTo>
                    <a:pt x="0" y="60917"/>
                  </a:lnTo>
                  <a:cubicBezTo>
                    <a:pt x="0" y="27273"/>
                    <a:pt x="27273" y="0"/>
                    <a:pt x="60917" y="0"/>
                  </a:cubicBezTo>
                  <a:close/>
                </a:path>
              </a:pathLst>
            </a:custGeom>
            <a:solidFill>
              <a:srgbClr val="7E33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3" name="Google Shape;91;p14"/>
          <p:cNvSpPr txBox="1">
            <a:spLocks/>
          </p:cNvSpPr>
          <p:nvPr/>
        </p:nvSpPr>
        <p:spPr>
          <a:xfrm>
            <a:off x="311698" y="2859915"/>
            <a:ext cx="8022561" cy="283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marL="139700" indent="0">
              <a:buNone/>
            </a:pPr>
            <a:endParaRPr lang="pt-BR" b="1" dirty="0"/>
          </a:p>
        </p:txBody>
      </p:sp>
      <p:sp>
        <p:nvSpPr>
          <p:cNvPr id="17" name="Google Shape;91;p14"/>
          <p:cNvSpPr txBox="1">
            <a:spLocks/>
          </p:cNvSpPr>
          <p:nvPr/>
        </p:nvSpPr>
        <p:spPr>
          <a:xfrm>
            <a:off x="83101" y="710425"/>
            <a:ext cx="6077376" cy="283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●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"/>
              <a:buChar char="○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"/>
              <a:buChar char="■"/>
              <a:defRPr sz="1400" b="0" i="0" u="none" strike="noStrike" cap="non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>
              <a:buBlip>
                <a:blip r:embed="rId6"/>
              </a:buBlip>
            </a:pPr>
            <a:r>
              <a:rPr lang="pt-BR" b="1" dirty="0"/>
              <a:t>Nosso </a:t>
            </a:r>
            <a:r>
              <a:rPr lang="pt-BR" b="1" dirty="0" err="1"/>
              <a:t>Blueprint</a:t>
            </a:r>
            <a:r>
              <a:rPr lang="pt-BR" b="1" dirty="0"/>
              <a:t> para escalar a </a:t>
            </a:r>
            <a:r>
              <a:rPr lang="pt-BR" b="1" dirty="0" smtClean="0"/>
              <a:t>Inovação</a:t>
            </a:r>
            <a:endParaRPr lang="pt-BR" b="1" dirty="0"/>
          </a:p>
        </p:txBody>
      </p:sp>
      <p:grpSp>
        <p:nvGrpSpPr>
          <p:cNvPr id="79" name="Agrupar 78"/>
          <p:cNvGrpSpPr/>
          <p:nvPr/>
        </p:nvGrpSpPr>
        <p:grpSpPr>
          <a:xfrm>
            <a:off x="11596809" y="2359014"/>
            <a:ext cx="4060824" cy="945242"/>
            <a:chOff x="1364810" y="2608600"/>
            <a:chExt cx="4060824" cy="945242"/>
          </a:xfrm>
        </p:grpSpPr>
        <p:sp>
          <p:nvSpPr>
            <p:cNvPr id="80" name="Google Shape;91;p14"/>
            <p:cNvSpPr txBox="1">
              <a:spLocks/>
            </p:cNvSpPr>
            <p:nvPr/>
          </p:nvSpPr>
          <p:spPr>
            <a:xfrm>
              <a:off x="1364810" y="2608600"/>
              <a:ext cx="2633427" cy="9452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 marL="139700" indent="0" algn="ctr">
                <a:buNone/>
              </a:pPr>
              <a:r>
                <a:rPr lang="pt-BR" sz="8000" b="1" dirty="0" smtClean="0">
                  <a:latin typeface="Metropolis Extra Bold" panose="00000900000000000000" pitchFamily="50" charset="0"/>
                </a:rPr>
                <a:t>70</a:t>
              </a:r>
              <a:r>
                <a:rPr lang="pt-BR" sz="4000" b="1" dirty="0" smtClean="0">
                  <a:latin typeface="Metropolis Extra Bold" panose="00000900000000000000" pitchFamily="50" charset="0"/>
                </a:rPr>
                <a:t>%</a:t>
              </a:r>
              <a:r>
                <a:rPr lang="pt-BR" sz="10000" b="1" dirty="0" smtClean="0">
                  <a:latin typeface="Metropolis Extra Bold" panose="00000900000000000000" pitchFamily="50" charset="0"/>
                </a:rPr>
                <a:t> </a:t>
              </a:r>
            </a:p>
          </p:txBody>
        </p:sp>
        <p:sp>
          <p:nvSpPr>
            <p:cNvPr id="81" name="Google Shape;138;p22"/>
            <p:cNvSpPr txBox="1">
              <a:spLocks/>
            </p:cNvSpPr>
            <p:nvPr/>
          </p:nvSpPr>
          <p:spPr>
            <a:xfrm>
              <a:off x="3169726" y="2788452"/>
              <a:ext cx="2255908" cy="3070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r>
                <a:rPr lang="pt-BR" sz="1200" dirty="0" smtClean="0"/>
                <a:t>Digital</a:t>
              </a:r>
              <a:endParaRPr lang="pt-BR" sz="1200" dirty="0"/>
            </a:p>
          </p:txBody>
        </p:sp>
      </p:grpSp>
      <p:grpSp>
        <p:nvGrpSpPr>
          <p:cNvPr id="82" name="Agrupar 81"/>
          <p:cNvGrpSpPr/>
          <p:nvPr/>
        </p:nvGrpSpPr>
        <p:grpSpPr>
          <a:xfrm>
            <a:off x="9490676" y="3446682"/>
            <a:ext cx="4615697" cy="945242"/>
            <a:chOff x="762000" y="3667128"/>
            <a:chExt cx="4615697" cy="945242"/>
          </a:xfrm>
        </p:grpSpPr>
        <p:sp>
          <p:nvSpPr>
            <p:cNvPr id="83" name="Google Shape;91;p14"/>
            <p:cNvSpPr txBox="1">
              <a:spLocks/>
            </p:cNvSpPr>
            <p:nvPr/>
          </p:nvSpPr>
          <p:spPr>
            <a:xfrm>
              <a:off x="762000" y="3667128"/>
              <a:ext cx="3236237" cy="9452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 marL="139700" indent="0" algn="ctr">
                <a:buNone/>
              </a:pPr>
              <a:r>
                <a:rPr lang="pt-BR" sz="8000" b="1" dirty="0" smtClean="0">
                  <a:latin typeface="Metropolis Extra Bold" panose="00000900000000000000" pitchFamily="50" charset="0"/>
                </a:rPr>
                <a:t>100</a:t>
              </a:r>
              <a:r>
                <a:rPr lang="pt-BR" sz="4000" b="1" dirty="0" smtClean="0">
                  <a:latin typeface="Metropolis Extra Bold" panose="00000900000000000000" pitchFamily="50" charset="0"/>
                </a:rPr>
                <a:t>%</a:t>
              </a:r>
              <a:r>
                <a:rPr lang="pt-BR" sz="10000" b="1" dirty="0" smtClean="0">
                  <a:latin typeface="Metropolis Extra Bold" panose="00000900000000000000" pitchFamily="50" charset="0"/>
                </a:rPr>
                <a:t> </a:t>
              </a:r>
            </a:p>
          </p:txBody>
        </p:sp>
        <p:sp>
          <p:nvSpPr>
            <p:cNvPr id="84" name="Google Shape;138;p22"/>
            <p:cNvSpPr txBox="1">
              <a:spLocks/>
            </p:cNvSpPr>
            <p:nvPr/>
          </p:nvSpPr>
          <p:spPr>
            <a:xfrm>
              <a:off x="3121789" y="3782516"/>
              <a:ext cx="2255908" cy="3070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r>
                <a:rPr lang="pt-BR" sz="1200" dirty="0" smtClean="0"/>
                <a:t>Governança</a:t>
              </a:r>
            </a:p>
            <a:p>
              <a:r>
                <a:rPr lang="pt-BR" sz="1200" dirty="0" smtClean="0"/>
                <a:t>dos dados</a:t>
              </a:r>
              <a:endParaRPr lang="pt-BR" sz="1200" dirty="0"/>
            </a:p>
          </p:txBody>
        </p:sp>
      </p:grpSp>
      <p:grpSp>
        <p:nvGrpSpPr>
          <p:cNvPr id="85" name="Agrupar 84"/>
          <p:cNvGrpSpPr/>
          <p:nvPr/>
        </p:nvGrpSpPr>
        <p:grpSpPr>
          <a:xfrm>
            <a:off x="13415779" y="1277640"/>
            <a:ext cx="3458650" cy="945242"/>
            <a:chOff x="983810" y="1277640"/>
            <a:chExt cx="3458650" cy="945242"/>
          </a:xfrm>
        </p:grpSpPr>
        <p:grpSp>
          <p:nvGrpSpPr>
            <p:cNvPr id="86" name="Agrupar 85"/>
            <p:cNvGrpSpPr/>
            <p:nvPr/>
          </p:nvGrpSpPr>
          <p:grpSpPr>
            <a:xfrm>
              <a:off x="983810" y="1277640"/>
              <a:ext cx="2633427" cy="945242"/>
              <a:chOff x="1441384" y="2357547"/>
              <a:chExt cx="2633427" cy="945242"/>
            </a:xfrm>
          </p:grpSpPr>
          <p:sp>
            <p:nvSpPr>
              <p:cNvPr id="88" name="Google Shape;91;p14"/>
              <p:cNvSpPr txBox="1">
                <a:spLocks/>
              </p:cNvSpPr>
              <p:nvPr/>
            </p:nvSpPr>
            <p:spPr>
              <a:xfrm>
                <a:off x="1441384" y="2357547"/>
                <a:ext cx="2633427" cy="945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8000" rIns="0" bIns="180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1pPr>
                <a:lvl2pPr marL="914400" marR="0" lvl="1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2pPr>
                <a:lvl3pPr marL="1371600" marR="0" lvl="2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3pPr>
                <a:lvl4pPr marL="1828800" marR="0" lvl="3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4pPr>
                <a:lvl5pPr marL="2286000" marR="0" lvl="4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5pPr>
                <a:lvl6pPr marL="2743200" marR="0" lvl="5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6pPr>
                <a:lvl7pPr marL="3200400" marR="0" lvl="6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7pPr>
                <a:lvl8pPr marL="3657600" marR="0" lvl="7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8pPr>
                <a:lvl9pPr marL="4114800" marR="0" lvl="8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9pPr>
              </a:lstStyle>
              <a:p>
                <a:pPr marL="139700" indent="0" algn="ctr">
                  <a:buNone/>
                </a:pPr>
                <a:r>
                  <a:rPr lang="pt-BR" sz="8000" b="1" dirty="0" smtClean="0">
                    <a:latin typeface="Metropolis Extra Bold" panose="00000900000000000000" pitchFamily="50" charset="0"/>
                  </a:rPr>
                  <a:t>40</a:t>
                </a:r>
                <a:r>
                  <a:rPr lang="pt-BR" sz="4000" b="1" dirty="0" smtClean="0">
                    <a:latin typeface="Metropolis Extra Bold" panose="00000900000000000000" pitchFamily="50" charset="0"/>
                  </a:rPr>
                  <a:t>%</a:t>
                </a:r>
                <a:r>
                  <a:rPr lang="pt-BR" sz="10000" b="1" dirty="0" smtClean="0">
                    <a:latin typeface="Metropolis Extra Bold" panose="00000900000000000000" pitchFamily="50" charset="0"/>
                  </a:rPr>
                  <a:t> </a:t>
                </a:r>
              </a:p>
            </p:txBody>
          </p:sp>
          <p:sp>
            <p:nvSpPr>
              <p:cNvPr id="89" name="Seta para Baixo 88"/>
              <p:cNvSpPr/>
              <p:nvPr/>
            </p:nvSpPr>
            <p:spPr>
              <a:xfrm>
                <a:off x="1697471" y="2557659"/>
                <a:ext cx="303153" cy="431058"/>
              </a:xfrm>
              <a:prstGeom prst="downArrow">
                <a:avLst/>
              </a:pr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87" name="Google Shape;138;p22"/>
            <p:cNvSpPr txBox="1">
              <a:spLocks/>
            </p:cNvSpPr>
            <p:nvPr/>
          </p:nvSpPr>
          <p:spPr>
            <a:xfrm>
              <a:off x="2799809" y="1495247"/>
              <a:ext cx="1642651" cy="3070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r>
                <a:rPr lang="pt-BR" sz="1200" dirty="0"/>
                <a:t>Redução no tempo do ciclo de medição</a:t>
              </a:r>
            </a:p>
          </p:txBody>
        </p:sp>
      </p:grpSp>
      <p:grpSp>
        <p:nvGrpSpPr>
          <p:cNvPr id="204" name="Agrupar 203"/>
          <p:cNvGrpSpPr/>
          <p:nvPr/>
        </p:nvGrpSpPr>
        <p:grpSpPr>
          <a:xfrm>
            <a:off x="2787102" y="5781244"/>
            <a:ext cx="3569795" cy="875407"/>
            <a:chOff x="940763" y="1264155"/>
            <a:chExt cx="3569795" cy="875407"/>
          </a:xfrm>
        </p:grpSpPr>
        <p:grpSp>
          <p:nvGrpSpPr>
            <p:cNvPr id="205" name="Agrupar 204"/>
            <p:cNvGrpSpPr/>
            <p:nvPr/>
          </p:nvGrpSpPr>
          <p:grpSpPr>
            <a:xfrm>
              <a:off x="940763" y="1270199"/>
              <a:ext cx="1187482" cy="869363"/>
              <a:chOff x="626212" y="1371239"/>
              <a:chExt cx="1624533" cy="1189329"/>
            </a:xfrm>
          </p:grpSpPr>
          <p:sp>
            <p:nvSpPr>
              <p:cNvPr id="207" name="Google Shape;91;p14"/>
              <p:cNvSpPr txBox="1">
                <a:spLocks/>
              </p:cNvSpPr>
              <p:nvPr/>
            </p:nvSpPr>
            <p:spPr>
              <a:xfrm>
                <a:off x="626212" y="1371239"/>
                <a:ext cx="904570" cy="945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8000" rIns="0" bIns="180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1pPr>
                <a:lvl2pPr marL="914400" marR="0" lvl="1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2pPr>
                <a:lvl3pPr marL="1371600" marR="0" lvl="2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3pPr>
                <a:lvl4pPr marL="1828800" marR="0" lvl="3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4pPr>
                <a:lvl5pPr marL="2286000" marR="0" lvl="4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5pPr>
                <a:lvl6pPr marL="2743200" marR="0" lvl="5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6pPr>
                <a:lvl7pPr marL="3200400" marR="0" lvl="6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7pPr>
                <a:lvl8pPr marL="3657600" marR="0" lvl="7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8pPr>
                <a:lvl9pPr marL="4114800" marR="0" lvl="8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9pPr>
              </a:lstStyle>
              <a:p>
                <a:pPr marL="139700" indent="0" algn="ctr">
                  <a:buNone/>
                </a:pPr>
                <a:r>
                  <a:rPr lang="pt-BR" sz="8000" b="1" dirty="0" smtClean="0">
                    <a:solidFill>
                      <a:srgbClr val="7E3376"/>
                    </a:solidFill>
                    <a:latin typeface="Metropolis Extra Bold" panose="00000900000000000000" pitchFamily="50" charset="0"/>
                  </a:rPr>
                  <a:t>1</a:t>
                </a:r>
              </a:p>
            </p:txBody>
          </p:sp>
          <p:grpSp>
            <p:nvGrpSpPr>
              <p:cNvPr id="208" name="Agrupar 207"/>
              <p:cNvGrpSpPr/>
              <p:nvPr/>
            </p:nvGrpSpPr>
            <p:grpSpPr>
              <a:xfrm rot="18900000">
                <a:off x="650846" y="1761874"/>
                <a:ext cx="1599899" cy="798694"/>
                <a:chOff x="189743" y="-1217803"/>
                <a:chExt cx="3706155" cy="798693"/>
              </a:xfrm>
            </p:grpSpPr>
            <p:sp>
              <p:nvSpPr>
                <p:cNvPr id="209" name="Retângulo 208"/>
                <p:cNvSpPr/>
                <p:nvPr/>
              </p:nvSpPr>
              <p:spPr>
                <a:xfrm>
                  <a:off x="405073" y="-1036771"/>
                  <a:ext cx="3277163" cy="3846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254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210" name="Agrupar 209"/>
                <p:cNvGrpSpPr/>
                <p:nvPr/>
              </p:nvGrpSpPr>
              <p:grpSpPr>
                <a:xfrm>
                  <a:off x="189743" y="-1217803"/>
                  <a:ext cx="817751" cy="181033"/>
                  <a:chOff x="189743" y="-1217803"/>
                  <a:chExt cx="817751" cy="181033"/>
                </a:xfrm>
              </p:grpSpPr>
              <p:sp>
                <p:nvSpPr>
                  <p:cNvPr id="215" name="Retângulo 214"/>
                  <p:cNvSpPr/>
                  <p:nvPr/>
                </p:nvSpPr>
                <p:spPr>
                  <a:xfrm>
                    <a:off x="401263" y="-1217802"/>
                    <a:ext cx="606231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216" name="Retângulo 215"/>
                  <p:cNvSpPr/>
                  <p:nvPr/>
                </p:nvSpPr>
                <p:spPr>
                  <a:xfrm rot="10800000">
                    <a:off x="189743" y="-1217803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grpSp>
              <p:nvGrpSpPr>
                <p:cNvPr id="211" name="Agrupar 210"/>
                <p:cNvGrpSpPr/>
                <p:nvPr/>
              </p:nvGrpSpPr>
              <p:grpSpPr>
                <a:xfrm>
                  <a:off x="3078145" y="-1217802"/>
                  <a:ext cx="817753" cy="181033"/>
                  <a:chOff x="3078145" y="-1217802"/>
                  <a:chExt cx="817753" cy="181033"/>
                </a:xfrm>
              </p:grpSpPr>
              <p:sp>
                <p:nvSpPr>
                  <p:cNvPr id="213" name="Retângulo 212"/>
                  <p:cNvSpPr/>
                  <p:nvPr/>
                </p:nvSpPr>
                <p:spPr>
                  <a:xfrm rot="10800000">
                    <a:off x="3078145" y="-1217802"/>
                    <a:ext cx="606230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214" name="Retângulo 213"/>
                  <p:cNvSpPr/>
                  <p:nvPr/>
                </p:nvSpPr>
                <p:spPr>
                  <a:xfrm>
                    <a:off x="3682241" y="-1217801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sp>
              <p:nvSpPr>
                <p:cNvPr id="212" name="Retângulo 211"/>
                <p:cNvSpPr/>
                <p:nvPr/>
              </p:nvSpPr>
              <p:spPr>
                <a:xfrm rot="5400000">
                  <a:off x="1733991" y="-2581016"/>
                  <a:ext cx="617660" cy="37061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</p:grpSp>
        <p:sp>
          <p:nvSpPr>
            <p:cNvPr id="206" name="Retângulo Arredondado 205"/>
            <p:cNvSpPr/>
            <p:nvPr/>
          </p:nvSpPr>
          <p:spPr>
            <a:xfrm>
              <a:off x="1636112" y="1264155"/>
              <a:ext cx="2874446" cy="808867"/>
            </a:xfrm>
            <a:prstGeom prst="roundRect">
              <a:avLst>
                <a:gd name="adj" fmla="val 550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90000" rtlCol="0" anchor="t"/>
            <a:lstStyle/>
            <a:p>
              <a:pPr algn="just">
                <a:buClr>
                  <a:srgbClr val="7E3376"/>
                </a:buClr>
                <a:buSzPct val="120000"/>
              </a:pPr>
              <a:r>
                <a:rPr lang="pt-BR" sz="900" b="1" dirty="0" smtClean="0">
                  <a:solidFill>
                    <a:srgbClr val="7E3376"/>
                  </a:solidFill>
                  <a:latin typeface="Kanit"/>
                </a:rPr>
                <a:t>Baixa conectividade em campo</a:t>
              </a:r>
            </a:p>
            <a:p>
              <a:pPr algn="just">
                <a:buClr>
                  <a:srgbClr val="7E3376"/>
                </a:buClr>
                <a:buSzPct val="120000"/>
              </a:pPr>
              <a:endPara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Problema: Locais remotos dificultavam a transmissão de dados em tempo real.</a:t>
              </a: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Solução: Hardware com armazenamento off-line garantiu a sincronização de dados sem perdas</a:t>
              </a:r>
              <a:endPara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</p:txBody>
        </p:sp>
      </p:grpSp>
      <p:grpSp>
        <p:nvGrpSpPr>
          <p:cNvPr id="217" name="Agrupar 216"/>
          <p:cNvGrpSpPr/>
          <p:nvPr/>
        </p:nvGrpSpPr>
        <p:grpSpPr>
          <a:xfrm>
            <a:off x="2787102" y="5781244"/>
            <a:ext cx="3569795" cy="875407"/>
            <a:chOff x="940763" y="2483114"/>
            <a:chExt cx="3569795" cy="875407"/>
          </a:xfrm>
        </p:grpSpPr>
        <p:grpSp>
          <p:nvGrpSpPr>
            <p:cNvPr id="218" name="Agrupar 217"/>
            <p:cNvGrpSpPr/>
            <p:nvPr/>
          </p:nvGrpSpPr>
          <p:grpSpPr>
            <a:xfrm>
              <a:off x="940763" y="2489158"/>
              <a:ext cx="1187482" cy="869363"/>
              <a:chOff x="626212" y="1371238"/>
              <a:chExt cx="1624533" cy="1189330"/>
            </a:xfrm>
          </p:grpSpPr>
          <p:sp>
            <p:nvSpPr>
              <p:cNvPr id="220" name="Google Shape;91;p14"/>
              <p:cNvSpPr txBox="1">
                <a:spLocks/>
              </p:cNvSpPr>
              <p:nvPr/>
            </p:nvSpPr>
            <p:spPr>
              <a:xfrm>
                <a:off x="626212" y="1371238"/>
                <a:ext cx="904570" cy="945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8000" rIns="0" bIns="180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1pPr>
                <a:lvl2pPr marL="914400" marR="0" lvl="1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2pPr>
                <a:lvl3pPr marL="1371600" marR="0" lvl="2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3pPr>
                <a:lvl4pPr marL="1828800" marR="0" lvl="3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4pPr>
                <a:lvl5pPr marL="2286000" marR="0" lvl="4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5pPr>
                <a:lvl6pPr marL="2743200" marR="0" lvl="5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6pPr>
                <a:lvl7pPr marL="3200400" marR="0" lvl="6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7pPr>
                <a:lvl8pPr marL="3657600" marR="0" lvl="7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8pPr>
                <a:lvl9pPr marL="4114800" marR="0" lvl="8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9pPr>
              </a:lstStyle>
              <a:p>
                <a:pPr marL="139700" indent="0" algn="ctr">
                  <a:buNone/>
                </a:pPr>
                <a:r>
                  <a:rPr lang="pt-BR" sz="8000" b="1" dirty="0" smtClean="0">
                    <a:solidFill>
                      <a:srgbClr val="7E3376"/>
                    </a:solidFill>
                    <a:latin typeface="Metropolis Extra Bold" panose="00000900000000000000" pitchFamily="50" charset="0"/>
                  </a:rPr>
                  <a:t>2</a:t>
                </a:r>
              </a:p>
            </p:txBody>
          </p:sp>
          <p:grpSp>
            <p:nvGrpSpPr>
              <p:cNvPr id="221" name="Agrupar 220"/>
              <p:cNvGrpSpPr/>
              <p:nvPr/>
            </p:nvGrpSpPr>
            <p:grpSpPr>
              <a:xfrm rot="18900000">
                <a:off x="650846" y="1761874"/>
                <a:ext cx="1599899" cy="798694"/>
                <a:chOff x="189743" y="-1217803"/>
                <a:chExt cx="3706155" cy="798694"/>
              </a:xfrm>
            </p:grpSpPr>
            <p:sp>
              <p:nvSpPr>
                <p:cNvPr id="222" name="Retângulo 221"/>
                <p:cNvSpPr/>
                <p:nvPr/>
              </p:nvSpPr>
              <p:spPr>
                <a:xfrm>
                  <a:off x="405072" y="-1036770"/>
                  <a:ext cx="3277164" cy="3846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254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223" name="Agrupar 222"/>
                <p:cNvGrpSpPr/>
                <p:nvPr/>
              </p:nvGrpSpPr>
              <p:grpSpPr>
                <a:xfrm>
                  <a:off x="189743" y="-1217803"/>
                  <a:ext cx="817751" cy="181033"/>
                  <a:chOff x="189743" y="-1217803"/>
                  <a:chExt cx="817751" cy="181033"/>
                </a:xfrm>
              </p:grpSpPr>
              <p:sp>
                <p:nvSpPr>
                  <p:cNvPr id="228" name="Retângulo 227"/>
                  <p:cNvSpPr/>
                  <p:nvPr/>
                </p:nvSpPr>
                <p:spPr>
                  <a:xfrm>
                    <a:off x="401263" y="-1217802"/>
                    <a:ext cx="606231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229" name="Retângulo 228"/>
                  <p:cNvSpPr/>
                  <p:nvPr/>
                </p:nvSpPr>
                <p:spPr>
                  <a:xfrm rot="10800000">
                    <a:off x="189743" y="-1217803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grpSp>
              <p:nvGrpSpPr>
                <p:cNvPr id="224" name="Agrupar 223"/>
                <p:cNvGrpSpPr/>
                <p:nvPr/>
              </p:nvGrpSpPr>
              <p:grpSpPr>
                <a:xfrm>
                  <a:off x="3078145" y="-1217802"/>
                  <a:ext cx="817753" cy="181033"/>
                  <a:chOff x="3078145" y="-1217802"/>
                  <a:chExt cx="817753" cy="181033"/>
                </a:xfrm>
              </p:grpSpPr>
              <p:sp>
                <p:nvSpPr>
                  <p:cNvPr id="226" name="Retângulo 225"/>
                  <p:cNvSpPr/>
                  <p:nvPr/>
                </p:nvSpPr>
                <p:spPr>
                  <a:xfrm rot="10800000">
                    <a:off x="3078145" y="-1217802"/>
                    <a:ext cx="606230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227" name="Retângulo 226"/>
                  <p:cNvSpPr/>
                  <p:nvPr/>
                </p:nvSpPr>
                <p:spPr>
                  <a:xfrm>
                    <a:off x="3682241" y="-1217801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sp>
              <p:nvSpPr>
                <p:cNvPr id="225" name="Retângulo 224"/>
                <p:cNvSpPr/>
                <p:nvPr/>
              </p:nvSpPr>
              <p:spPr>
                <a:xfrm rot="5400000">
                  <a:off x="1733992" y="-2581016"/>
                  <a:ext cx="617660" cy="370615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</p:grpSp>
        <p:sp>
          <p:nvSpPr>
            <p:cNvPr id="219" name="Retângulo Arredondado 218"/>
            <p:cNvSpPr/>
            <p:nvPr/>
          </p:nvSpPr>
          <p:spPr>
            <a:xfrm>
              <a:off x="1636112" y="2483114"/>
              <a:ext cx="2874446" cy="808867"/>
            </a:xfrm>
            <a:prstGeom prst="roundRect">
              <a:avLst>
                <a:gd name="adj" fmla="val 550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90000" rtlCol="0" anchor="t"/>
            <a:lstStyle/>
            <a:p>
              <a:pPr algn="just">
                <a:buClr>
                  <a:srgbClr val="7E3376"/>
                </a:buClr>
                <a:buSzPct val="120000"/>
              </a:pPr>
              <a:r>
                <a:rPr lang="pt-BR" sz="900" b="1" dirty="0">
                  <a:solidFill>
                    <a:srgbClr val="7E3376"/>
                  </a:solidFill>
                  <a:latin typeface="Kanit"/>
                </a:rPr>
                <a:t>Adoção da tecnologia pela equipe</a:t>
              </a:r>
            </a:p>
            <a:p>
              <a:pPr algn="just">
                <a:buClr>
                  <a:srgbClr val="7E3376"/>
                </a:buClr>
                <a:buSzPct val="120000"/>
              </a:pPr>
              <a:endPara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Problema: Resistência à substituição do processo manual (BDE manual)</a:t>
              </a: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Solução: Inclusão e </a:t>
              </a:r>
              <a:r>
                <a:rPr lang="pt-BR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cocriação</a:t>
              </a: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 com equipes de campo, transformando-os em defensores da solução.</a:t>
              </a:r>
            </a:p>
          </p:txBody>
        </p:sp>
      </p:grpSp>
      <p:grpSp>
        <p:nvGrpSpPr>
          <p:cNvPr id="230" name="Agrupar 229"/>
          <p:cNvGrpSpPr/>
          <p:nvPr/>
        </p:nvGrpSpPr>
        <p:grpSpPr>
          <a:xfrm>
            <a:off x="2787102" y="5781244"/>
            <a:ext cx="3569795" cy="875407"/>
            <a:chOff x="940763" y="3695977"/>
            <a:chExt cx="3569795" cy="875407"/>
          </a:xfrm>
        </p:grpSpPr>
        <p:grpSp>
          <p:nvGrpSpPr>
            <p:cNvPr id="231" name="Agrupar 230"/>
            <p:cNvGrpSpPr/>
            <p:nvPr/>
          </p:nvGrpSpPr>
          <p:grpSpPr>
            <a:xfrm>
              <a:off x="940763" y="3702021"/>
              <a:ext cx="1187482" cy="869363"/>
              <a:chOff x="626212" y="1371238"/>
              <a:chExt cx="1624533" cy="1189330"/>
            </a:xfrm>
          </p:grpSpPr>
          <p:sp>
            <p:nvSpPr>
              <p:cNvPr id="233" name="Google Shape;91;p14"/>
              <p:cNvSpPr txBox="1">
                <a:spLocks/>
              </p:cNvSpPr>
              <p:nvPr/>
            </p:nvSpPr>
            <p:spPr>
              <a:xfrm>
                <a:off x="626212" y="1371238"/>
                <a:ext cx="904570" cy="945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8000" rIns="0" bIns="180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1pPr>
                <a:lvl2pPr marL="914400" marR="0" lvl="1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2pPr>
                <a:lvl3pPr marL="1371600" marR="0" lvl="2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3pPr>
                <a:lvl4pPr marL="1828800" marR="0" lvl="3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4pPr>
                <a:lvl5pPr marL="2286000" marR="0" lvl="4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5pPr>
                <a:lvl6pPr marL="2743200" marR="0" lvl="5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6pPr>
                <a:lvl7pPr marL="3200400" marR="0" lvl="6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7pPr>
                <a:lvl8pPr marL="3657600" marR="0" lvl="7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8pPr>
                <a:lvl9pPr marL="4114800" marR="0" lvl="8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9pPr>
              </a:lstStyle>
              <a:p>
                <a:pPr marL="139700" indent="0" algn="ctr">
                  <a:buNone/>
                </a:pPr>
                <a:r>
                  <a:rPr lang="pt-BR" sz="8000" b="1" dirty="0" smtClean="0">
                    <a:solidFill>
                      <a:srgbClr val="7E3376"/>
                    </a:solidFill>
                    <a:latin typeface="Metropolis Extra Bold" panose="00000900000000000000" pitchFamily="50" charset="0"/>
                  </a:rPr>
                  <a:t>3</a:t>
                </a:r>
              </a:p>
            </p:txBody>
          </p:sp>
          <p:grpSp>
            <p:nvGrpSpPr>
              <p:cNvPr id="234" name="Agrupar 233"/>
              <p:cNvGrpSpPr/>
              <p:nvPr/>
            </p:nvGrpSpPr>
            <p:grpSpPr>
              <a:xfrm rot="18900000">
                <a:off x="650846" y="1761874"/>
                <a:ext cx="1599899" cy="798694"/>
                <a:chOff x="189743" y="-1217803"/>
                <a:chExt cx="3706155" cy="798694"/>
              </a:xfrm>
            </p:grpSpPr>
            <p:sp>
              <p:nvSpPr>
                <p:cNvPr id="235" name="Retângulo 234"/>
                <p:cNvSpPr/>
                <p:nvPr/>
              </p:nvSpPr>
              <p:spPr>
                <a:xfrm>
                  <a:off x="405072" y="-1036770"/>
                  <a:ext cx="3277164" cy="3846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254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236" name="Agrupar 235"/>
                <p:cNvGrpSpPr/>
                <p:nvPr/>
              </p:nvGrpSpPr>
              <p:grpSpPr>
                <a:xfrm>
                  <a:off x="189743" y="-1217803"/>
                  <a:ext cx="817751" cy="181033"/>
                  <a:chOff x="189743" y="-1217803"/>
                  <a:chExt cx="817751" cy="181033"/>
                </a:xfrm>
              </p:grpSpPr>
              <p:sp>
                <p:nvSpPr>
                  <p:cNvPr id="241" name="Retângulo 240"/>
                  <p:cNvSpPr/>
                  <p:nvPr/>
                </p:nvSpPr>
                <p:spPr>
                  <a:xfrm>
                    <a:off x="401263" y="-1217802"/>
                    <a:ext cx="606231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242" name="Retângulo 241"/>
                  <p:cNvSpPr/>
                  <p:nvPr/>
                </p:nvSpPr>
                <p:spPr>
                  <a:xfrm rot="10800000">
                    <a:off x="189743" y="-1217803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grpSp>
              <p:nvGrpSpPr>
                <p:cNvPr id="237" name="Agrupar 236"/>
                <p:cNvGrpSpPr/>
                <p:nvPr/>
              </p:nvGrpSpPr>
              <p:grpSpPr>
                <a:xfrm>
                  <a:off x="3078145" y="-1217802"/>
                  <a:ext cx="817753" cy="181033"/>
                  <a:chOff x="3078145" y="-1217802"/>
                  <a:chExt cx="817753" cy="181033"/>
                </a:xfrm>
              </p:grpSpPr>
              <p:sp>
                <p:nvSpPr>
                  <p:cNvPr id="239" name="Retângulo 238"/>
                  <p:cNvSpPr/>
                  <p:nvPr/>
                </p:nvSpPr>
                <p:spPr>
                  <a:xfrm rot="10800000">
                    <a:off x="3078145" y="-1217802"/>
                    <a:ext cx="606230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240" name="Retângulo 239"/>
                  <p:cNvSpPr/>
                  <p:nvPr/>
                </p:nvSpPr>
                <p:spPr>
                  <a:xfrm>
                    <a:off x="3682241" y="-1217801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sp>
              <p:nvSpPr>
                <p:cNvPr id="238" name="Retângulo 237"/>
                <p:cNvSpPr/>
                <p:nvPr/>
              </p:nvSpPr>
              <p:spPr>
                <a:xfrm rot="5400000">
                  <a:off x="1733992" y="-2581016"/>
                  <a:ext cx="617660" cy="370615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</p:grpSp>
        <p:sp>
          <p:nvSpPr>
            <p:cNvPr id="232" name="Retângulo Arredondado 231"/>
            <p:cNvSpPr/>
            <p:nvPr/>
          </p:nvSpPr>
          <p:spPr>
            <a:xfrm>
              <a:off x="1636112" y="3695977"/>
              <a:ext cx="2874446" cy="808867"/>
            </a:xfrm>
            <a:prstGeom prst="roundRect">
              <a:avLst>
                <a:gd name="adj" fmla="val 550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90000" rtlCol="0" anchor="t"/>
            <a:lstStyle/>
            <a:p>
              <a:pPr algn="just">
                <a:buClr>
                  <a:srgbClr val="7E3376"/>
                </a:buClr>
                <a:buSzPct val="120000"/>
              </a:pPr>
              <a:r>
                <a:rPr lang="pt-BR" sz="900" b="1" dirty="0">
                  <a:solidFill>
                    <a:srgbClr val="7E3376"/>
                  </a:solidFill>
                  <a:latin typeface="Kanit"/>
                </a:rPr>
                <a:t>Complexidade das regras de negócios</a:t>
              </a:r>
            </a:p>
            <a:p>
              <a:pPr algn="just">
                <a:buClr>
                  <a:srgbClr val="7E3376"/>
                </a:buClr>
                <a:buSzPct val="120000"/>
              </a:pPr>
              <a:endPara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Problema: Necessidade de regras de medição flexíveis por cliente</a:t>
              </a: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Solução: Desenvolvimento ágil e modular com </a:t>
              </a:r>
              <a:r>
                <a:rPr lang="pt-BR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sprints</a:t>
              </a: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 quinzenais para validar a lógica de cada tipo de contrato</a:t>
              </a:r>
            </a:p>
          </p:txBody>
        </p:sp>
      </p:grpSp>
      <p:grpSp>
        <p:nvGrpSpPr>
          <p:cNvPr id="243" name="Agrupar 242"/>
          <p:cNvGrpSpPr/>
          <p:nvPr/>
        </p:nvGrpSpPr>
        <p:grpSpPr>
          <a:xfrm>
            <a:off x="2506835" y="5759735"/>
            <a:ext cx="4130329" cy="918424"/>
            <a:chOff x="4621548" y="3564574"/>
            <a:chExt cx="4130329" cy="918424"/>
          </a:xfrm>
        </p:grpSpPr>
        <p:grpSp>
          <p:nvGrpSpPr>
            <p:cNvPr id="244" name="Agrupar 243"/>
            <p:cNvGrpSpPr/>
            <p:nvPr/>
          </p:nvGrpSpPr>
          <p:grpSpPr>
            <a:xfrm>
              <a:off x="4819497" y="3564574"/>
              <a:ext cx="3932380" cy="918424"/>
              <a:chOff x="556993" y="2032612"/>
              <a:chExt cx="3932380" cy="1106568"/>
            </a:xfrm>
          </p:grpSpPr>
          <p:sp>
            <p:nvSpPr>
              <p:cNvPr id="247" name="Retângulo Arredondado 246"/>
              <p:cNvSpPr/>
              <p:nvPr/>
            </p:nvSpPr>
            <p:spPr>
              <a:xfrm>
                <a:off x="556993" y="2032612"/>
                <a:ext cx="3932380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Não delegue a inovação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Envolva-se profundamente, participe das reuniões e leve sua equipe para resolver o problema juntos.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248" name="Forma Livre 247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45" name="Elipse 244"/>
            <p:cNvSpPr/>
            <p:nvPr/>
          </p:nvSpPr>
          <p:spPr>
            <a:xfrm>
              <a:off x="4621548" y="3853530"/>
              <a:ext cx="340512" cy="34051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E3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46" name="Imagem 24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8655" y="3910637"/>
              <a:ext cx="226298" cy="226298"/>
            </a:xfrm>
            <a:prstGeom prst="rect">
              <a:avLst/>
            </a:prstGeom>
          </p:spPr>
        </p:pic>
      </p:grpSp>
      <p:grpSp>
        <p:nvGrpSpPr>
          <p:cNvPr id="249" name="Agrupar 248"/>
          <p:cNvGrpSpPr/>
          <p:nvPr/>
        </p:nvGrpSpPr>
        <p:grpSpPr>
          <a:xfrm>
            <a:off x="2506835" y="5759735"/>
            <a:ext cx="4130329" cy="918424"/>
            <a:chOff x="4621548" y="2389786"/>
            <a:chExt cx="4130329" cy="918424"/>
          </a:xfrm>
        </p:grpSpPr>
        <p:grpSp>
          <p:nvGrpSpPr>
            <p:cNvPr id="250" name="Agrupar 249"/>
            <p:cNvGrpSpPr/>
            <p:nvPr/>
          </p:nvGrpSpPr>
          <p:grpSpPr>
            <a:xfrm>
              <a:off x="4819497" y="2389786"/>
              <a:ext cx="3932380" cy="918424"/>
              <a:chOff x="556993" y="2032612"/>
              <a:chExt cx="3932380" cy="1106568"/>
            </a:xfrm>
          </p:grpSpPr>
          <p:sp>
            <p:nvSpPr>
              <p:cNvPr id="253" name="Retângulo Arredondado 252"/>
              <p:cNvSpPr/>
              <p:nvPr/>
            </p:nvSpPr>
            <p:spPr>
              <a:xfrm>
                <a:off x="556993" y="2032612"/>
                <a:ext cx="3932380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Não subestime a gestão da mudança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A maior barreira é a cultura. Comunique o “porquê” da mudança incansavelmente e envolva os céticos</a:t>
                </a:r>
              </a:p>
            </p:txBody>
          </p:sp>
          <p:sp>
            <p:nvSpPr>
              <p:cNvPr id="254" name="Forma Livre 253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51" name="Elipse 250"/>
            <p:cNvSpPr/>
            <p:nvPr/>
          </p:nvSpPr>
          <p:spPr>
            <a:xfrm>
              <a:off x="4621548" y="2678742"/>
              <a:ext cx="340512" cy="34051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E3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52" name="Imagem 25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8655" y="2735849"/>
              <a:ext cx="226298" cy="226298"/>
            </a:xfrm>
            <a:prstGeom prst="rect">
              <a:avLst/>
            </a:prstGeom>
          </p:spPr>
        </p:pic>
      </p:grpSp>
      <p:grpSp>
        <p:nvGrpSpPr>
          <p:cNvPr id="255" name="Agrupar 254"/>
          <p:cNvGrpSpPr/>
          <p:nvPr/>
        </p:nvGrpSpPr>
        <p:grpSpPr>
          <a:xfrm>
            <a:off x="2506835" y="5759735"/>
            <a:ext cx="4130329" cy="918424"/>
            <a:chOff x="4621548" y="1188337"/>
            <a:chExt cx="4130329" cy="918424"/>
          </a:xfrm>
        </p:grpSpPr>
        <p:grpSp>
          <p:nvGrpSpPr>
            <p:cNvPr id="256" name="Agrupar 255"/>
            <p:cNvGrpSpPr/>
            <p:nvPr/>
          </p:nvGrpSpPr>
          <p:grpSpPr>
            <a:xfrm>
              <a:off x="4819497" y="1188337"/>
              <a:ext cx="3932380" cy="918424"/>
              <a:chOff x="556993" y="2032612"/>
              <a:chExt cx="3932380" cy="1106568"/>
            </a:xfrm>
          </p:grpSpPr>
          <p:sp>
            <p:nvSpPr>
              <p:cNvPr id="259" name="Retângulo Arredondado 258"/>
              <p:cNvSpPr/>
              <p:nvPr/>
            </p:nvSpPr>
            <p:spPr>
              <a:xfrm>
                <a:off x="556993" y="2032612"/>
                <a:ext cx="3932380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Faça um piloto focado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Inicie com uma </a:t>
                </a:r>
                <a:r>
                  <a:rPr lang="pt-BR" sz="10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PoC</a:t>
                </a: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curta e bem definida para testar a parceria e tecnologia em ambiente controlado</a:t>
                </a:r>
              </a:p>
            </p:txBody>
          </p:sp>
          <p:sp>
            <p:nvSpPr>
              <p:cNvPr id="260" name="Forma Livre 259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57" name="Elipse 256"/>
            <p:cNvSpPr/>
            <p:nvPr/>
          </p:nvSpPr>
          <p:spPr>
            <a:xfrm>
              <a:off x="4621548" y="1477293"/>
              <a:ext cx="340512" cy="34051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E3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58" name="Imagem 25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2452" y="1528197"/>
              <a:ext cx="238704" cy="2387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5664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/>
              <a:t>Lições </a:t>
            </a:r>
            <a:r>
              <a:rPr lang="pt-BR" dirty="0" smtClean="0"/>
              <a:t>Aprendidas </a:t>
            </a:r>
            <a:r>
              <a:rPr lang="pt-BR" dirty="0"/>
              <a:t>e </a:t>
            </a:r>
            <a:r>
              <a:rPr lang="pt-BR" dirty="0" smtClean="0"/>
              <a:t>Recomendações Práticas</a:t>
            </a:r>
            <a:endParaRPr lang="pt-BR" dirty="0"/>
          </a:p>
        </p:txBody>
      </p:sp>
      <p:grpSp>
        <p:nvGrpSpPr>
          <p:cNvPr id="2" name="Agrupar 1"/>
          <p:cNvGrpSpPr/>
          <p:nvPr/>
        </p:nvGrpSpPr>
        <p:grpSpPr>
          <a:xfrm>
            <a:off x="6830696" y="4699550"/>
            <a:ext cx="1019809" cy="316315"/>
            <a:chOff x="2417445" y="3544594"/>
            <a:chExt cx="1920177" cy="595583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3" t="10385" r="72248" b="10385"/>
            <a:stretch/>
          </p:blipFill>
          <p:spPr>
            <a:xfrm>
              <a:off x="2417445" y="3606446"/>
              <a:ext cx="476250" cy="47188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tx1">
                  <a:lumMod val="65000"/>
                  <a:lumOff val="3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59"/>
            <a:stretch/>
          </p:blipFill>
          <p:spPr>
            <a:xfrm>
              <a:off x="2891790" y="3544594"/>
              <a:ext cx="1445832" cy="595583"/>
            </a:xfrm>
            <a:prstGeom prst="rect">
              <a:avLst/>
            </a:prstGeom>
          </p:spPr>
        </p:pic>
      </p:grpSp>
      <p:grpSp>
        <p:nvGrpSpPr>
          <p:cNvPr id="11" name="Agrupar 10"/>
          <p:cNvGrpSpPr/>
          <p:nvPr/>
        </p:nvGrpSpPr>
        <p:grpSpPr>
          <a:xfrm>
            <a:off x="765503" y="1209846"/>
            <a:ext cx="3569795" cy="875407"/>
            <a:chOff x="940763" y="1264155"/>
            <a:chExt cx="3569795" cy="875407"/>
          </a:xfrm>
        </p:grpSpPr>
        <p:grpSp>
          <p:nvGrpSpPr>
            <p:cNvPr id="6" name="Agrupar 5"/>
            <p:cNvGrpSpPr/>
            <p:nvPr/>
          </p:nvGrpSpPr>
          <p:grpSpPr>
            <a:xfrm>
              <a:off x="940763" y="1270199"/>
              <a:ext cx="1187482" cy="869363"/>
              <a:chOff x="626212" y="1371239"/>
              <a:chExt cx="1624533" cy="1189329"/>
            </a:xfrm>
          </p:grpSpPr>
          <p:sp>
            <p:nvSpPr>
              <p:cNvPr id="35" name="Google Shape;91;p14"/>
              <p:cNvSpPr txBox="1">
                <a:spLocks/>
              </p:cNvSpPr>
              <p:nvPr/>
            </p:nvSpPr>
            <p:spPr>
              <a:xfrm>
                <a:off x="626212" y="1371239"/>
                <a:ext cx="904570" cy="945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8000" rIns="0" bIns="180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1pPr>
                <a:lvl2pPr marL="914400" marR="0" lvl="1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2pPr>
                <a:lvl3pPr marL="1371600" marR="0" lvl="2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3pPr>
                <a:lvl4pPr marL="1828800" marR="0" lvl="3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4pPr>
                <a:lvl5pPr marL="2286000" marR="0" lvl="4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5pPr>
                <a:lvl6pPr marL="2743200" marR="0" lvl="5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6pPr>
                <a:lvl7pPr marL="3200400" marR="0" lvl="6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7pPr>
                <a:lvl8pPr marL="3657600" marR="0" lvl="7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8pPr>
                <a:lvl9pPr marL="4114800" marR="0" lvl="8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9pPr>
              </a:lstStyle>
              <a:p>
                <a:pPr marL="139700" indent="0" algn="ctr">
                  <a:buNone/>
                </a:pPr>
                <a:r>
                  <a:rPr lang="pt-BR" sz="8000" b="1" dirty="0" smtClean="0">
                    <a:solidFill>
                      <a:srgbClr val="7E3376"/>
                    </a:solidFill>
                    <a:latin typeface="Metropolis Extra Bold" panose="00000900000000000000" pitchFamily="50" charset="0"/>
                  </a:rPr>
                  <a:t>1</a:t>
                </a:r>
              </a:p>
            </p:txBody>
          </p:sp>
          <p:grpSp>
            <p:nvGrpSpPr>
              <p:cNvPr id="39" name="Agrupar 38"/>
              <p:cNvGrpSpPr/>
              <p:nvPr/>
            </p:nvGrpSpPr>
            <p:grpSpPr>
              <a:xfrm rot="18900000">
                <a:off x="650846" y="1761874"/>
                <a:ext cx="1599899" cy="798694"/>
                <a:chOff x="189743" y="-1217803"/>
                <a:chExt cx="3706155" cy="798693"/>
              </a:xfrm>
            </p:grpSpPr>
            <p:sp>
              <p:nvSpPr>
                <p:cNvPr id="41" name="Retângulo 40"/>
                <p:cNvSpPr/>
                <p:nvPr/>
              </p:nvSpPr>
              <p:spPr>
                <a:xfrm>
                  <a:off x="405073" y="-1036771"/>
                  <a:ext cx="3277163" cy="3846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254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42" name="Agrupar 41"/>
                <p:cNvGrpSpPr/>
                <p:nvPr/>
              </p:nvGrpSpPr>
              <p:grpSpPr>
                <a:xfrm>
                  <a:off x="189743" y="-1217803"/>
                  <a:ext cx="817751" cy="181033"/>
                  <a:chOff x="189743" y="-1217803"/>
                  <a:chExt cx="817751" cy="181033"/>
                </a:xfrm>
              </p:grpSpPr>
              <p:sp>
                <p:nvSpPr>
                  <p:cNvPr id="47" name="Retângulo 46"/>
                  <p:cNvSpPr/>
                  <p:nvPr/>
                </p:nvSpPr>
                <p:spPr>
                  <a:xfrm>
                    <a:off x="401263" y="-1217802"/>
                    <a:ext cx="606231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48" name="Retângulo 47"/>
                  <p:cNvSpPr/>
                  <p:nvPr/>
                </p:nvSpPr>
                <p:spPr>
                  <a:xfrm rot="10800000">
                    <a:off x="189743" y="-1217803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grpSp>
              <p:nvGrpSpPr>
                <p:cNvPr id="43" name="Agrupar 42"/>
                <p:cNvGrpSpPr/>
                <p:nvPr/>
              </p:nvGrpSpPr>
              <p:grpSpPr>
                <a:xfrm>
                  <a:off x="3078145" y="-1217802"/>
                  <a:ext cx="817753" cy="181033"/>
                  <a:chOff x="3078145" y="-1217802"/>
                  <a:chExt cx="817753" cy="181033"/>
                </a:xfrm>
              </p:grpSpPr>
              <p:sp>
                <p:nvSpPr>
                  <p:cNvPr id="45" name="Retângulo 44"/>
                  <p:cNvSpPr/>
                  <p:nvPr/>
                </p:nvSpPr>
                <p:spPr>
                  <a:xfrm rot="10800000">
                    <a:off x="3078145" y="-1217802"/>
                    <a:ext cx="606230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46" name="Retângulo 45"/>
                  <p:cNvSpPr/>
                  <p:nvPr/>
                </p:nvSpPr>
                <p:spPr>
                  <a:xfrm>
                    <a:off x="3682241" y="-1217801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sp>
              <p:nvSpPr>
                <p:cNvPr id="44" name="Retângulo 43"/>
                <p:cNvSpPr/>
                <p:nvPr/>
              </p:nvSpPr>
              <p:spPr>
                <a:xfrm rot="5400000">
                  <a:off x="1733991" y="-2581016"/>
                  <a:ext cx="617660" cy="37061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</p:grpSp>
        <p:sp>
          <p:nvSpPr>
            <p:cNvPr id="163" name="Retângulo Arredondado 162"/>
            <p:cNvSpPr/>
            <p:nvPr/>
          </p:nvSpPr>
          <p:spPr>
            <a:xfrm>
              <a:off x="1636112" y="1264155"/>
              <a:ext cx="2874446" cy="808867"/>
            </a:xfrm>
            <a:prstGeom prst="roundRect">
              <a:avLst>
                <a:gd name="adj" fmla="val 550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90000" rtlCol="0" anchor="t"/>
            <a:lstStyle/>
            <a:p>
              <a:pPr algn="just">
                <a:buClr>
                  <a:srgbClr val="7E3376"/>
                </a:buClr>
                <a:buSzPct val="120000"/>
              </a:pPr>
              <a:r>
                <a:rPr lang="pt-BR" sz="900" b="1" dirty="0" smtClean="0">
                  <a:solidFill>
                    <a:srgbClr val="7E3376"/>
                  </a:solidFill>
                  <a:latin typeface="Kanit"/>
                </a:rPr>
                <a:t>Baixa conectividade em campo</a:t>
              </a:r>
            </a:p>
            <a:p>
              <a:pPr algn="just">
                <a:buClr>
                  <a:srgbClr val="7E3376"/>
                </a:buClr>
                <a:buSzPct val="120000"/>
              </a:pPr>
              <a:endPara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Problema: Locais remotos dificultavam a transmissão de dados em tempo real.</a:t>
              </a: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Solução: Hardware com armazenamento off-line garantiu a sincronização de dados sem perdas</a:t>
              </a:r>
              <a:endPara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</p:txBody>
        </p:sp>
      </p:grpSp>
      <p:grpSp>
        <p:nvGrpSpPr>
          <p:cNvPr id="14" name="Agrupar 13"/>
          <p:cNvGrpSpPr/>
          <p:nvPr/>
        </p:nvGrpSpPr>
        <p:grpSpPr>
          <a:xfrm>
            <a:off x="765503" y="2411295"/>
            <a:ext cx="3569795" cy="875407"/>
            <a:chOff x="940763" y="2483114"/>
            <a:chExt cx="3569795" cy="875407"/>
          </a:xfrm>
        </p:grpSpPr>
        <p:grpSp>
          <p:nvGrpSpPr>
            <p:cNvPr id="139" name="Agrupar 138"/>
            <p:cNvGrpSpPr/>
            <p:nvPr/>
          </p:nvGrpSpPr>
          <p:grpSpPr>
            <a:xfrm>
              <a:off x="940763" y="2489158"/>
              <a:ext cx="1187482" cy="869363"/>
              <a:chOff x="626212" y="1371238"/>
              <a:chExt cx="1624533" cy="1189330"/>
            </a:xfrm>
          </p:grpSpPr>
          <p:sp>
            <p:nvSpPr>
              <p:cNvPr id="140" name="Google Shape;91;p14"/>
              <p:cNvSpPr txBox="1">
                <a:spLocks/>
              </p:cNvSpPr>
              <p:nvPr/>
            </p:nvSpPr>
            <p:spPr>
              <a:xfrm>
                <a:off x="626212" y="1371238"/>
                <a:ext cx="904570" cy="945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8000" rIns="0" bIns="180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1pPr>
                <a:lvl2pPr marL="914400" marR="0" lvl="1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2pPr>
                <a:lvl3pPr marL="1371600" marR="0" lvl="2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3pPr>
                <a:lvl4pPr marL="1828800" marR="0" lvl="3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4pPr>
                <a:lvl5pPr marL="2286000" marR="0" lvl="4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5pPr>
                <a:lvl6pPr marL="2743200" marR="0" lvl="5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6pPr>
                <a:lvl7pPr marL="3200400" marR="0" lvl="6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7pPr>
                <a:lvl8pPr marL="3657600" marR="0" lvl="7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8pPr>
                <a:lvl9pPr marL="4114800" marR="0" lvl="8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9pPr>
              </a:lstStyle>
              <a:p>
                <a:pPr marL="139700" indent="0" algn="ctr">
                  <a:buNone/>
                </a:pPr>
                <a:r>
                  <a:rPr lang="pt-BR" sz="8000" b="1" dirty="0" smtClean="0">
                    <a:solidFill>
                      <a:srgbClr val="7E3376"/>
                    </a:solidFill>
                    <a:latin typeface="Metropolis Extra Bold" panose="00000900000000000000" pitchFamily="50" charset="0"/>
                  </a:rPr>
                  <a:t>2</a:t>
                </a:r>
              </a:p>
            </p:txBody>
          </p:sp>
          <p:grpSp>
            <p:nvGrpSpPr>
              <p:cNvPr id="141" name="Agrupar 140"/>
              <p:cNvGrpSpPr/>
              <p:nvPr/>
            </p:nvGrpSpPr>
            <p:grpSpPr>
              <a:xfrm rot="18900000">
                <a:off x="650846" y="1761874"/>
                <a:ext cx="1599899" cy="798694"/>
                <a:chOff x="189743" y="-1217803"/>
                <a:chExt cx="3706155" cy="798694"/>
              </a:xfrm>
            </p:grpSpPr>
            <p:sp>
              <p:nvSpPr>
                <p:cNvPr id="143" name="Retângulo 142"/>
                <p:cNvSpPr/>
                <p:nvPr/>
              </p:nvSpPr>
              <p:spPr>
                <a:xfrm>
                  <a:off x="405072" y="-1036770"/>
                  <a:ext cx="3277164" cy="3846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254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144" name="Agrupar 143"/>
                <p:cNvGrpSpPr/>
                <p:nvPr/>
              </p:nvGrpSpPr>
              <p:grpSpPr>
                <a:xfrm>
                  <a:off x="189743" y="-1217803"/>
                  <a:ext cx="817751" cy="181033"/>
                  <a:chOff x="189743" y="-1217803"/>
                  <a:chExt cx="817751" cy="181033"/>
                </a:xfrm>
              </p:grpSpPr>
              <p:sp>
                <p:nvSpPr>
                  <p:cNvPr id="149" name="Retângulo 148"/>
                  <p:cNvSpPr/>
                  <p:nvPr/>
                </p:nvSpPr>
                <p:spPr>
                  <a:xfrm>
                    <a:off x="401263" y="-1217802"/>
                    <a:ext cx="606231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150" name="Retângulo 149"/>
                  <p:cNvSpPr/>
                  <p:nvPr/>
                </p:nvSpPr>
                <p:spPr>
                  <a:xfrm rot="10800000">
                    <a:off x="189743" y="-1217803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grpSp>
              <p:nvGrpSpPr>
                <p:cNvPr id="145" name="Agrupar 144"/>
                <p:cNvGrpSpPr/>
                <p:nvPr/>
              </p:nvGrpSpPr>
              <p:grpSpPr>
                <a:xfrm>
                  <a:off x="3078145" y="-1217802"/>
                  <a:ext cx="817753" cy="181033"/>
                  <a:chOff x="3078145" y="-1217802"/>
                  <a:chExt cx="817753" cy="181033"/>
                </a:xfrm>
              </p:grpSpPr>
              <p:sp>
                <p:nvSpPr>
                  <p:cNvPr id="147" name="Retângulo 146"/>
                  <p:cNvSpPr/>
                  <p:nvPr/>
                </p:nvSpPr>
                <p:spPr>
                  <a:xfrm rot="10800000">
                    <a:off x="3078145" y="-1217802"/>
                    <a:ext cx="606230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148" name="Retângulo 147"/>
                  <p:cNvSpPr/>
                  <p:nvPr/>
                </p:nvSpPr>
                <p:spPr>
                  <a:xfrm>
                    <a:off x="3682241" y="-1217801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sp>
              <p:nvSpPr>
                <p:cNvPr id="146" name="Retângulo 145"/>
                <p:cNvSpPr/>
                <p:nvPr/>
              </p:nvSpPr>
              <p:spPr>
                <a:xfrm rot="5400000">
                  <a:off x="1733992" y="-2581016"/>
                  <a:ext cx="617660" cy="370615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</p:grpSp>
        <p:sp>
          <p:nvSpPr>
            <p:cNvPr id="164" name="Retângulo Arredondado 163"/>
            <p:cNvSpPr/>
            <p:nvPr/>
          </p:nvSpPr>
          <p:spPr>
            <a:xfrm>
              <a:off x="1636112" y="2483114"/>
              <a:ext cx="2874446" cy="808867"/>
            </a:xfrm>
            <a:prstGeom prst="roundRect">
              <a:avLst>
                <a:gd name="adj" fmla="val 550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90000" rtlCol="0" anchor="t"/>
            <a:lstStyle/>
            <a:p>
              <a:pPr algn="just">
                <a:buClr>
                  <a:srgbClr val="7E3376"/>
                </a:buClr>
                <a:buSzPct val="120000"/>
              </a:pPr>
              <a:r>
                <a:rPr lang="pt-BR" sz="900" b="1" dirty="0">
                  <a:solidFill>
                    <a:srgbClr val="7E3376"/>
                  </a:solidFill>
                  <a:latin typeface="Kanit"/>
                </a:rPr>
                <a:t>Adoção da tecnologia pela equipe</a:t>
              </a:r>
            </a:p>
            <a:p>
              <a:pPr algn="just">
                <a:buClr>
                  <a:srgbClr val="7E3376"/>
                </a:buClr>
                <a:buSzPct val="120000"/>
              </a:pPr>
              <a:endPara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Problema: Resistência à substituição do processo manual (BDE manual)</a:t>
              </a: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Solução: Inclusão e </a:t>
              </a:r>
              <a:r>
                <a:rPr lang="pt-BR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cocriação</a:t>
              </a: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 com equipes de campo, transformando-os em defensores da solução.</a:t>
              </a:r>
            </a:p>
          </p:txBody>
        </p:sp>
      </p:grpSp>
      <p:grpSp>
        <p:nvGrpSpPr>
          <p:cNvPr id="15" name="Agrupar 14"/>
          <p:cNvGrpSpPr/>
          <p:nvPr/>
        </p:nvGrpSpPr>
        <p:grpSpPr>
          <a:xfrm>
            <a:off x="765503" y="3586083"/>
            <a:ext cx="3569795" cy="875407"/>
            <a:chOff x="940763" y="3695977"/>
            <a:chExt cx="3569795" cy="875407"/>
          </a:xfrm>
        </p:grpSpPr>
        <p:grpSp>
          <p:nvGrpSpPr>
            <p:cNvPr id="151" name="Agrupar 150"/>
            <p:cNvGrpSpPr/>
            <p:nvPr/>
          </p:nvGrpSpPr>
          <p:grpSpPr>
            <a:xfrm>
              <a:off x="940763" y="3702021"/>
              <a:ext cx="1187482" cy="869363"/>
              <a:chOff x="626212" y="1371238"/>
              <a:chExt cx="1624533" cy="1189330"/>
            </a:xfrm>
          </p:grpSpPr>
          <p:sp>
            <p:nvSpPr>
              <p:cNvPr id="152" name="Google Shape;91;p14"/>
              <p:cNvSpPr txBox="1">
                <a:spLocks/>
              </p:cNvSpPr>
              <p:nvPr/>
            </p:nvSpPr>
            <p:spPr>
              <a:xfrm>
                <a:off x="626212" y="1371238"/>
                <a:ext cx="904570" cy="945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8000" rIns="0" bIns="180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1pPr>
                <a:lvl2pPr marL="914400" marR="0" lvl="1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2pPr>
                <a:lvl3pPr marL="1371600" marR="0" lvl="2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3pPr>
                <a:lvl4pPr marL="1828800" marR="0" lvl="3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4pPr>
                <a:lvl5pPr marL="2286000" marR="0" lvl="4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5pPr>
                <a:lvl6pPr marL="2743200" marR="0" lvl="5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6pPr>
                <a:lvl7pPr marL="3200400" marR="0" lvl="6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7pPr>
                <a:lvl8pPr marL="3657600" marR="0" lvl="7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8pPr>
                <a:lvl9pPr marL="4114800" marR="0" lvl="8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9pPr>
              </a:lstStyle>
              <a:p>
                <a:pPr marL="139700" indent="0" algn="ctr">
                  <a:buNone/>
                </a:pPr>
                <a:r>
                  <a:rPr lang="pt-BR" sz="8000" b="1" dirty="0" smtClean="0">
                    <a:solidFill>
                      <a:srgbClr val="7E3376"/>
                    </a:solidFill>
                    <a:latin typeface="Metropolis Extra Bold" panose="00000900000000000000" pitchFamily="50" charset="0"/>
                  </a:rPr>
                  <a:t>3</a:t>
                </a:r>
              </a:p>
            </p:txBody>
          </p:sp>
          <p:grpSp>
            <p:nvGrpSpPr>
              <p:cNvPr id="153" name="Agrupar 152"/>
              <p:cNvGrpSpPr/>
              <p:nvPr/>
            </p:nvGrpSpPr>
            <p:grpSpPr>
              <a:xfrm rot="18900000">
                <a:off x="650846" y="1761874"/>
                <a:ext cx="1599899" cy="798694"/>
                <a:chOff x="189743" y="-1217803"/>
                <a:chExt cx="3706155" cy="798694"/>
              </a:xfrm>
            </p:grpSpPr>
            <p:sp>
              <p:nvSpPr>
                <p:cNvPr id="155" name="Retângulo 154"/>
                <p:cNvSpPr/>
                <p:nvPr/>
              </p:nvSpPr>
              <p:spPr>
                <a:xfrm>
                  <a:off x="405072" y="-1036770"/>
                  <a:ext cx="3277164" cy="3846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254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156" name="Agrupar 155"/>
                <p:cNvGrpSpPr/>
                <p:nvPr/>
              </p:nvGrpSpPr>
              <p:grpSpPr>
                <a:xfrm>
                  <a:off x="189743" y="-1217803"/>
                  <a:ext cx="817751" cy="181033"/>
                  <a:chOff x="189743" y="-1217803"/>
                  <a:chExt cx="817751" cy="181033"/>
                </a:xfrm>
              </p:grpSpPr>
              <p:sp>
                <p:nvSpPr>
                  <p:cNvPr id="161" name="Retângulo 160"/>
                  <p:cNvSpPr/>
                  <p:nvPr/>
                </p:nvSpPr>
                <p:spPr>
                  <a:xfrm>
                    <a:off x="401263" y="-1217802"/>
                    <a:ext cx="606231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162" name="Retângulo 161"/>
                  <p:cNvSpPr/>
                  <p:nvPr/>
                </p:nvSpPr>
                <p:spPr>
                  <a:xfrm rot="10800000">
                    <a:off x="189743" y="-1217803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grpSp>
              <p:nvGrpSpPr>
                <p:cNvPr id="157" name="Agrupar 156"/>
                <p:cNvGrpSpPr/>
                <p:nvPr/>
              </p:nvGrpSpPr>
              <p:grpSpPr>
                <a:xfrm>
                  <a:off x="3078145" y="-1217802"/>
                  <a:ext cx="817753" cy="181033"/>
                  <a:chOff x="3078145" y="-1217802"/>
                  <a:chExt cx="817753" cy="181033"/>
                </a:xfrm>
              </p:grpSpPr>
              <p:sp>
                <p:nvSpPr>
                  <p:cNvPr id="159" name="Retângulo 158"/>
                  <p:cNvSpPr/>
                  <p:nvPr/>
                </p:nvSpPr>
                <p:spPr>
                  <a:xfrm rot="10800000">
                    <a:off x="3078145" y="-1217802"/>
                    <a:ext cx="606230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160" name="Retângulo 159"/>
                  <p:cNvSpPr/>
                  <p:nvPr/>
                </p:nvSpPr>
                <p:spPr>
                  <a:xfrm>
                    <a:off x="3682241" y="-1217801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sp>
              <p:nvSpPr>
                <p:cNvPr id="158" name="Retângulo 157"/>
                <p:cNvSpPr/>
                <p:nvPr/>
              </p:nvSpPr>
              <p:spPr>
                <a:xfrm rot="5400000">
                  <a:off x="1733992" y="-2581016"/>
                  <a:ext cx="617660" cy="370615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</p:grpSp>
        <p:sp>
          <p:nvSpPr>
            <p:cNvPr id="165" name="Retângulo Arredondado 164"/>
            <p:cNvSpPr/>
            <p:nvPr/>
          </p:nvSpPr>
          <p:spPr>
            <a:xfrm>
              <a:off x="1636112" y="3695977"/>
              <a:ext cx="2874446" cy="808867"/>
            </a:xfrm>
            <a:prstGeom prst="roundRect">
              <a:avLst>
                <a:gd name="adj" fmla="val 550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90000" rtlCol="0" anchor="t"/>
            <a:lstStyle/>
            <a:p>
              <a:pPr algn="just">
                <a:buClr>
                  <a:srgbClr val="7E3376"/>
                </a:buClr>
                <a:buSzPct val="120000"/>
              </a:pPr>
              <a:r>
                <a:rPr lang="pt-BR" sz="900" b="1" dirty="0">
                  <a:solidFill>
                    <a:srgbClr val="7E3376"/>
                  </a:solidFill>
                  <a:latin typeface="Kanit"/>
                </a:rPr>
                <a:t>Complexidade das regras de negócios</a:t>
              </a:r>
            </a:p>
            <a:p>
              <a:pPr algn="just">
                <a:buClr>
                  <a:srgbClr val="7E3376"/>
                </a:buClr>
                <a:buSzPct val="120000"/>
              </a:pPr>
              <a:endPara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Problema: Necessidade de regras de medição flexíveis por cliente</a:t>
              </a: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Solução: Desenvolvimento ágil e modular com </a:t>
              </a:r>
              <a:r>
                <a:rPr lang="pt-BR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sprints</a:t>
              </a: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 quinzenais para validar a lógica de cada tipo de contrato</a:t>
              </a:r>
            </a:p>
          </p:txBody>
        </p:sp>
      </p:grpSp>
      <p:grpSp>
        <p:nvGrpSpPr>
          <p:cNvPr id="17" name="Agrupar 16"/>
          <p:cNvGrpSpPr/>
          <p:nvPr/>
        </p:nvGrpSpPr>
        <p:grpSpPr>
          <a:xfrm>
            <a:off x="4621548" y="3564574"/>
            <a:ext cx="4130329" cy="918424"/>
            <a:chOff x="4621548" y="3564574"/>
            <a:chExt cx="4130329" cy="918424"/>
          </a:xfrm>
        </p:grpSpPr>
        <p:grpSp>
          <p:nvGrpSpPr>
            <p:cNvPr id="82" name="Agrupar 81"/>
            <p:cNvGrpSpPr/>
            <p:nvPr/>
          </p:nvGrpSpPr>
          <p:grpSpPr>
            <a:xfrm>
              <a:off x="4819497" y="3564574"/>
              <a:ext cx="3932380" cy="918424"/>
              <a:chOff x="556993" y="2032612"/>
              <a:chExt cx="3932380" cy="1106568"/>
            </a:xfrm>
          </p:grpSpPr>
          <p:sp>
            <p:nvSpPr>
              <p:cNvPr id="83" name="Retângulo Arredondado 82"/>
              <p:cNvSpPr/>
              <p:nvPr/>
            </p:nvSpPr>
            <p:spPr>
              <a:xfrm>
                <a:off x="556993" y="2032612"/>
                <a:ext cx="3932380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Não delegue a inovação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Envolva-se profundamente, participe das reuniões e leve sua equipe para resolver o problema juntos.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84" name="Forma Livre 83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87" name="Elipse 86"/>
            <p:cNvSpPr/>
            <p:nvPr/>
          </p:nvSpPr>
          <p:spPr>
            <a:xfrm>
              <a:off x="4621548" y="3853530"/>
              <a:ext cx="340512" cy="34051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E3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8655" y="3910637"/>
              <a:ext cx="226298" cy="226298"/>
            </a:xfrm>
            <a:prstGeom prst="rect">
              <a:avLst/>
            </a:prstGeom>
          </p:spPr>
        </p:pic>
      </p:grpSp>
      <p:grpSp>
        <p:nvGrpSpPr>
          <p:cNvPr id="10" name="Agrupar 9"/>
          <p:cNvGrpSpPr/>
          <p:nvPr/>
        </p:nvGrpSpPr>
        <p:grpSpPr>
          <a:xfrm>
            <a:off x="4621548" y="2389786"/>
            <a:ext cx="4130329" cy="918424"/>
            <a:chOff x="4621548" y="2389786"/>
            <a:chExt cx="4130329" cy="918424"/>
          </a:xfrm>
        </p:grpSpPr>
        <p:grpSp>
          <p:nvGrpSpPr>
            <p:cNvPr id="79" name="Agrupar 78"/>
            <p:cNvGrpSpPr/>
            <p:nvPr/>
          </p:nvGrpSpPr>
          <p:grpSpPr>
            <a:xfrm>
              <a:off x="4819497" y="2389786"/>
              <a:ext cx="3932380" cy="918424"/>
              <a:chOff x="556993" y="2032612"/>
              <a:chExt cx="3932380" cy="1106568"/>
            </a:xfrm>
          </p:grpSpPr>
          <p:sp>
            <p:nvSpPr>
              <p:cNvPr id="80" name="Retângulo Arredondado 79"/>
              <p:cNvSpPr/>
              <p:nvPr/>
            </p:nvSpPr>
            <p:spPr>
              <a:xfrm>
                <a:off x="556993" y="2032612"/>
                <a:ext cx="3932380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Não subestime a gestão da mudança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A maior barreira é a cultura. Comunique o “porquê” da mudança incansavelmente e envolva os céticos</a:t>
                </a:r>
              </a:p>
            </p:txBody>
          </p:sp>
          <p:sp>
            <p:nvSpPr>
              <p:cNvPr id="81" name="Forma Livre 80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86" name="Elipse 85"/>
            <p:cNvSpPr/>
            <p:nvPr/>
          </p:nvSpPr>
          <p:spPr>
            <a:xfrm>
              <a:off x="4621548" y="2678742"/>
              <a:ext cx="340512" cy="34051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E3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8655" y="2735849"/>
              <a:ext cx="226298" cy="226298"/>
            </a:xfrm>
            <a:prstGeom prst="rect">
              <a:avLst/>
            </a:prstGeom>
          </p:spPr>
        </p:pic>
      </p:grpSp>
      <p:grpSp>
        <p:nvGrpSpPr>
          <p:cNvPr id="16" name="Agrupar 15"/>
          <p:cNvGrpSpPr/>
          <p:nvPr/>
        </p:nvGrpSpPr>
        <p:grpSpPr>
          <a:xfrm>
            <a:off x="4621548" y="1188337"/>
            <a:ext cx="4130329" cy="918424"/>
            <a:chOff x="4621548" y="1188337"/>
            <a:chExt cx="4130329" cy="918424"/>
          </a:xfrm>
        </p:grpSpPr>
        <p:grpSp>
          <p:nvGrpSpPr>
            <p:cNvPr id="73" name="Agrupar 72"/>
            <p:cNvGrpSpPr/>
            <p:nvPr/>
          </p:nvGrpSpPr>
          <p:grpSpPr>
            <a:xfrm>
              <a:off x="4819497" y="1188337"/>
              <a:ext cx="3932380" cy="918424"/>
              <a:chOff x="556993" y="2032612"/>
              <a:chExt cx="3932380" cy="1106568"/>
            </a:xfrm>
          </p:grpSpPr>
          <p:sp>
            <p:nvSpPr>
              <p:cNvPr id="77" name="Retângulo Arredondado 76"/>
              <p:cNvSpPr/>
              <p:nvPr/>
            </p:nvSpPr>
            <p:spPr>
              <a:xfrm>
                <a:off x="556993" y="2032612"/>
                <a:ext cx="3932380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Faça um piloto focado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Inicie com uma </a:t>
                </a:r>
                <a:r>
                  <a:rPr lang="pt-BR" sz="10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PoC</a:t>
                </a: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curta e bem definida para testar a parceria e tecnologia em ambiente controlado</a:t>
                </a:r>
              </a:p>
            </p:txBody>
          </p:sp>
          <p:sp>
            <p:nvSpPr>
              <p:cNvPr id="78" name="Forma Livre 77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3" name="Elipse 2"/>
            <p:cNvSpPr/>
            <p:nvPr/>
          </p:nvSpPr>
          <p:spPr>
            <a:xfrm>
              <a:off x="4621548" y="1477293"/>
              <a:ext cx="340512" cy="34051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E3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2452" y="1528197"/>
              <a:ext cx="238704" cy="238704"/>
            </a:xfrm>
            <a:prstGeom prst="rect">
              <a:avLst/>
            </a:prstGeom>
          </p:spPr>
        </p:pic>
      </p:grpSp>
      <p:grpSp>
        <p:nvGrpSpPr>
          <p:cNvPr id="177" name="Agrupar 176"/>
          <p:cNvGrpSpPr/>
          <p:nvPr/>
        </p:nvGrpSpPr>
        <p:grpSpPr>
          <a:xfrm>
            <a:off x="2692405" y="5503755"/>
            <a:ext cx="3759191" cy="3649063"/>
            <a:chOff x="681131" y="947084"/>
            <a:chExt cx="3759191" cy="3649063"/>
          </a:xfrm>
        </p:grpSpPr>
        <p:grpSp>
          <p:nvGrpSpPr>
            <p:cNvPr id="178" name="Agrupar 177"/>
            <p:cNvGrpSpPr/>
            <p:nvPr/>
          </p:nvGrpSpPr>
          <p:grpSpPr>
            <a:xfrm>
              <a:off x="681131" y="3677723"/>
              <a:ext cx="3759191" cy="918424"/>
              <a:chOff x="4621548" y="3564574"/>
              <a:chExt cx="3759191" cy="918424"/>
            </a:xfrm>
          </p:grpSpPr>
          <p:grpSp>
            <p:nvGrpSpPr>
              <p:cNvPr id="192" name="Agrupar 191"/>
              <p:cNvGrpSpPr/>
              <p:nvPr/>
            </p:nvGrpSpPr>
            <p:grpSpPr>
              <a:xfrm>
                <a:off x="4819497" y="3564574"/>
                <a:ext cx="3561242" cy="918424"/>
                <a:chOff x="556993" y="2032612"/>
                <a:chExt cx="3561242" cy="1106568"/>
              </a:xfrm>
            </p:grpSpPr>
            <p:sp>
              <p:nvSpPr>
                <p:cNvPr id="195" name="Retângulo Arredondado 194"/>
                <p:cNvSpPr/>
                <p:nvPr/>
              </p:nvSpPr>
              <p:spPr>
                <a:xfrm>
                  <a:off x="556993" y="2032612"/>
                  <a:ext cx="3561242" cy="1106568"/>
                </a:xfrm>
                <a:prstGeom prst="roundRect">
                  <a:avLst>
                    <a:gd name="adj" fmla="val 5505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rIns="90000" rtlCol="0" anchor="ctr"/>
                <a:lstStyle/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Legado de inovação</a:t>
                  </a: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Consolidamos uma cultua ágil, criando uma área para transformação contínua.</a:t>
                  </a: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</p:txBody>
            </p:sp>
            <p:sp>
              <p:nvSpPr>
                <p:cNvPr id="196" name="Forma Livre 195"/>
                <p:cNvSpPr/>
                <p:nvPr/>
              </p:nvSpPr>
              <p:spPr>
                <a:xfrm>
                  <a:off x="556993" y="2032612"/>
                  <a:ext cx="108000" cy="1106568"/>
                </a:xfrm>
                <a:custGeom>
                  <a:avLst/>
                  <a:gdLst>
                    <a:gd name="connsiteX0" fmla="*/ 60917 w 108000"/>
                    <a:gd name="connsiteY0" fmla="*/ 0 h 1106568"/>
                    <a:gd name="connsiteX1" fmla="*/ 108000 w 108000"/>
                    <a:gd name="connsiteY1" fmla="*/ 0 h 1106568"/>
                    <a:gd name="connsiteX2" fmla="*/ 108000 w 108000"/>
                    <a:gd name="connsiteY2" fmla="*/ 1106568 h 1106568"/>
                    <a:gd name="connsiteX3" fmla="*/ 60917 w 108000"/>
                    <a:gd name="connsiteY3" fmla="*/ 1106568 h 1106568"/>
                    <a:gd name="connsiteX4" fmla="*/ 0 w 108000"/>
                    <a:gd name="connsiteY4" fmla="*/ 1045651 h 1106568"/>
                    <a:gd name="connsiteX5" fmla="*/ 0 w 108000"/>
                    <a:gd name="connsiteY5" fmla="*/ 60917 h 1106568"/>
                    <a:gd name="connsiteX6" fmla="*/ 60917 w 108000"/>
                    <a:gd name="connsiteY6" fmla="*/ 0 h 1106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00" h="1106568">
                      <a:moveTo>
                        <a:pt x="60917" y="0"/>
                      </a:moveTo>
                      <a:lnTo>
                        <a:pt x="108000" y="0"/>
                      </a:lnTo>
                      <a:lnTo>
                        <a:pt x="108000" y="1106568"/>
                      </a:lnTo>
                      <a:lnTo>
                        <a:pt x="60917" y="1106568"/>
                      </a:lnTo>
                      <a:cubicBezTo>
                        <a:pt x="27273" y="1106568"/>
                        <a:pt x="0" y="1079295"/>
                        <a:pt x="0" y="1045651"/>
                      </a:cubicBezTo>
                      <a:lnTo>
                        <a:pt x="0" y="60917"/>
                      </a:lnTo>
                      <a:cubicBezTo>
                        <a:pt x="0" y="27273"/>
                        <a:pt x="27273" y="0"/>
                        <a:pt x="60917" y="0"/>
                      </a:cubicBezTo>
                      <a:close/>
                    </a:path>
                  </a:pathLst>
                </a:custGeom>
                <a:solidFill>
                  <a:srgbClr val="7E33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193" name="Elipse 192"/>
              <p:cNvSpPr/>
              <p:nvPr/>
            </p:nvSpPr>
            <p:spPr>
              <a:xfrm>
                <a:off x="4621548" y="3853530"/>
                <a:ext cx="340512" cy="34051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E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94" name="Imagem 193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8655" y="3910637"/>
                <a:ext cx="226298" cy="226298"/>
              </a:xfrm>
              <a:prstGeom prst="rect">
                <a:avLst/>
              </a:prstGeom>
            </p:spPr>
          </p:pic>
        </p:grpSp>
        <p:grpSp>
          <p:nvGrpSpPr>
            <p:cNvPr id="179" name="Agrupar 178"/>
            <p:cNvGrpSpPr/>
            <p:nvPr/>
          </p:nvGrpSpPr>
          <p:grpSpPr>
            <a:xfrm>
              <a:off x="681131" y="2502935"/>
              <a:ext cx="3759190" cy="918424"/>
              <a:chOff x="4621548" y="2389786"/>
              <a:chExt cx="3759190" cy="918424"/>
            </a:xfrm>
          </p:grpSpPr>
          <p:grpSp>
            <p:nvGrpSpPr>
              <p:cNvPr id="187" name="Agrupar 186"/>
              <p:cNvGrpSpPr/>
              <p:nvPr/>
            </p:nvGrpSpPr>
            <p:grpSpPr>
              <a:xfrm>
                <a:off x="4819497" y="2389786"/>
                <a:ext cx="3561241" cy="918424"/>
                <a:chOff x="556993" y="2032612"/>
                <a:chExt cx="3561241" cy="1106568"/>
              </a:xfrm>
            </p:grpSpPr>
            <p:sp>
              <p:nvSpPr>
                <p:cNvPr id="190" name="Retângulo Arredondado 189"/>
                <p:cNvSpPr/>
                <p:nvPr/>
              </p:nvSpPr>
              <p:spPr>
                <a:xfrm>
                  <a:off x="556993" y="2032612"/>
                  <a:ext cx="3561241" cy="1106568"/>
                </a:xfrm>
                <a:prstGeom prst="roundRect">
                  <a:avLst>
                    <a:gd name="adj" fmla="val 5505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rIns="90000" rtlCol="0" anchor="ctr"/>
                <a:lstStyle/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Ganho de performance</a:t>
                  </a:r>
                  <a:endParaRPr lang="pt-BR" sz="1000" b="1" dirty="0">
                    <a:solidFill>
                      <a:srgbClr val="7E3376"/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Reduzimos o ciclo de medição em 40%, digitalizamos o processo em 70% e elevamos a governança de dados para 100%.</a:t>
                  </a: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</p:txBody>
            </p:sp>
            <p:sp>
              <p:nvSpPr>
                <p:cNvPr id="191" name="Forma Livre 190"/>
                <p:cNvSpPr/>
                <p:nvPr/>
              </p:nvSpPr>
              <p:spPr>
                <a:xfrm>
                  <a:off x="556993" y="2032612"/>
                  <a:ext cx="108000" cy="1106568"/>
                </a:xfrm>
                <a:custGeom>
                  <a:avLst/>
                  <a:gdLst>
                    <a:gd name="connsiteX0" fmla="*/ 60917 w 108000"/>
                    <a:gd name="connsiteY0" fmla="*/ 0 h 1106568"/>
                    <a:gd name="connsiteX1" fmla="*/ 108000 w 108000"/>
                    <a:gd name="connsiteY1" fmla="*/ 0 h 1106568"/>
                    <a:gd name="connsiteX2" fmla="*/ 108000 w 108000"/>
                    <a:gd name="connsiteY2" fmla="*/ 1106568 h 1106568"/>
                    <a:gd name="connsiteX3" fmla="*/ 60917 w 108000"/>
                    <a:gd name="connsiteY3" fmla="*/ 1106568 h 1106568"/>
                    <a:gd name="connsiteX4" fmla="*/ 0 w 108000"/>
                    <a:gd name="connsiteY4" fmla="*/ 1045651 h 1106568"/>
                    <a:gd name="connsiteX5" fmla="*/ 0 w 108000"/>
                    <a:gd name="connsiteY5" fmla="*/ 60917 h 1106568"/>
                    <a:gd name="connsiteX6" fmla="*/ 60917 w 108000"/>
                    <a:gd name="connsiteY6" fmla="*/ 0 h 1106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00" h="1106568">
                      <a:moveTo>
                        <a:pt x="60917" y="0"/>
                      </a:moveTo>
                      <a:lnTo>
                        <a:pt x="108000" y="0"/>
                      </a:lnTo>
                      <a:lnTo>
                        <a:pt x="108000" y="1106568"/>
                      </a:lnTo>
                      <a:lnTo>
                        <a:pt x="60917" y="1106568"/>
                      </a:lnTo>
                      <a:cubicBezTo>
                        <a:pt x="27273" y="1106568"/>
                        <a:pt x="0" y="1079295"/>
                        <a:pt x="0" y="1045651"/>
                      </a:cubicBezTo>
                      <a:lnTo>
                        <a:pt x="0" y="60917"/>
                      </a:lnTo>
                      <a:cubicBezTo>
                        <a:pt x="0" y="27273"/>
                        <a:pt x="27273" y="0"/>
                        <a:pt x="60917" y="0"/>
                      </a:cubicBezTo>
                      <a:close/>
                    </a:path>
                  </a:pathLst>
                </a:custGeom>
                <a:solidFill>
                  <a:srgbClr val="7E33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188" name="Elipse 187"/>
              <p:cNvSpPr/>
              <p:nvPr/>
            </p:nvSpPr>
            <p:spPr>
              <a:xfrm>
                <a:off x="4621548" y="2678742"/>
                <a:ext cx="340512" cy="34051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E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89" name="Imagem 188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8655" y="2735849"/>
                <a:ext cx="226298" cy="226298"/>
              </a:xfrm>
              <a:prstGeom prst="rect">
                <a:avLst/>
              </a:prstGeom>
            </p:spPr>
          </p:pic>
        </p:grpSp>
        <p:grpSp>
          <p:nvGrpSpPr>
            <p:cNvPr id="180" name="Agrupar 179"/>
            <p:cNvGrpSpPr/>
            <p:nvPr/>
          </p:nvGrpSpPr>
          <p:grpSpPr>
            <a:xfrm>
              <a:off x="681131" y="1301486"/>
              <a:ext cx="3759190" cy="918424"/>
              <a:chOff x="4621548" y="1188337"/>
              <a:chExt cx="3759190" cy="918424"/>
            </a:xfrm>
          </p:grpSpPr>
          <p:grpSp>
            <p:nvGrpSpPr>
              <p:cNvPr id="182" name="Agrupar 181"/>
              <p:cNvGrpSpPr/>
              <p:nvPr/>
            </p:nvGrpSpPr>
            <p:grpSpPr>
              <a:xfrm>
                <a:off x="4819497" y="1188337"/>
                <a:ext cx="3561241" cy="918424"/>
                <a:chOff x="556993" y="2032612"/>
                <a:chExt cx="3561241" cy="1106568"/>
              </a:xfrm>
            </p:grpSpPr>
            <p:sp>
              <p:nvSpPr>
                <p:cNvPr id="185" name="Retângulo Arredondado 184"/>
                <p:cNvSpPr/>
                <p:nvPr/>
              </p:nvSpPr>
              <p:spPr>
                <a:xfrm>
                  <a:off x="556993" y="2032612"/>
                  <a:ext cx="3561241" cy="1106568"/>
                </a:xfrm>
                <a:prstGeom prst="roundRect">
                  <a:avLst>
                    <a:gd name="adj" fmla="val 5505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rIns="90000" rtlCol="0" anchor="ctr"/>
                <a:lstStyle/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Transformação estratégica</a:t>
                  </a:r>
                  <a:endParaRPr lang="pt-BR" sz="1000" b="1" dirty="0">
                    <a:solidFill>
                      <a:srgbClr val="7E3376"/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Digitalizamos um processo crítico, otimizando fluxo de caixa e fortalecendo a confiança dos clientes com auditoria completa.</a:t>
                  </a: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</p:txBody>
            </p:sp>
            <p:sp>
              <p:nvSpPr>
                <p:cNvPr id="186" name="Forma Livre 185"/>
                <p:cNvSpPr/>
                <p:nvPr/>
              </p:nvSpPr>
              <p:spPr>
                <a:xfrm>
                  <a:off x="556993" y="2032612"/>
                  <a:ext cx="108000" cy="1106568"/>
                </a:xfrm>
                <a:custGeom>
                  <a:avLst/>
                  <a:gdLst>
                    <a:gd name="connsiteX0" fmla="*/ 60917 w 108000"/>
                    <a:gd name="connsiteY0" fmla="*/ 0 h 1106568"/>
                    <a:gd name="connsiteX1" fmla="*/ 108000 w 108000"/>
                    <a:gd name="connsiteY1" fmla="*/ 0 h 1106568"/>
                    <a:gd name="connsiteX2" fmla="*/ 108000 w 108000"/>
                    <a:gd name="connsiteY2" fmla="*/ 1106568 h 1106568"/>
                    <a:gd name="connsiteX3" fmla="*/ 60917 w 108000"/>
                    <a:gd name="connsiteY3" fmla="*/ 1106568 h 1106568"/>
                    <a:gd name="connsiteX4" fmla="*/ 0 w 108000"/>
                    <a:gd name="connsiteY4" fmla="*/ 1045651 h 1106568"/>
                    <a:gd name="connsiteX5" fmla="*/ 0 w 108000"/>
                    <a:gd name="connsiteY5" fmla="*/ 60917 h 1106568"/>
                    <a:gd name="connsiteX6" fmla="*/ 60917 w 108000"/>
                    <a:gd name="connsiteY6" fmla="*/ 0 h 1106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00" h="1106568">
                      <a:moveTo>
                        <a:pt x="60917" y="0"/>
                      </a:moveTo>
                      <a:lnTo>
                        <a:pt x="108000" y="0"/>
                      </a:lnTo>
                      <a:lnTo>
                        <a:pt x="108000" y="1106568"/>
                      </a:lnTo>
                      <a:lnTo>
                        <a:pt x="60917" y="1106568"/>
                      </a:lnTo>
                      <a:cubicBezTo>
                        <a:pt x="27273" y="1106568"/>
                        <a:pt x="0" y="1079295"/>
                        <a:pt x="0" y="1045651"/>
                      </a:cubicBezTo>
                      <a:lnTo>
                        <a:pt x="0" y="60917"/>
                      </a:lnTo>
                      <a:cubicBezTo>
                        <a:pt x="0" y="27273"/>
                        <a:pt x="27273" y="0"/>
                        <a:pt x="60917" y="0"/>
                      </a:cubicBezTo>
                      <a:close/>
                    </a:path>
                  </a:pathLst>
                </a:custGeom>
                <a:solidFill>
                  <a:srgbClr val="7E33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183" name="Elipse 182"/>
              <p:cNvSpPr/>
              <p:nvPr/>
            </p:nvSpPr>
            <p:spPr>
              <a:xfrm>
                <a:off x="4621548" y="1477293"/>
                <a:ext cx="340512" cy="34051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E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84" name="Imagem 183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2452" y="1528197"/>
                <a:ext cx="238704" cy="238704"/>
              </a:xfrm>
              <a:prstGeom prst="rect">
                <a:avLst/>
              </a:prstGeom>
            </p:spPr>
          </p:pic>
        </p:grpSp>
        <p:sp>
          <p:nvSpPr>
            <p:cNvPr id="181" name="Google Shape;91;p14"/>
            <p:cNvSpPr txBox="1">
              <a:spLocks/>
            </p:cNvSpPr>
            <p:nvPr/>
          </p:nvSpPr>
          <p:spPr>
            <a:xfrm>
              <a:off x="732035" y="947084"/>
              <a:ext cx="3708286" cy="283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>
                <a:buBlip>
                  <a:blip r:embed="rId11"/>
                </a:buBlip>
              </a:pPr>
              <a:r>
                <a:rPr lang="pt-BR" sz="1200" b="1" dirty="0" smtClean="0"/>
                <a:t>Para a Makro</a:t>
              </a:r>
              <a:endParaRPr lang="pt-BR" sz="1200" dirty="0"/>
            </a:p>
          </p:txBody>
        </p:sp>
      </p:grpSp>
      <p:grpSp>
        <p:nvGrpSpPr>
          <p:cNvPr id="197" name="Agrupar 196"/>
          <p:cNvGrpSpPr/>
          <p:nvPr/>
        </p:nvGrpSpPr>
        <p:grpSpPr>
          <a:xfrm>
            <a:off x="2692405" y="5503755"/>
            <a:ext cx="3759190" cy="2474275"/>
            <a:chOff x="4740649" y="947084"/>
            <a:chExt cx="3759190" cy="2474275"/>
          </a:xfrm>
        </p:grpSpPr>
        <p:grpSp>
          <p:nvGrpSpPr>
            <p:cNvPr id="198" name="Agrupar 197"/>
            <p:cNvGrpSpPr/>
            <p:nvPr/>
          </p:nvGrpSpPr>
          <p:grpSpPr>
            <a:xfrm>
              <a:off x="4740649" y="2502935"/>
              <a:ext cx="3759190" cy="918424"/>
              <a:chOff x="4621548" y="2389786"/>
              <a:chExt cx="3759190" cy="918424"/>
            </a:xfrm>
          </p:grpSpPr>
          <p:grpSp>
            <p:nvGrpSpPr>
              <p:cNvPr id="206" name="Agrupar 205"/>
              <p:cNvGrpSpPr/>
              <p:nvPr/>
            </p:nvGrpSpPr>
            <p:grpSpPr>
              <a:xfrm>
                <a:off x="4819497" y="2389786"/>
                <a:ext cx="3561241" cy="918424"/>
                <a:chOff x="556993" y="2032612"/>
                <a:chExt cx="3561241" cy="1106568"/>
              </a:xfrm>
            </p:grpSpPr>
            <p:sp>
              <p:nvSpPr>
                <p:cNvPr id="209" name="Retângulo Arredondado 208"/>
                <p:cNvSpPr/>
                <p:nvPr/>
              </p:nvSpPr>
              <p:spPr>
                <a:xfrm>
                  <a:off x="556993" y="2032612"/>
                  <a:ext cx="3561241" cy="1106568"/>
                </a:xfrm>
                <a:prstGeom prst="roundRect">
                  <a:avLst>
                    <a:gd name="adj" fmla="val 5505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rIns="90000" rtlCol="0" anchor="ctr"/>
                <a:lstStyle/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Inspiração para novos polos</a:t>
                  </a:r>
                  <a:endParaRPr lang="pt-BR" sz="1000" b="1" dirty="0">
                    <a:solidFill>
                      <a:srgbClr val="7E3376"/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Demonstramos que inovação de ponta acontece para todo o Brasil, levando um caso do Ceará para a América Latina.</a:t>
                  </a: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</p:txBody>
            </p:sp>
            <p:sp>
              <p:nvSpPr>
                <p:cNvPr id="210" name="Forma Livre 209"/>
                <p:cNvSpPr/>
                <p:nvPr/>
              </p:nvSpPr>
              <p:spPr>
                <a:xfrm>
                  <a:off x="556993" y="2032612"/>
                  <a:ext cx="108000" cy="1106568"/>
                </a:xfrm>
                <a:custGeom>
                  <a:avLst/>
                  <a:gdLst>
                    <a:gd name="connsiteX0" fmla="*/ 60917 w 108000"/>
                    <a:gd name="connsiteY0" fmla="*/ 0 h 1106568"/>
                    <a:gd name="connsiteX1" fmla="*/ 108000 w 108000"/>
                    <a:gd name="connsiteY1" fmla="*/ 0 h 1106568"/>
                    <a:gd name="connsiteX2" fmla="*/ 108000 w 108000"/>
                    <a:gd name="connsiteY2" fmla="*/ 1106568 h 1106568"/>
                    <a:gd name="connsiteX3" fmla="*/ 60917 w 108000"/>
                    <a:gd name="connsiteY3" fmla="*/ 1106568 h 1106568"/>
                    <a:gd name="connsiteX4" fmla="*/ 0 w 108000"/>
                    <a:gd name="connsiteY4" fmla="*/ 1045651 h 1106568"/>
                    <a:gd name="connsiteX5" fmla="*/ 0 w 108000"/>
                    <a:gd name="connsiteY5" fmla="*/ 60917 h 1106568"/>
                    <a:gd name="connsiteX6" fmla="*/ 60917 w 108000"/>
                    <a:gd name="connsiteY6" fmla="*/ 0 h 1106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00" h="1106568">
                      <a:moveTo>
                        <a:pt x="60917" y="0"/>
                      </a:moveTo>
                      <a:lnTo>
                        <a:pt x="108000" y="0"/>
                      </a:lnTo>
                      <a:lnTo>
                        <a:pt x="108000" y="1106568"/>
                      </a:lnTo>
                      <a:lnTo>
                        <a:pt x="60917" y="1106568"/>
                      </a:lnTo>
                      <a:cubicBezTo>
                        <a:pt x="27273" y="1106568"/>
                        <a:pt x="0" y="1079295"/>
                        <a:pt x="0" y="1045651"/>
                      </a:cubicBezTo>
                      <a:lnTo>
                        <a:pt x="0" y="60917"/>
                      </a:lnTo>
                      <a:cubicBezTo>
                        <a:pt x="0" y="27273"/>
                        <a:pt x="27273" y="0"/>
                        <a:pt x="60917" y="0"/>
                      </a:cubicBezTo>
                      <a:close/>
                    </a:path>
                  </a:pathLst>
                </a:custGeom>
                <a:solidFill>
                  <a:srgbClr val="7E33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207" name="Elipse 206"/>
              <p:cNvSpPr/>
              <p:nvPr/>
            </p:nvSpPr>
            <p:spPr>
              <a:xfrm>
                <a:off x="4621548" y="2678742"/>
                <a:ext cx="340512" cy="34051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E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208" name="Imagem 207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8655" y="2735849"/>
                <a:ext cx="226298" cy="226298"/>
              </a:xfrm>
              <a:prstGeom prst="rect">
                <a:avLst/>
              </a:prstGeom>
            </p:spPr>
          </p:pic>
        </p:grpSp>
        <p:grpSp>
          <p:nvGrpSpPr>
            <p:cNvPr id="199" name="Agrupar 198"/>
            <p:cNvGrpSpPr/>
            <p:nvPr/>
          </p:nvGrpSpPr>
          <p:grpSpPr>
            <a:xfrm>
              <a:off x="4740649" y="1301486"/>
              <a:ext cx="3759190" cy="918424"/>
              <a:chOff x="4621548" y="1188337"/>
              <a:chExt cx="3759190" cy="918424"/>
            </a:xfrm>
          </p:grpSpPr>
          <p:grpSp>
            <p:nvGrpSpPr>
              <p:cNvPr id="201" name="Agrupar 200"/>
              <p:cNvGrpSpPr/>
              <p:nvPr/>
            </p:nvGrpSpPr>
            <p:grpSpPr>
              <a:xfrm>
                <a:off x="4819497" y="1188337"/>
                <a:ext cx="3561241" cy="918424"/>
                <a:chOff x="556993" y="2032612"/>
                <a:chExt cx="3561241" cy="1106568"/>
              </a:xfrm>
            </p:grpSpPr>
            <p:sp>
              <p:nvSpPr>
                <p:cNvPr id="204" name="Retângulo Arredondado 203"/>
                <p:cNvSpPr/>
                <p:nvPr/>
              </p:nvSpPr>
              <p:spPr>
                <a:xfrm>
                  <a:off x="556993" y="2032612"/>
                  <a:ext cx="3561241" cy="1106568"/>
                </a:xfrm>
                <a:prstGeom prst="roundRect">
                  <a:avLst>
                    <a:gd name="adj" fmla="val 5505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rIns="90000" rtlCol="0" anchor="ctr"/>
                <a:lstStyle/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Um </a:t>
                  </a:r>
                  <a:r>
                    <a:rPr lang="pt-BR" sz="1000" b="1" dirty="0" err="1" smtClean="0">
                      <a:solidFill>
                        <a:srgbClr val="7E3376"/>
                      </a:solidFill>
                      <a:latin typeface="Kanit"/>
                    </a:rPr>
                    <a:t>blueprint</a:t>
                  </a: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 prático</a:t>
                  </a:r>
                  <a:endParaRPr lang="pt-BR" sz="1000" b="1" dirty="0">
                    <a:solidFill>
                      <a:srgbClr val="7E3376"/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Oferecemos um modelo prático de </a:t>
                  </a:r>
                  <a:r>
                    <a:rPr lang="pt-BR" sz="1000" dirty="0" err="1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co-criação</a:t>
                  </a: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, resolvendo problemas complexos gerando valor mensurável.</a:t>
                  </a: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</p:txBody>
            </p:sp>
            <p:sp>
              <p:nvSpPr>
                <p:cNvPr id="205" name="Forma Livre 204"/>
                <p:cNvSpPr/>
                <p:nvPr/>
              </p:nvSpPr>
              <p:spPr>
                <a:xfrm>
                  <a:off x="556993" y="2032612"/>
                  <a:ext cx="108000" cy="1106568"/>
                </a:xfrm>
                <a:custGeom>
                  <a:avLst/>
                  <a:gdLst>
                    <a:gd name="connsiteX0" fmla="*/ 60917 w 108000"/>
                    <a:gd name="connsiteY0" fmla="*/ 0 h 1106568"/>
                    <a:gd name="connsiteX1" fmla="*/ 108000 w 108000"/>
                    <a:gd name="connsiteY1" fmla="*/ 0 h 1106568"/>
                    <a:gd name="connsiteX2" fmla="*/ 108000 w 108000"/>
                    <a:gd name="connsiteY2" fmla="*/ 1106568 h 1106568"/>
                    <a:gd name="connsiteX3" fmla="*/ 60917 w 108000"/>
                    <a:gd name="connsiteY3" fmla="*/ 1106568 h 1106568"/>
                    <a:gd name="connsiteX4" fmla="*/ 0 w 108000"/>
                    <a:gd name="connsiteY4" fmla="*/ 1045651 h 1106568"/>
                    <a:gd name="connsiteX5" fmla="*/ 0 w 108000"/>
                    <a:gd name="connsiteY5" fmla="*/ 60917 h 1106568"/>
                    <a:gd name="connsiteX6" fmla="*/ 60917 w 108000"/>
                    <a:gd name="connsiteY6" fmla="*/ 0 h 1106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00" h="1106568">
                      <a:moveTo>
                        <a:pt x="60917" y="0"/>
                      </a:moveTo>
                      <a:lnTo>
                        <a:pt x="108000" y="0"/>
                      </a:lnTo>
                      <a:lnTo>
                        <a:pt x="108000" y="1106568"/>
                      </a:lnTo>
                      <a:lnTo>
                        <a:pt x="60917" y="1106568"/>
                      </a:lnTo>
                      <a:cubicBezTo>
                        <a:pt x="27273" y="1106568"/>
                        <a:pt x="0" y="1079295"/>
                        <a:pt x="0" y="1045651"/>
                      </a:cubicBezTo>
                      <a:lnTo>
                        <a:pt x="0" y="60917"/>
                      </a:lnTo>
                      <a:cubicBezTo>
                        <a:pt x="0" y="27273"/>
                        <a:pt x="27273" y="0"/>
                        <a:pt x="60917" y="0"/>
                      </a:cubicBezTo>
                      <a:close/>
                    </a:path>
                  </a:pathLst>
                </a:custGeom>
                <a:solidFill>
                  <a:srgbClr val="7E33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202" name="Elipse 201"/>
              <p:cNvSpPr/>
              <p:nvPr/>
            </p:nvSpPr>
            <p:spPr>
              <a:xfrm>
                <a:off x="4621548" y="1477293"/>
                <a:ext cx="340512" cy="34051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E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203" name="Imagem 202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94171" y="1549916"/>
                <a:ext cx="195266" cy="195266"/>
              </a:xfrm>
              <a:prstGeom prst="rect">
                <a:avLst/>
              </a:prstGeom>
            </p:spPr>
          </p:pic>
        </p:grpSp>
        <p:sp>
          <p:nvSpPr>
            <p:cNvPr id="200" name="Google Shape;91;p14"/>
            <p:cNvSpPr txBox="1">
              <a:spLocks/>
            </p:cNvSpPr>
            <p:nvPr/>
          </p:nvSpPr>
          <p:spPr>
            <a:xfrm>
              <a:off x="4791553" y="947084"/>
              <a:ext cx="3708286" cy="283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>
                <a:buBlip>
                  <a:blip r:embed="rId11"/>
                </a:buBlip>
              </a:pPr>
              <a:r>
                <a:rPr lang="pt-BR" sz="1200" b="1" dirty="0" smtClean="0"/>
                <a:t>Para a Comunidade Open </a:t>
              </a:r>
              <a:r>
                <a:rPr lang="pt-BR" sz="1200" b="1" dirty="0" err="1" smtClean="0"/>
                <a:t>Innovation</a:t>
              </a:r>
              <a:endParaRPr lang="pt-BR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98023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 smtClean="0"/>
              <a:t>Encerramento - Síntese do Valor Entregue</a:t>
            </a:r>
            <a:endParaRPr lang="pt-BR" dirty="0"/>
          </a:p>
        </p:txBody>
      </p:sp>
      <p:grpSp>
        <p:nvGrpSpPr>
          <p:cNvPr id="2" name="Agrupar 1"/>
          <p:cNvGrpSpPr/>
          <p:nvPr/>
        </p:nvGrpSpPr>
        <p:grpSpPr>
          <a:xfrm>
            <a:off x="6830696" y="4699550"/>
            <a:ext cx="1019809" cy="316315"/>
            <a:chOff x="2417445" y="3544594"/>
            <a:chExt cx="1920177" cy="595583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3" t="10385" r="72248" b="10385"/>
            <a:stretch/>
          </p:blipFill>
          <p:spPr>
            <a:xfrm>
              <a:off x="2417445" y="3606446"/>
              <a:ext cx="476250" cy="47188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tx1">
                  <a:lumMod val="65000"/>
                  <a:lumOff val="3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59"/>
            <a:stretch/>
          </p:blipFill>
          <p:spPr>
            <a:xfrm>
              <a:off x="2891790" y="3544594"/>
              <a:ext cx="1445832" cy="595583"/>
            </a:xfrm>
            <a:prstGeom prst="rect">
              <a:avLst/>
            </a:prstGeom>
          </p:spPr>
        </p:pic>
      </p:grpSp>
      <p:grpSp>
        <p:nvGrpSpPr>
          <p:cNvPr id="18" name="Agrupar 17"/>
          <p:cNvGrpSpPr/>
          <p:nvPr/>
        </p:nvGrpSpPr>
        <p:grpSpPr>
          <a:xfrm>
            <a:off x="662646" y="947084"/>
            <a:ext cx="3759191" cy="3649063"/>
            <a:chOff x="681131" y="947084"/>
            <a:chExt cx="3759191" cy="3649063"/>
          </a:xfrm>
        </p:grpSpPr>
        <p:grpSp>
          <p:nvGrpSpPr>
            <p:cNvPr id="134" name="Agrupar 133"/>
            <p:cNvGrpSpPr/>
            <p:nvPr/>
          </p:nvGrpSpPr>
          <p:grpSpPr>
            <a:xfrm>
              <a:off x="681131" y="3677723"/>
              <a:ext cx="3759191" cy="918424"/>
              <a:chOff x="4621548" y="3564574"/>
              <a:chExt cx="3759191" cy="918424"/>
            </a:xfrm>
          </p:grpSpPr>
          <p:grpSp>
            <p:nvGrpSpPr>
              <p:cNvPr id="135" name="Agrupar 134"/>
              <p:cNvGrpSpPr/>
              <p:nvPr/>
            </p:nvGrpSpPr>
            <p:grpSpPr>
              <a:xfrm>
                <a:off x="4819497" y="3564574"/>
                <a:ext cx="3561242" cy="918424"/>
                <a:chOff x="556993" y="2032612"/>
                <a:chExt cx="3561242" cy="1106568"/>
              </a:xfrm>
            </p:grpSpPr>
            <p:sp>
              <p:nvSpPr>
                <p:cNvPr id="142" name="Retângulo Arredondado 141"/>
                <p:cNvSpPr/>
                <p:nvPr/>
              </p:nvSpPr>
              <p:spPr>
                <a:xfrm>
                  <a:off x="556993" y="2032612"/>
                  <a:ext cx="3561242" cy="1106568"/>
                </a:xfrm>
                <a:prstGeom prst="roundRect">
                  <a:avLst>
                    <a:gd name="adj" fmla="val 5505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rIns="90000" rtlCol="0" anchor="ctr"/>
                <a:lstStyle/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Legado de inovação</a:t>
                  </a: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Consolidamos uma cultua ágil, criando uma área para transformação contínua.</a:t>
                  </a: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</p:txBody>
            </p:sp>
            <p:sp>
              <p:nvSpPr>
                <p:cNvPr id="154" name="Forma Livre 153"/>
                <p:cNvSpPr/>
                <p:nvPr/>
              </p:nvSpPr>
              <p:spPr>
                <a:xfrm>
                  <a:off x="556993" y="2032612"/>
                  <a:ext cx="108000" cy="1106568"/>
                </a:xfrm>
                <a:custGeom>
                  <a:avLst/>
                  <a:gdLst>
                    <a:gd name="connsiteX0" fmla="*/ 60917 w 108000"/>
                    <a:gd name="connsiteY0" fmla="*/ 0 h 1106568"/>
                    <a:gd name="connsiteX1" fmla="*/ 108000 w 108000"/>
                    <a:gd name="connsiteY1" fmla="*/ 0 h 1106568"/>
                    <a:gd name="connsiteX2" fmla="*/ 108000 w 108000"/>
                    <a:gd name="connsiteY2" fmla="*/ 1106568 h 1106568"/>
                    <a:gd name="connsiteX3" fmla="*/ 60917 w 108000"/>
                    <a:gd name="connsiteY3" fmla="*/ 1106568 h 1106568"/>
                    <a:gd name="connsiteX4" fmla="*/ 0 w 108000"/>
                    <a:gd name="connsiteY4" fmla="*/ 1045651 h 1106568"/>
                    <a:gd name="connsiteX5" fmla="*/ 0 w 108000"/>
                    <a:gd name="connsiteY5" fmla="*/ 60917 h 1106568"/>
                    <a:gd name="connsiteX6" fmla="*/ 60917 w 108000"/>
                    <a:gd name="connsiteY6" fmla="*/ 0 h 1106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00" h="1106568">
                      <a:moveTo>
                        <a:pt x="60917" y="0"/>
                      </a:moveTo>
                      <a:lnTo>
                        <a:pt x="108000" y="0"/>
                      </a:lnTo>
                      <a:lnTo>
                        <a:pt x="108000" y="1106568"/>
                      </a:lnTo>
                      <a:lnTo>
                        <a:pt x="60917" y="1106568"/>
                      </a:lnTo>
                      <a:cubicBezTo>
                        <a:pt x="27273" y="1106568"/>
                        <a:pt x="0" y="1079295"/>
                        <a:pt x="0" y="1045651"/>
                      </a:cubicBezTo>
                      <a:lnTo>
                        <a:pt x="0" y="60917"/>
                      </a:lnTo>
                      <a:cubicBezTo>
                        <a:pt x="0" y="27273"/>
                        <a:pt x="27273" y="0"/>
                        <a:pt x="60917" y="0"/>
                      </a:cubicBezTo>
                      <a:close/>
                    </a:path>
                  </a:pathLst>
                </a:custGeom>
                <a:solidFill>
                  <a:srgbClr val="7E33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136" name="Elipse 135"/>
              <p:cNvSpPr/>
              <p:nvPr/>
            </p:nvSpPr>
            <p:spPr>
              <a:xfrm>
                <a:off x="4621548" y="3853530"/>
                <a:ext cx="340512" cy="34051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E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37" name="Imagem 13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8655" y="3910637"/>
                <a:ext cx="226298" cy="226298"/>
              </a:xfrm>
              <a:prstGeom prst="rect">
                <a:avLst/>
              </a:prstGeom>
            </p:spPr>
          </p:pic>
        </p:grpSp>
        <p:grpSp>
          <p:nvGrpSpPr>
            <p:cNvPr id="166" name="Agrupar 165"/>
            <p:cNvGrpSpPr/>
            <p:nvPr/>
          </p:nvGrpSpPr>
          <p:grpSpPr>
            <a:xfrm>
              <a:off x="681131" y="2502935"/>
              <a:ext cx="3759190" cy="918424"/>
              <a:chOff x="4621548" y="2389786"/>
              <a:chExt cx="3759190" cy="918424"/>
            </a:xfrm>
          </p:grpSpPr>
          <p:grpSp>
            <p:nvGrpSpPr>
              <p:cNvPr id="167" name="Agrupar 166"/>
              <p:cNvGrpSpPr/>
              <p:nvPr/>
            </p:nvGrpSpPr>
            <p:grpSpPr>
              <a:xfrm>
                <a:off x="4819497" y="2389786"/>
                <a:ext cx="3561241" cy="918424"/>
                <a:chOff x="556993" y="2032612"/>
                <a:chExt cx="3561241" cy="1106568"/>
              </a:xfrm>
            </p:grpSpPr>
            <p:sp>
              <p:nvSpPr>
                <p:cNvPr id="170" name="Retângulo Arredondado 169"/>
                <p:cNvSpPr/>
                <p:nvPr/>
              </p:nvSpPr>
              <p:spPr>
                <a:xfrm>
                  <a:off x="556993" y="2032612"/>
                  <a:ext cx="3561241" cy="1106568"/>
                </a:xfrm>
                <a:prstGeom prst="roundRect">
                  <a:avLst>
                    <a:gd name="adj" fmla="val 5505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rIns="90000" rtlCol="0" anchor="ctr"/>
                <a:lstStyle/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Ganho de performance</a:t>
                  </a:r>
                  <a:endParaRPr lang="pt-BR" sz="1000" b="1" dirty="0">
                    <a:solidFill>
                      <a:srgbClr val="7E3376"/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Reduzimos o ciclo de medição em 40%, digitalizamos o processo em 70% e elevamos a governança de dados para 100%.</a:t>
                  </a: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</p:txBody>
            </p:sp>
            <p:sp>
              <p:nvSpPr>
                <p:cNvPr id="171" name="Forma Livre 170"/>
                <p:cNvSpPr/>
                <p:nvPr/>
              </p:nvSpPr>
              <p:spPr>
                <a:xfrm>
                  <a:off x="556993" y="2032612"/>
                  <a:ext cx="108000" cy="1106568"/>
                </a:xfrm>
                <a:custGeom>
                  <a:avLst/>
                  <a:gdLst>
                    <a:gd name="connsiteX0" fmla="*/ 60917 w 108000"/>
                    <a:gd name="connsiteY0" fmla="*/ 0 h 1106568"/>
                    <a:gd name="connsiteX1" fmla="*/ 108000 w 108000"/>
                    <a:gd name="connsiteY1" fmla="*/ 0 h 1106568"/>
                    <a:gd name="connsiteX2" fmla="*/ 108000 w 108000"/>
                    <a:gd name="connsiteY2" fmla="*/ 1106568 h 1106568"/>
                    <a:gd name="connsiteX3" fmla="*/ 60917 w 108000"/>
                    <a:gd name="connsiteY3" fmla="*/ 1106568 h 1106568"/>
                    <a:gd name="connsiteX4" fmla="*/ 0 w 108000"/>
                    <a:gd name="connsiteY4" fmla="*/ 1045651 h 1106568"/>
                    <a:gd name="connsiteX5" fmla="*/ 0 w 108000"/>
                    <a:gd name="connsiteY5" fmla="*/ 60917 h 1106568"/>
                    <a:gd name="connsiteX6" fmla="*/ 60917 w 108000"/>
                    <a:gd name="connsiteY6" fmla="*/ 0 h 1106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00" h="1106568">
                      <a:moveTo>
                        <a:pt x="60917" y="0"/>
                      </a:moveTo>
                      <a:lnTo>
                        <a:pt x="108000" y="0"/>
                      </a:lnTo>
                      <a:lnTo>
                        <a:pt x="108000" y="1106568"/>
                      </a:lnTo>
                      <a:lnTo>
                        <a:pt x="60917" y="1106568"/>
                      </a:lnTo>
                      <a:cubicBezTo>
                        <a:pt x="27273" y="1106568"/>
                        <a:pt x="0" y="1079295"/>
                        <a:pt x="0" y="1045651"/>
                      </a:cubicBezTo>
                      <a:lnTo>
                        <a:pt x="0" y="60917"/>
                      </a:lnTo>
                      <a:cubicBezTo>
                        <a:pt x="0" y="27273"/>
                        <a:pt x="27273" y="0"/>
                        <a:pt x="60917" y="0"/>
                      </a:cubicBezTo>
                      <a:close/>
                    </a:path>
                  </a:pathLst>
                </a:custGeom>
                <a:solidFill>
                  <a:srgbClr val="7E33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168" name="Elipse 167"/>
              <p:cNvSpPr/>
              <p:nvPr/>
            </p:nvSpPr>
            <p:spPr>
              <a:xfrm>
                <a:off x="4621548" y="2678742"/>
                <a:ext cx="340512" cy="34051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E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69" name="Imagem 168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8655" y="2735849"/>
                <a:ext cx="226298" cy="226298"/>
              </a:xfrm>
              <a:prstGeom prst="rect">
                <a:avLst/>
              </a:prstGeom>
            </p:spPr>
          </p:pic>
        </p:grpSp>
        <p:grpSp>
          <p:nvGrpSpPr>
            <p:cNvPr id="172" name="Agrupar 171"/>
            <p:cNvGrpSpPr/>
            <p:nvPr/>
          </p:nvGrpSpPr>
          <p:grpSpPr>
            <a:xfrm>
              <a:off x="681131" y="1301486"/>
              <a:ext cx="3759190" cy="918424"/>
              <a:chOff x="4621548" y="1188337"/>
              <a:chExt cx="3759190" cy="918424"/>
            </a:xfrm>
          </p:grpSpPr>
          <p:grpSp>
            <p:nvGrpSpPr>
              <p:cNvPr id="173" name="Agrupar 172"/>
              <p:cNvGrpSpPr/>
              <p:nvPr/>
            </p:nvGrpSpPr>
            <p:grpSpPr>
              <a:xfrm>
                <a:off x="4819497" y="1188337"/>
                <a:ext cx="3561241" cy="918424"/>
                <a:chOff x="556993" y="2032612"/>
                <a:chExt cx="3561241" cy="1106568"/>
              </a:xfrm>
            </p:grpSpPr>
            <p:sp>
              <p:nvSpPr>
                <p:cNvPr id="176" name="Retângulo Arredondado 175"/>
                <p:cNvSpPr/>
                <p:nvPr/>
              </p:nvSpPr>
              <p:spPr>
                <a:xfrm>
                  <a:off x="556993" y="2032612"/>
                  <a:ext cx="3561241" cy="1106568"/>
                </a:xfrm>
                <a:prstGeom prst="roundRect">
                  <a:avLst>
                    <a:gd name="adj" fmla="val 5505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rIns="90000" rtlCol="0" anchor="ctr"/>
                <a:lstStyle/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Transformação estratégica</a:t>
                  </a:r>
                  <a:endParaRPr lang="pt-BR" sz="1000" b="1" dirty="0">
                    <a:solidFill>
                      <a:srgbClr val="7E3376"/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Digitalizamos um processo crítico, otimizando fluxo de caixa e fortalecendo a confiança dos clientes com auditoria completa.</a:t>
                  </a: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</p:txBody>
            </p:sp>
            <p:sp>
              <p:nvSpPr>
                <p:cNvPr id="177" name="Forma Livre 176"/>
                <p:cNvSpPr/>
                <p:nvPr/>
              </p:nvSpPr>
              <p:spPr>
                <a:xfrm>
                  <a:off x="556993" y="2032612"/>
                  <a:ext cx="108000" cy="1106568"/>
                </a:xfrm>
                <a:custGeom>
                  <a:avLst/>
                  <a:gdLst>
                    <a:gd name="connsiteX0" fmla="*/ 60917 w 108000"/>
                    <a:gd name="connsiteY0" fmla="*/ 0 h 1106568"/>
                    <a:gd name="connsiteX1" fmla="*/ 108000 w 108000"/>
                    <a:gd name="connsiteY1" fmla="*/ 0 h 1106568"/>
                    <a:gd name="connsiteX2" fmla="*/ 108000 w 108000"/>
                    <a:gd name="connsiteY2" fmla="*/ 1106568 h 1106568"/>
                    <a:gd name="connsiteX3" fmla="*/ 60917 w 108000"/>
                    <a:gd name="connsiteY3" fmla="*/ 1106568 h 1106568"/>
                    <a:gd name="connsiteX4" fmla="*/ 0 w 108000"/>
                    <a:gd name="connsiteY4" fmla="*/ 1045651 h 1106568"/>
                    <a:gd name="connsiteX5" fmla="*/ 0 w 108000"/>
                    <a:gd name="connsiteY5" fmla="*/ 60917 h 1106568"/>
                    <a:gd name="connsiteX6" fmla="*/ 60917 w 108000"/>
                    <a:gd name="connsiteY6" fmla="*/ 0 h 1106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00" h="1106568">
                      <a:moveTo>
                        <a:pt x="60917" y="0"/>
                      </a:moveTo>
                      <a:lnTo>
                        <a:pt x="108000" y="0"/>
                      </a:lnTo>
                      <a:lnTo>
                        <a:pt x="108000" y="1106568"/>
                      </a:lnTo>
                      <a:lnTo>
                        <a:pt x="60917" y="1106568"/>
                      </a:lnTo>
                      <a:cubicBezTo>
                        <a:pt x="27273" y="1106568"/>
                        <a:pt x="0" y="1079295"/>
                        <a:pt x="0" y="1045651"/>
                      </a:cubicBezTo>
                      <a:lnTo>
                        <a:pt x="0" y="60917"/>
                      </a:lnTo>
                      <a:cubicBezTo>
                        <a:pt x="0" y="27273"/>
                        <a:pt x="27273" y="0"/>
                        <a:pt x="60917" y="0"/>
                      </a:cubicBezTo>
                      <a:close/>
                    </a:path>
                  </a:pathLst>
                </a:custGeom>
                <a:solidFill>
                  <a:srgbClr val="7E33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174" name="Elipse 173"/>
              <p:cNvSpPr/>
              <p:nvPr/>
            </p:nvSpPr>
            <p:spPr>
              <a:xfrm>
                <a:off x="4621548" y="1477293"/>
                <a:ext cx="340512" cy="34051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E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75" name="Imagem 174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2452" y="1528197"/>
                <a:ext cx="238704" cy="238704"/>
              </a:xfrm>
              <a:prstGeom prst="rect">
                <a:avLst/>
              </a:prstGeom>
            </p:spPr>
          </p:pic>
        </p:grpSp>
        <p:sp>
          <p:nvSpPr>
            <p:cNvPr id="178" name="Google Shape;91;p14"/>
            <p:cNvSpPr txBox="1">
              <a:spLocks/>
            </p:cNvSpPr>
            <p:nvPr/>
          </p:nvSpPr>
          <p:spPr>
            <a:xfrm>
              <a:off x="732035" y="947084"/>
              <a:ext cx="3708286" cy="283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>
                <a:buBlip>
                  <a:blip r:embed="rId9"/>
                </a:buBlip>
              </a:pPr>
              <a:r>
                <a:rPr lang="pt-BR" sz="1200" b="1" dirty="0" smtClean="0"/>
                <a:t>Para a Makro</a:t>
              </a:r>
              <a:endParaRPr lang="pt-BR" sz="1200" dirty="0"/>
            </a:p>
          </p:txBody>
        </p:sp>
      </p:grpSp>
      <p:grpSp>
        <p:nvGrpSpPr>
          <p:cNvPr id="13" name="Agrupar 12"/>
          <p:cNvGrpSpPr/>
          <p:nvPr/>
        </p:nvGrpSpPr>
        <p:grpSpPr>
          <a:xfrm>
            <a:off x="4722164" y="947084"/>
            <a:ext cx="3759190" cy="2474275"/>
            <a:chOff x="4740649" y="947084"/>
            <a:chExt cx="3759190" cy="2474275"/>
          </a:xfrm>
        </p:grpSpPr>
        <p:grpSp>
          <p:nvGrpSpPr>
            <p:cNvPr id="204" name="Agrupar 203"/>
            <p:cNvGrpSpPr/>
            <p:nvPr/>
          </p:nvGrpSpPr>
          <p:grpSpPr>
            <a:xfrm>
              <a:off x="4740649" y="2502935"/>
              <a:ext cx="3759190" cy="918424"/>
              <a:chOff x="4621548" y="2389786"/>
              <a:chExt cx="3759190" cy="918424"/>
            </a:xfrm>
          </p:grpSpPr>
          <p:grpSp>
            <p:nvGrpSpPr>
              <p:cNvPr id="205" name="Agrupar 204"/>
              <p:cNvGrpSpPr/>
              <p:nvPr/>
            </p:nvGrpSpPr>
            <p:grpSpPr>
              <a:xfrm>
                <a:off x="4819497" y="2389786"/>
                <a:ext cx="3561241" cy="918424"/>
                <a:chOff x="556993" y="2032612"/>
                <a:chExt cx="3561241" cy="1106568"/>
              </a:xfrm>
            </p:grpSpPr>
            <p:sp>
              <p:nvSpPr>
                <p:cNvPr id="208" name="Retângulo Arredondado 207"/>
                <p:cNvSpPr/>
                <p:nvPr/>
              </p:nvSpPr>
              <p:spPr>
                <a:xfrm>
                  <a:off x="556993" y="2032612"/>
                  <a:ext cx="3561241" cy="1106568"/>
                </a:xfrm>
                <a:prstGeom prst="roundRect">
                  <a:avLst>
                    <a:gd name="adj" fmla="val 5505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rIns="90000" rtlCol="0" anchor="ctr"/>
                <a:lstStyle/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Inspiração para novos polos</a:t>
                  </a:r>
                  <a:endParaRPr lang="pt-BR" sz="1000" b="1" dirty="0">
                    <a:solidFill>
                      <a:srgbClr val="7E3376"/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Demonstramos que inovação de ponta acontece para todo o Brasil, levando um caso do Ceará para a América Latina.</a:t>
                  </a: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</p:txBody>
            </p:sp>
            <p:sp>
              <p:nvSpPr>
                <p:cNvPr id="209" name="Forma Livre 208"/>
                <p:cNvSpPr/>
                <p:nvPr/>
              </p:nvSpPr>
              <p:spPr>
                <a:xfrm>
                  <a:off x="556993" y="2032612"/>
                  <a:ext cx="108000" cy="1106568"/>
                </a:xfrm>
                <a:custGeom>
                  <a:avLst/>
                  <a:gdLst>
                    <a:gd name="connsiteX0" fmla="*/ 60917 w 108000"/>
                    <a:gd name="connsiteY0" fmla="*/ 0 h 1106568"/>
                    <a:gd name="connsiteX1" fmla="*/ 108000 w 108000"/>
                    <a:gd name="connsiteY1" fmla="*/ 0 h 1106568"/>
                    <a:gd name="connsiteX2" fmla="*/ 108000 w 108000"/>
                    <a:gd name="connsiteY2" fmla="*/ 1106568 h 1106568"/>
                    <a:gd name="connsiteX3" fmla="*/ 60917 w 108000"/>
                    <a:gd name="connsiteY3" fmla="*/ 1106568 h 1106568"/>
                    <a:gd name="connsiteX4" fmla="*/ 0 w 108000"/>
                    <a:gd name="connsiteY4" fmla="*/ 1045651 h 1106568"/>
                    <a:gd name="connsiteX5" fmla="*/ 0 w 108000"/>
                    <a:gd name="connsiteY5" fmla="*/ 60917 h 1106568"/>
                    <a:gd name="connsiteX6" fmla="*/ 60917 w 108000"/>
                    <a:gd name="connsiteY6" fmla="*/ 0 h 1106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00" h="1106568">
                      <a:moveTo>
                        <a:pt x="60917" y="0"/>
                      </a:moveTo>
                      <a:lnTo>
                        <a:pt x="108000" y="0"/>
                      </a:lnTo>
                      <a:lnTo>
                        <a:pt x="108000" y="1106568"/>
                      </a:lnTo>
                      <a:lnTo>
                        <a:pt x="60917" y="1106568"/>
                      </a:lnTo>
                      <a:cubicBezTo>
                        <a:pt x="27273" y="1106568"/>
                        <a:pt x="0" y="1079295"/>
                        <a:pt x="0" y="1045651"/>
                      </a:cubicBezTo>
                      <a:lnTo>
                        <a:pt x="0" y="60917"/>
                      </a:lnTo>
                      <a:cubicBezTo>
                        <a:pt x="0" y="27273"/>
                        <a:pt x="27273" y="0"/>
                        <a:pt x="60917" y="0"/>
                      </a:cubicBezTo>
                      <a:close/>
                    </a:path>
                  </a:pathLst>
                </a:custGeom>
                <a:solidFill>
                  <a:srgbClr val="7E33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206" name="Elipse 205"/>
              <p:cNvSpPr/>
              <p:nvPr/>
            </p:nvSpPr>
            <p:spPr>
              <a:xfrm>
                <a:off x="4621548" y="2678742"/>
                <a:ext cx="340512" cy="34051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E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207" name="Imagem 206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8655" y="2735849"/>
                <a:ext cx="226298" cy="226298"/>
              </a:xfrm>
              <a:prstGeom prst="rect">
                <a:avLst/>
              </a:prstGeom>
            </p:spPr>
          </p:pic>
        </p:grpSp>
        <p:grpSp>
          <p:nvGrpSpPr>
            <p:cNvPr id="210" name="Agrupar 209"/>
            <p:cNvGrpSpPr/>
            <p:nvPr/>
          </p:nvGrpSpPr>
          <p:grpSpPr>
            <a:xfrm>
              <a:off x="4740649" y="1301486"/>
              <a:ext cx="3759190" cy="918424"/>
              <a:chOff x="4621548" y="1188337"/>
              <a:chExt cx="3759190" cy="918424"/>
            </a:xfrm>
          </p:grpSpPr>
          <p:grpSp>
            <p:nvGrpSpPr>
              <p:cNvPr id="211" name="Agrupar 210"/>
              <p:cNvGrpSpPr/>
              <p:nvPr/>
            </p:nvGrpSpPr>
            <p:grpSpPr>
              <a:xfrm>
                <a:off x="4819497" y="1188337"/>
                <a:ext cx="3561241" cy="918424"/>
                <a:chOff x="556993" y="2032612"/>
                <a:chExt cx="3561241" cy="1106568"/>
              </a:xfrm>
            </p:grpSpPr>
            <p:sp>
              <p:nvSpPr>
                <p:cNvPr id="214" name="Retângulo Arredondado 213"/>
                <p:cNvSpPr/>
                <p:nvPr/>
              </p:nvSpPr>
              <p:spPr>
                <a:xfrm>
                  <a:off x="556993" y="2032612"/>
                  <a:ext cx="3561241" cy="1106568"/>
                </a:xfrm>
                <a:prstGeom prst="roundRect">
                  <a:avLst>
                    <a:gd name="adj" fmla="val 5505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rIns="90000" rtlCol="0" anchor="ctr"/>
                <a:lstStyle/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Um </a:t>
                  </a:r>
                  <a:r>
                    <a:rPr lang="pt-BR" sz="1000" b="1" dirty="0" err="1" smtClean="0">
                      <a:solidFill>
                        <a:srgbClr val="7E3376"/>
                      </a:solidFill>
                      <a:latin typeface="Kanit"/>
                    </a:rPr>
                    <a:t>blueprint</a:t>
                  </a: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 prático</a:t>
                  </a:r>
                  <a:endParaRPr lang="pt-BR" sz="1000" b="1" dirty="0">
                    <a:solidFill>
                      <a:srgbClr val="7E3376"/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Oferecemos um modelo prático de </a:t>
                  </a:r>
                  <a:r>
                    <a:rPr lang="pt-BR" sz="1000" dirty="0" err="1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co-criação</a:t>
                  </a: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, resolvendo problemas complexos gerando valor mensurável.</a:t>
                  </a: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</p:txBody>
            </p:sp>
            <p:sp>
              <p:nvSpPr>
                <p:cNvPr id="215" name="Forma Livre 214"/>
                <p:cNvSpPr/>
                <p:nvPr/>
              </p:nvSpPr>
              <p:spPr>
                <a:xfrm>
                  <a:off x="556993" y="2032612"/>
                  <a:ext cx="108000" cy="1106568"/>
                </a:xfrm>
                <a:custGeom>
                  <a:avLst/>
                  <a:gdLst>
                    <a:gd name="connsiteX0" fmla="*/ 60917 w 108000"/>
                    <a:gd name="connsiteY0" fmla="*/ 0 h 1106568"/>
                    <a:gd name="connsiteX1" fmla="*/ 108000 w 108000"/>
                    <a:gd name="connsiteY1" fmla="*/ 0 h 1106568"/>
                    <a:gd name="connsiteX2" fmla="*/ 108000 w 108000"/>
                    <a:gd name="connsiteY2" fmla="*/ 1106568 h 1106568"/>
                    <a:gd name="connsiteX3" fmla="*/ 60917 w 108000"/>
                    <a:gd name="connsiteY3" fmla="*/ 1106568 h 1106568"/>
                    <a:gd name="connsiteX4" fmla="*/ 0 w 108000"/>
                    <a:gd name="connsiteY4" fmla="*/ 1045651 h 1106568"/>
                    <a:gd name="connsiteX5" fmla="*/ 0 w 108000"/>
                    <a:gd name="connsiteY5" fmla="*/ 60917 h 1106568"/>
                    <a:gd name="connsiteX6" fmla="*/ 60917 w 108000"/>
                    <a:gd name="connsiteY6" fmla="*/ 0 h 1106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00" h="1106568">
                      <a:moveTo>
                        <a:pt x="60917" y="0"/>
                      </a:moveTo>
                      <a:lnTo>
                        <a:pt x="108000" y="0"/>
                      </a:lnTo>
                      <a:lnTo>
                        <a:pt x="108000" y="1106568"/>
                      </a:lnTo>
                      <a:lnTo>
                        <a:pt x="60917" y="1106568"/>
                      </a:lnTo>
                      <a:cubicBezTo>
                        <a:pt x="27273" y="1106568"/>
                        <a:pt x="0" y="1079295"/>
                        <a:pt x="0" y="1045651"/>
                      </a:cubicBezTo>
                      <a:lnTo>
                        <a:pt x="0" y="60917"/>
                      </a:lnTo>
                      <a:cubicBezTo>
                        <a:pt x="0" y="27273"/>
                        <a:pt x="27273" y="0"/>
                        <a:pt x="60917" y="0"/>
                      </a:cubicBezTo>
                      <a:close/>
                    </a:path>
                  </a:pathLst>
                </a:custGeom>
                <a:solidFill>
                  <a:srgbClr val="7E33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212" name="Elipse 211"/>
              <p:cNvSpPr/>
              <p:nvPr/>
            </p:nvSpPr>
            <p:spPr>
              <a:xfrm>
                <a:off x="4621548" y="1477293"/>
                <a:ext cx="340512" cy="34051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E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213" name="Imagem 212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94171" y="1549916"/>
                <a:ext cx="195266" cy="195266"/>
              </a:xfrm>
              <a:prstGeom prst="rect">
                <a:avLst/>
              </a:prstGeom>
            </p:spPr>
          </p:pic>
        </p:grpSp>
        <p:sp>
          <p:nvSpPr>
            <p:cNvPr id="216" name="Google Shape;91;p14"/>
            <p:cNvSpPr txBox="1">
              <a:spLocks/>
            </p:cNvSpPr>
            <p:nvPr/>
          </p:nvSpPr>
          <p:spPr>
            <a:xfrm>
              <a:off x="4791553" y="947084"/>
              <a:ext cx="3708286" cy="283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>
                <a:buBlip>
                  <a:blip r:embed="rId9"/>
                </a:buBlip>
              </a:pPr>
              <a:r>
                <a:rPr lang="pt-BR" sz="1200" b="1" dirty="0" smtClean="0"/>
                <a:t>Para a Comunidade Open </a:t>
              </a:r>
              <a:r>
                <a:rPr lang="pt-BR" sz="1200" b="1" dirty="0" err="1" smtClean="0"/>
                <a:t>Innovation</a:t>
              </a:r>
              <a:endParaRPr lang="pt-BR" sz="1200" dirty="0"/>
            </a:p>
          </p:txBody>
        </p:sp>
      </p:grpSp>
      <p:grpSp>
        <p:nvGrpSpPr>
          <p:cNvPr id="217" name="Agrupar 216"/>
          <p:cNvGrpSpPr/>
          <p:nvPr/>
        </p:nvGrpSpPr>
        <p:grpSpPr>
          <a:xfrm>
            <a:off x="-4217977" y="1209846"/>
            <a:ext cx="3569795" cy="875407"/>
            <a:chOff x="940763" y="1264155"/>
            <a:chExt cx="3569795" cy="875407"/>
          </a:xfrm>
        </p:grpSpPr>
        <p:grpSp>
          <p:nvGrpSpPr>
            <p:cNvPr id="218" name="Agrupar 217"/>
            <p:cNvGrpSpPr/>
            <p:nvPr/>
          </p:nvGrpSpPr>
          <p:grpSpPr>
            <a:xfrm>
              <a:off x="940763" y="1270199"/>
              <a:ext cx="1187482" cy="869363"/>
              <a:chOff x="626212" y="1371239"/>
              <a:chExt cx="1624533" cy="1189329"/>
            </a:xfrm>
          </p:grpSpPr>
          <p:sp>
            <p:nvSpPr>
              <p:cNvPr id="220" name="Google Shape;91;p14"/>
              <p:cNvSpPr txBox="1">
                <a:spLocks/>
              </p:cNvSpPr>
              <p:nvPr/>
            </p:nvSpPr>
            <p:spPr>
              <a:xfrm>
                <a:off x="626212" y="1371239"/>
                <a:ext cx="904570" cy="945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8000" rIns="0" bIns="180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1pPr>
                <a:lvl2pPr marL="914400" marR="0" lvl="1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2pPr>
                <a:lvl3pPr marL="1371600" marR="0" lvl="2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3pPr>
                <a:lvl4pPr marL="1828800" marR="0" lvl="3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4pPr>
                <a:lvl5pPr marL="2286000" marR="0" lvl="4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5pPr>
                <a:lvl6pPr marL="2743200" marR="0" lvl="5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6pPr>
                <a:lvl7pPr marL="3200400" marR="0" lvl="6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7pPr>
                <a:lvl8pPr marL="3657600" marR="0" lvl="7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8pPr>
                <a:lvl9pPr marL="4114800" marR="0" lvl="8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9pPr>
              </a:lstStyle>
              <a:p>
                <a:pPr marL="139700" indent="0" algn="ctr">
                  <a:buNone/>
                </a:pPr>
                <a:r>
                  <a:rPr lang="pt-BR" sz="8000" b="1" dirty="0" smtClean="0">
                    <a:solidFill>
                      <a:srgbClr val="7E3376"/>
                    </a:solidFill>
                    <a:latin typeface="Metropolis Extra Bold" panose="00000900000000000000" pitchFamily="50" charset="0"/>
                  </a:rPr>
                  <a:t>1</a:t>
                </a:r>
              </a:p>
            </p:txBody>
          </p:sp>
          <p:grpSp>
            <p:nvGrpSpPr>
              <p:cNvPr id="221" name="Agrupar 220"/>
              <p:cNvGrpSpPr/>
              <p:nvPr/>
            </p:nvGrpSpPr>
            <p:grpSpPr>
              <a:xfrm rot="18900000">
                <a:off x="650846" y="1761874"/>
                <a:ext cx="1599899" cy="798694"/>
                <a:chOff x="189743" y="-1217803"/>
                <a:chExt cx="3706155" cy="798693"/>
              </a:xfrm>
            </p:grpSpPr>
            <p:sp>
              <p:nvSpPr>
                <p:cNvPr id="222" name="Retângulo 221"/>
                <p:cNvSpPr/>
                <p:nvPr/>
              </p:nvSpPr>
              <p:spPr>
                <a:xfrm>
                  <a:off x="405073" y="-1036771"/>
                  <a:ext cx="3277163" cy="3846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254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223" name="Agrupar 222"/>
                <p:cNvGrpSpPr/>
                <p:nvPr/>
              </p:nvGrpSpPr>
              <p:grpSpPr>
                <a:xfrm>
                  <a:off x="189743" y="-1217803"/>
                  <a:ext cx="817751" cy="181033"/>
                  <a:chOff x="189743" y="-1217803"/>
                  <a:chExt cx="817751" cy="181033"/>
                </a:xfrm>
              </p:grpSpPr>
              <p:sp>
                <p:nvSpPr>
                  <p:cNvPr id="228" name="Retângulo 227"/>
                  <p:cNvSpPr/>
                  <p:nvPr/>
                </p:nvSpPr>
                <p:spPr>
                  <a:xfrm>
                    <a:off x="401263" y="-1217802"/>
                    <a:ext cx="606231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229" name="Retângulo 228"/>
                  <p:cNvSpPr/>
                  <p:nvPr/>
                </p:nvSpPr>
                <p:spPr>
                  <a:xfrm rot="10800000">
                    <a:off x="189743" y="-1217803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grpSp>
              <p:nvGrpSpPr>
                <p:cNvPr id="224" name="Agrupar 223"/>
                <p:cNvGrpSpPr/>
                <p:nvPr/>
              </p:nvGrpSpPr>
              <p:grpSpPr>
                <a:xfrm>
                  <a:off x="3078145" y="-1217802"/>
                  <a:ext cx="817753" cy="181033"/>
                  <a:chOff x="3078145" y="-1217802"/>
                  <a:chExt cx="817753" cy="181033"/>
                </a:xfrm>
              </p:grpSpPr>
              <p:sp>
                <p:nvSpPr>
                  <p:cNvPr id="226" name="Retângulo 225"/>
                  <p:cNvSpPr/>
                  <p:nvPr/>
                </p:nvSpPr>
                <p:spPr>
                  <a:xfrm rot="10800000">
                    <a:off x="3078145" y="-1217802"/>
                    <a:ext cx="606230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227" name="Retângulo 226"/>
                  <p:cNvSpPr/>
                  <p:nvPr/>
                </p:nvSpPr>
                <p:spPr>
                  <a:xfrm>
                    <a:off x="3682241" y="-1217801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sp>
              <p:nvSpPr>
                <p:cNvPr id="225" name="Retângulo 224"/>
                <p:cNvSpPr/>
                <p:nvPr/>
              </p:nvSpPr>
              <p:spPr>
                <a:xfrm rot="5400000">
                  <a:off x="1733991" y="-2581016"/>
                  <a:ext cx="617660" cy="37061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</p:grpSp>
        <p:sp>
          <p:nvSpPr>
            <p:cNvPr id="219" name="Retângulo Arredondado 218"/>
            <p:cNvSpPr/>
            <p:nvPr/>
          </p:nvSpPr>
          <p:spPr>
            <a:xfrm>
              <a:off x="1636112" y="1264155"/>
              <a:ext cx="2874446" cy="808867"/>
            </a:xfrm>
            <a:prstGeom prst="roundRect">
              <a:avLst>
                <a:gd name="adj" fmla="val 550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90000" rtlCol="0" anchor="t"/>
            <a:lstStyle/>
            <a:p>
              <a:pPr algn="just">
                <a:buClr>
                  <a:srgbClr val="7E3376"/>
                </a:buClr>
                <a:buSzPct val="120000"/>
              </a:pPr>
              <a:r>
                <a:rPr lang="pt-BR" sz="900" b="1" dirty="0" smtClean="0">
                  <a:solidFill>
                    <a:srgbClr val="7E3376"/>
                  </a:solidFill>
                  <a:latin typeface="Kanit"/>
                </a:rPr>
                <a:t>Baixa conectividade em campo</a:t>
              </a:r>
            </a:p>
            <a:p>
              <a:pPr algn="just">
                <a:buClr>
                  <a:srgbClr val="7E3376"/>
                </a:buClr>
                <a:buSzPct val="120000"/>
              </a:pPr>
              <a:endPara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Problema: Locais remotos dificultavam a transmissão de dados em tempo real.</a:t>
              </a: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Solução: Hardware com armazenamento off-line garantiu a sincronização de dados sem perdas</a:t>
              </a:r>
              <a:endPara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</p:txBody>
        </p:sp>
      </p:grpSp>
      <p:grpSp>
        <p:nvGrpSpPr>
          <p:cNvPr id="230" name="Agrupar 229"/>
          <p:cNvGrpSpPr/>
          <p:nvPr/>
        </p:nvGrpSpPr>
        <p:grpSpPr>
          <a:xfrm>
            <a:off x="-4217977" y="2411295"/>
            <a:ext cx="3569795" cy="875407"/>
            <a:chOff x="940763" y="2483114"/>
            <a:chExt cx="3569795" cy="875407"/>
          </a:xfrm>
        </p:grpSpPr>
        <p:grpSp>
          <p:nvGrpSpPr>
            <p:cNvPr id="231" name="Agrupar 230"/>
            <p:cNvGrpSpPr/>
            <p:nvPr/>
          </p:nvGrpSpPr>
          <p:grpSpPr>
            <a:xfrm>
              <a:off x="940763" y="2489158"/>
              <a:ext cx="1187482" cy="869363"/>
              <a:chOff x="626212" y="1371238"/>
              <a:chExt cx="1624533" cy="1189330"/>
            </a:xfrm>
          </p:grpSpPr>
          <p:sp>
            <p:nvSpPr>
              <p:cNvPr id="233" name="Google Shape;91;p14"/>
              <p:cNvSpPr txBox="1">
                <a:spLocks/>
              </p:cNvSpPr>
              <p:nvPr/>
            </p:nvSpPr>
            <p:spPr>
              <a:xfrm>
                <a:off x="626212" y="1371238"/>
                <a:ext cx="904570" cy="945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8000" rIns="0" bIns="180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1pPr>
                <a:lvl2pPr marL="914400" marR="0" lvl="1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2pPr>
                <a:lvl3pPr marL="1371600" marR="0" lvl="2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3pPr>
                <a:lvl4pPr marL="1828800" marR="0" lvl="3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4pPr>
                <a:lvl5pPr marL="2286000" marR="0" lvl="4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5pPr>
                <a:lvl6pPr marL="2743200" marR="0" lvl="5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6pPr>
                <a:lvl7pPr marL="3200400" marR="0" lvl="6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7pPr>
                <a:lvl8pPr marL="3657600" marR="0" lvl="7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8pPr>
                <a:lvl9pPr marL="4114800" marR="0" lvl="8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9pPr>
              </a:lstStyle>
              <a:p>
                <a:pPr marL="139700" indent="0" algn="ctr">
                  <a:buNone/>
                </a:pPr>
                <a:r>
                  <a:rPr lang="pt-BR" sz="8000" b="1" dirty="0" smtClean="0">
                    <a:solidFill>
                      <a:srgbClr val="7E3376"/>
                    </a:solidFill>
                    <a:latin typeface="Metropolis Extra Bold" panose="00000900000000000000" pitchFamily="50" charset="0"/>
                  </a:rPr>
                  <a:t>2</a:t>
                </a:r>
              </a:p>
            </p:txBody>
          </p:sp>
          <p:grpSp>
            <p:nvGrpSpPr>
              <p:cNvPr id="234" name="Agrupar 233"/>
              <p:cNvGrpSpPr/>
              <p:nvPr/>
            </p:nvGrpSpPr>
            <p:grpSpPr>
              <a:xfrm rot="18900000">
                <a:off x="650846" y="1761874"/>
                <a:ext cx="1599899" cy="798694"/>
                <a:chOff x="189743" y="-1217803"/>
                <a:chExt cx="3706155" cy="798694"/>
              </a:xfrm>
            </p:grpSpPr>
            <p:sp>
              <p:nvSpPr>
                <p:cNvPr id="235" name="Retângulo 234"/>
                <p:cNvSpPr/>
                <p:nvPr/>
              </p:nvSpPr>
              <p:spPr>
                <a:xfrm>
                  <a:off x="405072" y="-1036770"/>
                  <a:ext cx="3277164" cy="3846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254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236" name="Agrupar 235"/>
                <p:cNvGrpSpPr/>
                <p:nvPr/>
              </p:nvGrpSpPr>
              <p:grpSpPr>
                <a:xfrm>
                  <a:off x="189743" y="-1217803"/>
                  <a:ext cx="817751" cy="181033"/>
                  <a:chOff x="189743" y="-1217803"/>
                  <a:chExt cx="817751" cy="181033"/>
                </a:xfrm>
              </p:grpSpPr>
              <p:sp>
                <p:nvSpPr>
                  <p:cNvPr id="241" name="Retângulo 240"/>
                  <p:cNvSpPr/>
                  <p:nvPr/>
                </p:nvSpPr>
                <p:spPr>
                  <a:xfrm>
                    <a:off x="401263" y="-1217802"/>
                    <a:ext cx="606231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242" name="Retângulo 241"/>
                  <p:cNvSpPr/>
                  <p:nvPr/>
                </p:nvSpPr>
                <p:spPr>
                  <a:xfrm rot="10800000">
                    <a:off x="189743" y="-1217803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grpSp>
              <p:nvGrpSpPr>
                <p:cNvPr id="237" name="Agrupar 236"/>
                <p:cNvGrpSpPr/>
                <p:nvPr/>
              </p:nvGrpSpPr>
              <p:grpSpPr>
                <a:xfrm>
                  <a:off x="3078145" y="-1217802"/>
                  <a:ext cx="817753" cy="181033"/>
                  <a:chOff x="3078145" y="-1217802"/>
                  <a:chExt cx="817753" cy="181033"/>
                </a:xfrm>
              </p:grpSpPr>
              <p:sp>
                <p:nvSpPr>
                  <p:cNvPr id="239" name="Retângulo 238"/>
                  <p:cNvSpPr/>
                  <p:nvPr/>
                </p:nvSpPr>
                <p:spPr>
                  <a:xfrm rot="10800000">
                    <a:off x="3078145" y="-1217802"/>
                    <a:ext cx="606230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240" name="Retângulo 239"/>
                  <p:cNvSpPr/>
                  <p:nvPr/>
                </p:nvSpPr>
                <p:spPr>
                  <a:xfrm>
                    <a:off x="3682241" y="-1217801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sp>
              <p:nvSpPr>
                <p:cNvPr id="238" name="Retângulo 237"/>
                <p:cNvSpPr/>
                <p:nvPr/>
              </p:nvSpPr>
              <p:spPr>
                <a:xfrm rot="5400000">
                  <a:off x="1733992" y="-2581016"/>
                  <a:ext cx="617660" cy="370615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</p:grpSp>
        <p:sp>
          <p:nvSpPr>
            <p:cNvPr id="232" name="Retângulo Arredondado 231"/>
            <p:cNvSpPr/>
            <p:nvPr/>
          </p:nvSpPr>
          <p:spPr>
            <a:xfrm>
              <a:off x="1636112" y="2483114"/>
              <a:ext cx="2874446" cy="808867"/>
            </a:xfrm>
            <a:prstGeom prst="roundRect">
              <a:avLst>
                <a:gd name="adj" fmla="val 550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90000" rtlCol="0" anchor="t"/>
            <a:lstStyle/>
            <a:p>
              <a:pPr algn="just">
                <a:buClr>
                  <a:srgbClr val="7E3376"/>
                </a:buClr>
                <a:buSzPct val="120000"/>
              </a:pPr>
              <a:r>
                <a:rPr lang="pt-BR" sz="900" b="1" dirty="0">
                  <a:solidFill>
                    <a:srgbClr val="7E3376"/>
                  </a:solidFill>
                  <a:latin typeface="Kanit"/>
                </a:rPr>
                <a:t>Adoção da tecnologia pela equipe</a:t>
              </a:r>
            </a:p>
            <a:p>
              <a:pPr algn="just">
                <a:buClr>
                  <a:srgbClr val="7E3376"/>
                </a:buClr>
                <a:buSzPct val="120000"/>
              </a:pPr>
              <a:endPara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Problema: Resistência à substituição do processo manual (BDE manual)</a:t>
              </a: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Solução: Inclusão e </a:t>
              </a:r>
              <a:r>
                <a:rPr lang="pt-BR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cocriação</a:t>
              </a: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 com equipes de campo, transformando-os em defensores da solução.</a:t>
              </a:r>
            </a:p>
          </p:txBody>
        </p:sp>
      </p:grpSp>
      <p:grpSp>
        <p:nvGrpSpPr>
          <p:cNvPr id="243" name="Agrupar 242"/>
          <p:cNvGrpSpPr/>
          <p:nvPr/>
        </p:nvGrpSpPr>
        <p:grpSpPr>
          <a:xfrm>
            <a:off x="-4217977" y="3586083"/>
            <a:ext cx="3569795" cy="875407"/>
            <a:chOff x="940763" y="3695977"/>
            <a:chExt cx="3569795" cy="875407"/>
          </a:xfrm>
        </p:grpSpPr>
        <p:grpSp>
          <p:nvGrpSpPr>
            <p:cNvPr id="244" name="Agrupar 243"/>
            <p:cNvGrpSpPr/>
            <p:nvPr/>
          </p:nvGrpSpPr>
          <p:grpSpPr>
            <a:xfrm>
              <a:off x="940763" y="3702021"/>
              <a:ext cx="1187482" cy="869363"/>
              <a:chOff x="626212" y="1371238"/>
              <a:chExt cx="1624533" cy="1189330"/>
            </a:xfrm>
          </p:grpSpPr>
          <p:sp>
            <p:nvSpPr>
              <p:cNvPr id="246" name="Google Shape;91;p14"/>
              <p:cNvSpPr txBox="1">
                <a:spLocks/>
              </p:cNvSpPr>
              <p:nvPr/>
            </p:nvSpPr>
            <p:spPr>
              <a:xfrm>
                <a:off x="626212" y="1371238"/>
                <a:ext cx="904570" cy="945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8000" rIns="0" bIns="180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1pPr>
                <a:lvl2pPr marL="914400" marR="0" lvl="1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2pPr>
                <a:lvl3pPr marL="1371600" marR="0" lvl="2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3pPr>
                <a:lvl4pPr marL="1828800" marR="0" lvl="3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4pPr>
                <a:lvl5pPr marL="2286000" marR="0" lvl="4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C15CB4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5pPr>
                <a:lvl6pPr marL="2743200" marR="0" lvl="5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6pPr>
                <a:lvl7pPr marL="3200400" marR="0" lvl="6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●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7pPr>
                <a:lvl8pPr marL="3657600" marR="0" lvl="7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Kanit"/>
                  <a:buChar char="○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8pPr>
                <a:lvl9pPr marL="4114800" marR="0" lvl="8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  <a:buSzPts val="1400"/>
                  <a:buFont typeface="Kanit"/>
                  <a:buChar char="■"/>
                  <a:defRPr sz="1400" b="0" i="0" u="none" strike="noStrike" cap="none">
                    <a:solidFill>
                      <a:srgbClr val="000000"/>
                    </a:solidFill>
                    <a:latin typeface="Kanit"/>
                    <a:ea typeface="Kanit"/>
                    <a:cs typeface="Kanit"/>
                    <a:sym typeface="Kanit"/>
                  </a:defRPr>
                </a:lvl9pPr>
              </a:lstStyle>
              <a:p>
                <a:pPr marL="139700" indent="0" algn="ctr">
                  <a:buNone/>
                </a:pPr>
                <a:r>
                  <a:rPr lang="pt-BR" sz="8000" b="1" dirty="0" smtClean="0">
                    <a:solidFill>
                      <a:srgbClr val="7E3376"/>
                    </a:solidFill>
                    <a:latin typeface="Metropolis Extra Bold" panose="00000900000000000000" pitchFamily="50" charset="0"/>
                  </a:rPr>
                  <a:t>3</a:t>
                </a:r>
              </a:p>
            </p:txBody>
          </p:sp>
          <p:grpSp>
            <p:nvGrpSpPr>
              <p:cNvPr id="247" name="Agrupar 246"/>
              <p:cNvGrpSpPr/>
              <p:nvPr/>
            </p:nvGrpSpPr>
            <p:grpSpPr>
              <a:xfrm rot="18900000">
                <a:off x="650846" y="1761874"/>
                <a:ext cx="1599899" cy="798694"/>
                <a:chOff x="189743" y="-1217803"/>
                <a:chExt cx="3706155" cy="798694"/>
              </a:xfrm>
            </p:grpSpPr>
            <p:sp>
              <p:nvSpPr>
                <p:cNvPr id="248" name="Retângulo 247"/>
                <p:cNvSpPr/>
                <p:nvPr/>
              </p:nvSpPr>
              <p:spPr>
                <a:xfrm>
                  <a:off x="405072" y="-1036770"/>
                  <a:ext cx="3277164" cy="3846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254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249" name="Agrupar 248"/>
                <p:cNvGrpSpPr/>
                <p:nvPr/>
              </p:nvGrpSpPr>
              <p:grpSpPr>
                <a:xfrm>
                  <a:off x="189743" y="-1217803"/>
                  <a:ext cx="817751" cy="181033"/>
                  <a:chOff x="189743" y="-1217803"/>
                  <a:chExt cx="817751" cy="181033"/>
                </a:xfrm>
              </p:grpSpPr>
              <p:sp>
                <p:nvSpPr>
                  <p:cNvPr id="254" name="Retângulo 253"/>
                  <p:cNvSpPr/>
                  <p:nvPr/>
                </p:nvSpPr>
                <p:spPr>
                  <a:xfrm>
                    <a:off x="401263" y="-1217802"/>
                    <a:ext cx="606231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255" name="Retângulo 254"/>
                  <p:cNvSpPr/>
                  <p:nvPr/>
                </p:nvSpPr>
                <p:spPr>
                  <a:xfrm rot="10800000">
                    <a:off x="189743" y="-1217803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grpSp>
              <p:nvGrpSpPr>
                <p:cNvPr id="250" name="Agrupar 249"/>
                <p:cNvGrpSpPr/>
                <p:nvPr/>
              </p:nvGrpSpPr>
              <p:grpSpPr>
                <a:xfrm>
                  <a:off x="3078145" y="-1217802"/>
                  <a:ext cx="817753" cy="181033"/>
                  <a:chOff x="3078145" y="-1217802"/>
                  <a:chExt cx="817753" cy="181033"/>
                </a:xfrm>
              </p:grpSpPr>
              <p:sp>
                <p:nvSpPr>
                  <p:cNvPr id="252" name="Retângulo 251"/>
                  <p:cNvSpPr/>
                  <p:nvPr/>
                </p:nvSpPr>
                <p:spPr>
                  <a:xfrm rot="10800000">
                    <a:off x="3078145" y="-1217802"/>
                    <a:ext cx="606230" cy="181032"/>
                  </a:xfrm>
                  <a:prstGeom prst="rect">
                    <a:avLst/>
                  </a:prstGeom>
                  <a:gradFill>
                    <a:gsLst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253" name="Retângulo 252"/>
                  <p:cNvSpPr/>
                  <p:nvPr/>
                </p:nvSpPr>
                <p:spPr>
                  <a:xfrm>
                    <a:off x="3682241" y="-1217801"/>
                    <a:ext cx="213657" cy="181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sp>
              <p:nvSpPr>
                <p:cNvPr id="251" name="Retângulo 250"/>
                <p:cNvSpPr/>
                <p:nvPr/>
              </p:nvSpPr>
              <p:spPr>
                <a:xfrm rot="5400000">
                  <a:off x="1733992" y="-2581016"/>
                  <a:ext cx="617660" cy="370615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</p:grpSp>
        <p:sp>
          <p:nvSpPr>
            <p:cNvPr id="245" name="Retângulo Arredondado 244"/>
            <p:cNvSpPr/>
            <p:nvPr/>
          </p:nvSpPr>
          <p:spPr>
            <a:xfrm>
              <a:off x="1636112" y="3695977"/>
              <a:ext cx="2874446" cy="808867"/>
            </a:xfrm>
            <a:prstGeom prst="roundRect">
              <a:avLst>
                <a:gd name="adj" fmla="val 550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90000" rtlCol="0" anchor="t"/>
            <a:lstStyle/>
            <a:p>
              <a:pPr algn="just">
                <a:buClr>
                  <a:srgbClr val="7E3376"/>
                </a:buClr>
                <a:buSzPct val="120000"/>
              </a:pPr>
              <a:r>
                <a:rPr lang="pt-BR" sz="900" b="1" dirty="0">
                  <a:solidFill>
                    <a:srgbClr val="7E3376"/>
                  </a:solidFill>
                  <a:latin typeface="Kanit"/>
                </a:rPr>
                <a:t>Complexidade das regras de negócios</a:t>
              </a:r>
            </a:p>
            <a:p>
              <a:pPr algn="just">
                <a:buClr>
                  <a:srgbClr val="7E3376"/>
                </a:buClr>
                <a:buSzPct val="120000"/>
              </a:pPr>
              <a:endPara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/>
              </a:endParaRP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Problema: Necessidade de regras de medição flexíveis por cliente</a:t>
              </a:r>
            </a:p>
            <a:p>
              <a:pPr marL="171450" indent="-171450" algn="just">
                <a:buClr>
                  <a:srgbClr val="7E3376"/>
                </a:buClr>
                <a:buSzPct val="120000"/>
                <a:buFontTx/>
                <a:buChar char="-"/>
              </a:pP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Solução: Desenvolvimento ágil e modular com </a:t>
              </a:r>
              <a:r>
                <a:rPr lang="pt-BR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sprints</a:t>
              </a:r>
              <a:r>
                <a:rPr lang="pt-B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rPr>
                <a:t> quinzenais para validar a lógica de cada tipo de contrato</a:t>
              </a:r>
            </a:p>
          </p:txBody>
        </p:sp>
      </p:grpSp>
      <p:grpSp>
        <p:nvGrpSpPr>
          <p:cNvPr id="256" name="Agrupar 255"/>
          <p:cNvGrpSpPr/>
          <p:nvPr/>
        </p:nvGrpSpPr>
        <p:grpSpPr>
          <a:xfrm>
            <a:off x="9528828" y="3564574"/>
            <a:ext cx="4130329" cy="918424"/>
            <a:chOff x="4621548" y="3564574"/>
            <a:chExt cx="4130329" cy="918424"/>
          </a:xfrm>
        </p:grpSpPr>
        <p:grpSp>
          <p:nvGrpSpPr>
            <p:cNvPr id="257" name="Agrupar 256"/>
            <p:cNvGrpSpPr/>
            <p:nvPr/>
          </p:nvGrpSpPr>
          <p:grpSpPr>
            <a:xfrm>
              <a:off x="4819497" y="3564574"/>
              <a:ext cx="3932380" cy="918424"/>
              <a:chOff x="556993" y="2032612"/>
              <a:chExt cx="3932380" cy="1106568"/>
            </a:xfrm>
          </p:grpSpPr>
          <p:sp>
            <p:nvSpPr>
              <p:cNvPr id="260" name="Retângulo Arredondado 259"/>
              <p:cNvSpPr/>
              <p:nvPr/>
            </p:nvSpPr>
            <p:spPr>
              <a:xfrm>
                <a:off x="556993" y="2032612"/>
                <a:ext cx="3932380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Não delegue a inovação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Envolva-se profundamente, participe das reuniões e leve sua equipe para resolver o problema juntos.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261" name="Forma Livre 260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58" name="Elipse 257"/>
            <p:cNvSpPr/>
            <p:nvPr/>
          </p:nvSpPr>
          <p:spPr>
            <a:xfrm>
              <a:off x="4621548" y="3853530"/>
              <a:ext cx="340512" cy="34051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E3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59" name="Imagem 25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8655" y="3910637"/>
              <a:ext cx="226298" cy="226298"/>
            </a:xfrm>
            <a:prstGeom prst="rect">
              <a:avLst/>
            </a:prstGeom>
          </p:spPr>
        </p:pic>
      </p:grpSp>
      <p:grpSp>
        <p:nvGrpSpPr>
          <p:cNvPr id="262" name="Agrupar 261"/>
          <p:cNvGrpSpPr/>
          <p:nvPr/>
        </p:nvGrpSpPr>
        <p:grpSpPr>
          <a:xfrm>
            <a:off x="9528828" y="2389786"/>
            <a:ext cx="4130329" cy="918424"/>
            <a:chOff x="4621548" y="2389786"/>
            <a:chExt cx="4130329" cy="918424"/>
          </a:xfrm>
        </p:grpSpPr>
        <p:grpSp>
          <p:nvGrpSpPr>
            <p:cNvPr id="263" name="Agrupar 262"/>
            <p:cNvGrpSpPr/>
            <p:nvPr/>
          </p:nvGrpSpPr>
          <p:grpSpPr>
            <a:xfrm>
              <a:off x="4819497" y="2389786"/>
              <a:ext cx="3932380" cy="918424"/>
              <a:chOff x="556993" y="2032612"/>
              <a:chExt cx="3932380" cy="1106568"/>
            </a:xfrm>
          </p:grpSpPr>
          <p:sp>
            <p:nvSpPr>
              <p:cNvPr id="266" name="Retângulo Arredondado 265"/>
              <p:cNvSpPr/>
              <p:nvPr/>
            </p:nvSpPr>
            <p:spPr>
              <a:xfrm>
                <a:off x="556993" y="2032612"/>
                <a:ext cx="3932380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Não subestime a gestão da mudança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A maior barreira é a cultura. Comunique o “porquê” da mudança incansavelmente e envolva os céticos</a:t>
                </a:r>
              </a:p>
            </p:txBody>
          </p:sp>
          <p:sp>
            <p:nvSpPr>
              <p:cNvPr id="267" name="Forma Livre 266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64" name="Elipse 263"/>
            <p:cNvSpPr/>
            <p:nvPr/>
          </p:nvSpPr>
          <p:spPr>
            <a:xfrm>
              <a:off x="4621548" y="2678742"/>
              <a:ext cx="340512" cy="34051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E3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65" name="Imagem 264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8655" y="2735849"/>
              <a:ext cx="226298" cy="226298"/>
            </a:xfrm>
            <a:prstGeom prst="rect">
              <a:avLst/>
            </a:prstGeom>
          </p:spPr>
        </p:pic>
      </p:grpSp>
      <p:grpSp>
        <p:nvGrpSpPr>
          <p:cNvPr id="268" name="Agrupar 267"/>
          <p:cNvGrpSpPr/>
          <p:nvPr/>
        </p:nvGrpSpPr>
        <p:grpSpPr>
          <a:xfrm>
            <a:off x="9528828" y="1188337"/>
            <a:ext cx="4130329" cy="918424"/>
            <a:chOff x="4621548" y="1188337"/>
            <a:chExt cx="4130329" cy="918424"/>
          </a:xfrm>
        </p:grpSpPr>
        <p:grpSp>
          <p:nvGrpSpPr>
            <p:cNvPr id="269" name="Agrupar 268"/>
            <p:cNvGrpSpPr/>
            <p:nvPr/>
          </p:nvGrpSpPr>
          <p:grpSpPr>
            <a:xfrm>
              <a:off x="4819497" y="1188337"/>
              <a:ext cx="3932380" cy="918424"/>
              <a:chOff x="556993" y="2032612"/>
              <a:chExt cx="3932380" cy="1106568"/>
            </a:xfrm>
          </p:grpSpPr>
          <p:sp>
            <p:nvSpPr>
              <p:cNvPr id="272" name="Retângulo Arredondado 271"/>
              <p:cNvSpPr/>
              <p:nvPr/>
            </p:nvSpPr>
            <p:spPr>
              <a:xfrm>
                <a:off x="556993" y="2032612"/>
                <a:ext cx="3932380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>
                    <a:solidFill>
                      <a:srgbClr val="7E3376"/>
                    </a:solidFill>
                    <a:latin typeface="Kanit"/>
                  </a:rPr>
                  <a:t>Faça um piloto focado</a:t>
                </a: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Inicie com uma </a:t>
                </a:r>
                <a:r>
                  <a:rPr lang="pt-BR" sz="10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PoC</a:t>
                </a:r>
                <a:r>
                  <a: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curta e bem definida para testar a parceria e tecnologia em ambiente controlado</a:t>
                </a:r>
              </a:p>
            </p:txBody>
          </p:sp>
          <p:sp>
            <p:nvSpPr>
              <p:cNvPr id="273" name="Forma Livre 272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70" name="Elipse 269"/>
            <p:cNvSpPr/>
            <p:nvPr/>
          </p:nvSpPr>
          <p:spPr>
            <a:xfrm>
              <a:off x="4621548" y="1477293"/>
              <a:ext cx="340512" cy="34051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E3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71" name="Imagem 270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2452" y="1528197"/>
              <a:ext cx="238704" cy="2387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0411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 smtClean="0"/>
              <a:t>Encerramento - Síntese do Valor Entregue</a:t>
            </a:r>
            <a:endParaRPr lang="pt-BR" dirty="0"/>
          </a:p>
        </p:txBody>
      </p:sp>
      <p:grpSp>
        <p:nvGrpSpPr>
          <p:cNvPr id="2" name="Agrupar 1"/>
          <p:cNvGrpSpPr/>
          <p:nvPr/>
        </p:nvGrpSpPr>
        <p:grpSpPr>
          <a:xfrm>
            <a:off x="6830696" y="4699550"/>
            <a:ext cx="1019809" cy="316315"/>
            <a:chOff x="2417445" y="3544594"/>
            <a:chExt cx="1920177" cy="595583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3" t="10385" r="72248" b="10385"/>
            <a:stretch/>
          </p:blipFill>
          <p:spPr>
            <a:xfrm>
              <a:off x="2417445" y="3606446"/>
              <a:ext cx="476250" cy="47188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tx1">
                  <a:lumMod val="65000"/>
                  <a:lumOff val="3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59"/>
            <a:stretch/>
          </p:blipFill>
          <p:spPr>
            <a:xfrm>
              <a:off x="2891790" y="3544594"/>
              <a:ext cx="1445832" cy="595583"/>
            </a:xfrm>
            <a:prstGeom prst="rect">
              <a:avLst/>
            </a:prstGeom>
          </p:spPr>
        </p:pic>
      </p:grpSp>
      <p:grpSp>
        <p:nvGrpSpPr>
          <p:cNvPr id="6" name="Agrupar 5"/>
          <p:cNvGrpSpPr/>
          <p:nvPr/>
        </p:nvGrpSpPr>
        <p:grpSpPr>
          <a:xfrm>
            <a:off x="635114" y="848024"/>
            <a:ext cx="3708286" cy="3403558"/>
            <a:chOff x="635114" y="848024"/>
            <a:chExt cx="3708286" cy="3403558"/>
          </a:xfrm>
        </p:grpSpPr>
        <p:grpSp>
          <p:nvGrpSpPr>
            <p:cNvPr id="167" name="Agrupar 166"/>
            <p:cNvGrpSpPr/>
            <p:nvPr/>
          </p:nvGrpSpPr>
          <p:grpSpPr>
            <a:xfrm>
              <a:off x="782159" y="2262651"/>
              <a:ext cx="3561241" cy="918424"/>
              <a:chOff x="556993" y="2032612"/>
              <a:chExt cx="3561241" cy="1106568"/>
            </a:xfrm>
          </p:grpSpPr>
          <p:sp>
            <p:nvSpPr>
              <p:cNvPr id="170" name="Retângulo Arredondado 169"/>
              <p:cNvSpPr/>
              <p:nvPr/>
            </p:nvSpPr>
            <p:spPr>
              <a:xfrm>
                <a:off x="556993" y="2032612"/>
                <a:ext cx="3561241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err="1" smtClean="0">
                    <a:solidFill>
                      <a:srgbClr val="7E3376"/>
                    </a:solidFill>
                    <a:latin typeface="Kanit"/>
                  </a:rPr>
                  <a:t>Stakeholders</a:t>
                </a: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 e auto gestão</a:t>
                </a: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Proporcionar um patrocínio, a direção estratégica e a priorização necessária, alinhando o projeto aos objetivos macro da empresa.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171" name="Forma Livre 170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73" name="Agrupar 172"/>
            <p:cNvGrpSpPr/>
            <p:nvPr/>
          </p:nvGrpSpPr>
          <p:grpSpPr>
            <a:xfrm>
              <a:off x="782159" y="1202426"/>
              <a:ext cx="3561241" cy="918424"/>
              <a:chOff x="556993" y="2032612"/>
              <a:chExt cx="3561241" cy="1106568"/>
            </a:xfrm>
          </p:grpSpPr>
          <p:sp>
            <p:nvSpPr>
              <p:cNvPr id="176" name="Retângulo Arredondado 175"/>
              <p:cNvSpPr/>
              <p:nvPr/>
            </p:nvSpPr>
            <p:spPr>
              <a:xfrm>
                <a:off x="556993" y="2032612"/>
                <a:ext cx="3561241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Equipes operacionais e CCO</a:t>
                </a: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Essenciais na </a:t>
                </a:r>
                <a:r>
                  <a:rPr lang="pt-BR" sz="10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co-criação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definindo regras de negócio e requisitos práticos, assegurando o valor financeiro e operacional da solução.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177" name="Forma Livre 176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78" name="Google Shape;91;p14"/>
            <p:cNvSpPr txBox="1">
              <a:spLocks/>
            </p:cNvSpPr>
            <p:nvPr/>
          </p:nvSpPr>
          <p:spPr>
            <a:xfrm>
              <a:off x="635114" y="848024"/>
              <a:ext cx="3708286" cy="283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>
                <a:buBlip>
                  <a:blip r:embed="rId6"/>
                </a:buBlip>
              </a:pPr>
              <a:r>
                <a:rPr lang="pt-BR" sz="1200" b="1" dirty="0" smtClean="0"/>
                <a:t>Parceiros Internos e Externos</a:t>
              </a:r>
              <a:endParaRPr lang="pt-BR" sz="1200" dirty="0"/>
            </a:p>
          </p:txBody>
        </p:sp>
        <p:grpSp>
          <p:nvGrpSpPr>
            <p:cNvPr id="131" name="Agrupar 130"/>
            <p:cNvGrpSpPr/>
            <p:nvPr/>
          </p:nvGrpSpPr>
          <p:grpSpPr>
            <a:xfrm>
              <a:off x="782159" y="3333158"/>
              <a:ext cx="3561241" cy="918424"/>
              <a:chOff x="556993" y="2032612"/>
              <a:chExt cx="3561241" cy="1106568"/>
            </a:xfrm>
          </p:grpSpPr>
          <p:sp>
            <p:nvSpPr>
              <p:cNvPr id="132" name="Retângulo Arredondado 131"/>
              <p:cNvSpPr/>
              <p:nvPr/>
            </p:nvSpPr>
            <p:spPr>
              <a:xfrm>
                <a:off x="556993" y="2032612"/>
                <a:ext cx="3561241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err="1" smtClean="0">
                    <a:solidFill>
                      <a:srgbClr val="7E3376"/>
                    </a:solidFill>
                    <a:latin typeface="Kanit"/>
                  </a:rPr>
                  <a:t>Gaussfleet</a:t>
                </a: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: Parceiro estratégico</a:t>
                </a: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Atuo como </a:t>
                </a:r>
                <a:r>
                  <a:rPr lang="pt-BR" sz="10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co-criadora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, trazendo agilidade, expertise em telemetria e uma plataforma tecnológica e robusta, essencial para o desenvolvimento da solução.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133" name="Forma Livre 132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  <p:grpSp>
        <p:nvGrpSpPr>
          <p:cNvPr id="7" name="Agrupar 6"/>
          <p:cNvGrpSpPr/>
          <p:nvPr/>
        </p:nvGrpSpPr>
        <p:grpSpPr>
          <a:xfrm>
            <a:off x="4572000" y="848024"/>
            <a:ext cx="4130040" cy="3762076"/>
            <a:chOff x="4572000" y="848024"/>
            <a:chExt cx="4130040" cy="3762076"/>
          </a:xfrm>
        </p:grpSpPr>
        <p:grpSp>
          <p:nvGrpSpPr>
            <p:cNvPr id="140" name="Agrupar 139"/>
            <p:cNvGrpSpPr/>
            <p:nvPr/>
          </p:nvGrpSpPr>
          <p:grpSpPr>
            <a:xfrm>
              <a:off x="4719045" y="2262651"/>
              <a:ext cx="3561241" cy="918424"/>
              <a:chOff x="556993" y="2032612"/>
              <a:chExt cx="3561241" cy="1106568"/>
            </a:xfrm>
          </p:grpSpPr>
          <p:sp>
            <p:nvSpPr>
              <p:cNvPr id="149" name="Retângulo Arredondado 148"/>
              <p:cNvSpPr/>
              <p:nvPr/>
            </p:nvSpPr>
            <p:spPr>
              <a:xfrm>
                <a:off x="556993" y="2032612"/>
                <a:ext cx="3561241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Governança conjunta e ativa</a:t>
                </a: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Fórum semanais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de priorizações (liderados por </a:t>
                </a:r>
                <a:r>
                  <a:rPr lang="pt-BR" sz="10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stakeholders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) e </a:t>
                </a:r>
                <a:r>
                  <a:rPr lang="pt-BR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“escuta ativa”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.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150" name="Forma Livre 149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41" name="Agrupar 140"/>
            <p:cNvGrpSpPr/>
            <p:nvPr/>
          </p:nvGrpSpPr>
          <p:grpSpPr>
            <a:xfrm>
              <a:off x="4719045" y="1202426"/>
              <a:ext cx="3561241" cy="918424"/>
              <a:chOff x="556993" y="2032612"/>
              <a:chExt cx="3561241" cy="1106568"/>
            </a:xfrm>
          </p:grpSpPr>
          <p:sp>
            <p:nvSpPr>
              <p:cNvPr id="147" name="Retângulo Arredondado 146"/>
              <p:cNvSpPr/>
              <p:nvPr/>
            </p:nvSpPr>
            <p:spPr>
              <a:xfrm>
                <a:off x="556993" y="2032612"/>
                <a:ext cx="3561241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err="1" smtClean="0">
                    <a:solidFill>
                      <a:srgbClr val="7E3376"/>
                    </a:solidFill>
                    <a:latin typeface="Kanit"/>
                  </a:rPr>
                  <a:t>Co-criação</a:t>
                </a: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 ágil e validada</a:t>
                </a: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Squads</a:t>
                </a:r>
                <a:r>
                  <a:rPr lang="pt-BR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híbridos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(equipe Makro e </a:t>
                </a:r>
                <a:r>
                  <a:rPr lang="pt-BR" sz="10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Gaussfleet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), </a:t>
                </a:r>
                <a:r>
                  <a:rPr lang="pt-BR" sz="1000" b="1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Sprints</a:t>
                </a:r>
                <a:r>
                  <a:rPr lang="pt-BR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quinzenais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e validação em campo.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148" name="Forma Livre 147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43" name="Google Shape;91;p14"/>
            <p:cNvSpPr txBox="1">
              <a:spLocks/>
            </p:cNvSpPr>
            <p:nvPr/>
          </p:nvSpPr>
          <p:spPr>
            <a:xfrm>
              <a:off x="4572000" y="848024"/>
              <a:ext cx="4130040" cy="283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>
                <a:buBlip>
                  <a:blip r:embed="rId6"/>
                </a:buBlip>
              </a:pPr>
              <a:r>
                <a:rPr lang="pt-BR" sz="1200" b="1" dirty="0" smtClean="0"/>
                <a:t>Mecanismos de </a:t>
              </a:r>
              <a:r>
                <a:rPr lang="pt-BR" sz="1200" b="1" dirty="0" err="1" smtClean="0"/>
                <a:t>Co-criação</a:t>
              </a:r>
              <a:r>
                <a:rPr lang="pt-BR" sz="1200" b="1" dirty="0" smtClean="0"/>
                <a:t>, Governança e Valor</a:t>
              </a:r>
              <a:endParaRPr lang="pt-BR" sz="1200" dirty="0"/>
            </a:p>
          </p:txBody>
        </p:sp>
        <p:grpSp>
          <p:nvGrpSpPr>
            <p:cNvPr id="144" name="Agrupar 143"/>
            <p:cNvGrpSpPr/>
            <p:nvPr/>
          </p:nvGrpSpPr>
          <p:grpSpPr>
            <a:xfrm>
              <a:off x="4719045" y="3333158"/>
              <a:ext cx="3561241" cy="1276942"/>
              <a:chOff x="556993" y="2032612"/>
              <a:chExt cx="3561241" cy="1106568"/>
            </a:xfrm>
          </p:grpSpPr>
          <p:sp>
            <p:nvSpPr>
              <p:cNvPr id="145" name="Retângulo Arredondado 144"/>
              <p:cNvSpPr/>
              <p:nvPr/>
            </p:nvSpPr>
            <p:spPr>
              <a:xfrm>
                <a:off x="556993" y="2032612"/>
                <a:ext cx="3561241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Compartilhamento de valor (ganha – ganha)</a:t>
                </a: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marL="171450" indent="-171450" algn="just">
                  <a:buClr>
                    <a:srgbClr val="7E3376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Valor para a Makro: solução de problemas, digitalização, eficiência.</a:t>
                </a:r>
              </a:p>
              <a:p>
                <a:pPr marL="171450" indent="-171450" algn="just">
                  <a:buClr>
                    <a:srgbClr val="7E3376"/>
                  </a:buClr>
                  <a:buSzPct val="120000"/>
                  <a:buFont typeface="Arial" panose="020B0604020202020204" pitchFamily="34" charset="0"/>
                  <a:buChar char="•"/>
                </a:pPr>
                <a:endPara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marL="171450" indent="-171450" algn="just">
                  <a:buClr>
                    <a:srgbClr val="7E3376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Valor para a </a:t>
                </a:r>
                <a:r>
                  <a:rPr lang="pt-BR" sz="10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Gaussfleet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: Validação da tecnologia em um novo nicho existente.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146" name="Forma Livre 145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  <p:grpSp>
        <p:nvGrpSpPr>
          <p:cNvPr id="151" name="Agrupar 150"/>
          <p:cNvGrpSpPr/>
          <p:nvPr/>
        </p:nvGrpSpPr>
        <p:grpSpPr>
          <a:xfrm>
            <a:off x="-4071399" y="947084"/>
            <a:ext cx="3759191" cy="3649063"/>
            <a:chOff x="681131" y="947084"/>
            <a:chExt cx="3759191" cy="3649063"/>
          </a:xfrm>
        </p:grpSpPr>
        <p:grpSp>
          <p:nvGrpSpPr>
            <p:cNvPr id="152" name="Agrupar 151"/>
            <p:cNvGrpSpPr/>
            <p:nvPr/>
          </p:nvGrpSpPr>
          <p:grpSpPr>
            <a:xfrm>
              <a:off x="681131" y="3677723"/>
              <a:ext cx="3759191" cy="918424"/>
              <a:chOff x="4621548" y="3564574"/>
              <a:chExt cx="3759191" cy="918424"/>
            </a:xfrm>
          </p:grpSpPr>
          <p:grpSp>
            <p:nvGrpSpPr>
              <p:cNvPr id="180" name="Agrupar 179"/>
              <p:cNvGrpSpPr/>
              <p:nvPr/>
            </p:nvGrpSpPr>
            <p:grpSpPr>
              <a:xfrm>
                <a:off x="4819497" y="3564574"/>
                <a:ext cx="3561242" cy="918424"/>
                <a:chOff x="556993" y="2032612"/>
                <a:chExt cx="3561242" cy="1106568"/>
              </a:xfrm>
            </p:grpSpPr>
            <p:sp>
              <p:nvSpPr>
                <p:cNvPr id="183" name="Retângulo Arredondado 182"/>
                <p:cNvSpPr/>
                <p:nvPr/>
              </p:nvSpPr>
              <p:spPr>
                <a:xfrm>
                  <a:off x="556993" y="2032612"/>
                  <a:ext cx="3561242" cy="1106568"/>
                </a:xfrm>
                <a:prstGeom prst="roundRect">
                  <a:avLst>
                    <a:gd name="adj" fmla="val 5505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rIns="90000" rtlCol="0" anchor="ctr"/>
                <a:lstStyle/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Legado de inovação</a:t>
                  </a: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Consolidamos uma cultua ágil, criando uma área para transformação contínua.</a:t>
                  </a: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</p:txBody>
            </p:sp>
            <p:sp>
              <p:nvSpPr>
                <p:cNvPr id="184" name="Forma Livre 183"/>
                <p:cNvSpPr/>
                <p:nvPr/>
              </p:nvSpPr>
              <p:spPr>
                <a:xfrm>
                  <a:off x="556993" y="2032612"/>
                  <a:ext cx="108000" cy="1106568"/>
                </a:xfrm>
                <a:custGeom>
                  <a:avLst/>
                  <a:gdLst>
                    <a:gd name="connsiteX0" fmla="*/ 60917 w 108000"/>
                    <a:gd name="connsiteY0" fmla="*/ 0 h 1106568"/>
                    <a:gd name="connsiteX1" fmla="*/ 108000 w 108000"/>
                    <a:gd name="connsiteY1" fmla="*/ 0 h 1106568"/>
                    <a:gd name="connsiteX2" fmla="*/ 108000 w 108000"/>
                    <a:gd name="connsiteY2" fmla="*/ 1106568 h 1106568"/>
                    <a:gd name="connsiteX3" fmla="*/ 60917 w 108000"/>
                    <a:gd name="connsiteY3" fmla="*/ 1106568 h 1106568"/>
                    <a:gd name="connsiteX4" fmla="*/ 0 w 108000"/>
                    <a:gd name="connsiteY4" fmla="*/ 1045651 h 1106568"/>
                    <a:gd name="connsiteX5" fmla="*/ 0 w 108000"/>
                    <a:gd name="connsiteY5" fmla="*/ 60917 h 1106568"/>
                    <a:gd name="connsiteX6" fmla="*/ 60917 w 108000"/>
                    <a:gd name="connsiteY6" fmla="*/ 0 h 1106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00" h="1106568">
                      <a:moveTo>
                        <a:pt x="60917" y="0"/>
                      </a:moveTo>
                      <a:lnTo>
                        <a:pt x="108000" y="0"/>
                      </a:lnTo>
                      <a:lnTo>
                        <a:pt x="108000" y="1106568"/>
                      </a:lnTo>
                      <a:lnTo>
                        <a:pt x="60917" y="1106568"/>
                      </a:lnTo>
                      <a:cubicBezTo>
                        <a:pt x="27273" y="1106568"/>
                        <a:pt x="0" y="1079295"/>
                        <a:pt x="0" y="1045651"/>
                      </a:cubicBezTo>
                      <a:lnTo>
                        <a:pt x="0" y="60917"/>
                      </a:lnTo>
                      <a:cubicBezTo>
                        <a:pt x="0" y="27273"/>
                        <a:pt x="27273" y="0"/>
                        <a:pt x="60917" y="0"/>
                      </a:cubicBezTo>
                      <a:close/>
                    </a:path>
                  </a:pathLst>
                </a:custGeom>
                <a:solidFill>
                  <a:srgbClr val="7E33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181" name="Elipse 180"/>
              <p:cNvSpPr/>
              <p:nvPr/>
            </p:nvSpPr>
            <p:spPr>
              <a:xfrm>
                <a:off x="4621548" y="3853530"/>
                <a:ext cx="340512" cy="34051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E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82" name="Imagem 181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8655" y="3910637"/>
                <a:ext cx="226298" cy="226298"/>
              </a:xfrm>
              <a:prstGeom prst="rect">
                <a:avLst/>
              </a:prstGeom>
            </p:spPr>
          </p:pic>
        </p:grpSp>
        <p:grpSp>
          <p:nvGrpSpPr>
            <p:cNvPr id="153" name="Agrupar 152"/>
            <p:cNvGrpSpPr/>
            <p:nvPr/>
          </p:nvGrpSpPr>
          <p:grpSpPr>
            <a:xfrm>
              <a:off x="681131" y="2502935"/>
              <a:ext cx="3759190" cy="918424"/>
              <a:chOff x="4621548" y="2389786"/>
              <a:chExt cx="3759190" cy="918424"/>
            </a:xfrm>
          </p:grpSpPr>
          <p:grpSp>
            <p:nvGrpSpPr>
              <p:cNvPr id="162" name="Agrupar 161"/>
              <p:cNvGrpSpPr/>
              <p:nvPr/>
            </p:nvGrpSpPr>
            <p:grpSpPr>
              <a:xfrm>
                <a:off x="4819497" y="2389786"/>
                <a:ext cx="3561241" cy="918424"/>
                <a:chOff x="556993" y="2032612"/>
                <a:chExt cx="3561241" cy="1106568"/>
              </a:xfrm>
            </p:grpSpPr>
            <p:sp>
              <p:nvSpPr>
                <p:cNvPr id="165" name="Retângulo Arredondado 164"/>
                <p:cNvSpPr/>
                <p:nvPr/>
              </p:nvSpPr>
              <p:spPr>
                <a:xfrm>
                  <a:off x="556993" y="2032612"/>
                  <a:ext cx="3561241" cy="1106568"/>
                </a:xfrm>
                <a:prstGeom prst="roundRect">
                  <a:avLst>
                    <a:gd name="adj" fmla="val 5505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rIns="90000" rtlCol="0" anchor="ctr"/>
                <a:lstStyle/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Ganho de performance</a:t>
                  </a:r>
                  <a:endParaRPr lang="pt-BR" sz="1000" b="1" dirty="0">
                    <a:solidFill>
                      <a:srgbClr val="7E3376"/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Reduzimos o ciclo de medição em 40%, digitalizamos o processo em 70% e elevamos a governança de dados para 100%.</a:t>
                  </a: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</p:txBody>
            </p:sp>
            <p:sp>
              <p:nvSpPr>
                <p:cNvPr id="179" name="Forma Livre 178"/>
                <p:cNvSpPr/>
                <p:nvPr/>
              </p:nvSpPr>
              <p:spPr>
                <a:xfrm>
                  <a:off x="556993" y="2032612"/>
                  <a:ext cx="108000" cy="1106568"/>
                </a:xfrm>
                <a:custGeom>
                  <a:avLst/>
                  <a:gdLst>
                    <a:gd name="connsiteX0" fmla="*/ 60917 w 108000"/>
                    <a:gd name="connsiteY0" fmla="*/ 0 h 1106568"/>
                    <a:gd name="connsiteX1" fmla="*/ 108000 w 108000"/>
                    <a:gd name="connsiteY1" fmla="*/ 0 h 1106568"/>
                    <a:gd name="connsiteX2" fmla="*/ 108000 w 108000"/>
                    <a:gd name="connsiteY2" fmla="*/ 1106568 h 1106568"/>
                    <a:gd name="connsiteX3" fmla="*/ 60917 w 108000"/>
                    <a:gd name="connsiteY3" fmla="*/ 1106568 h 1106568"/>
                    <a:gd name="connsiteX4" fmla="*/ 0 w 108000"/>
                    <a:gd name="connsiteY4" fmla="*/ 1045651 h 1106568"/>
                    <a:gd name="connsiteX5" fmla="*/ 0 w 108000"/>
                    <a:gd name="connsiteY5" fmla="*/ 60917 h 1106568"/>
                    <a:gd name="connsiteX6" fmla="*/ 60917 w 108000"/>
                    <a:gd name="connsiteY6" fmla="*/ 0 h 1106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00" h="1106568">
                      <a:moveTo>
                        <a:pt x="60917" y="0"/>
                      </a:moveTo>
                      <a:lnTo>
                        <a:pt x="108000" y="0"/>
                      </a:lnTo>
                      <a:lnTo>
                        <a:pt x="108000" y="1106568"/>
                      </a:lnTo>
                      <a:lnTo>
                        <a:pt x="60917" y="1106568"/>
                      </a:lnTo>
                      <a:cubicBezTo>
                        <a:pt x="27273" y="1106568"/>
                        <a:pt x="0" y="1079295"/>
                        <a:pt x="0" y="1045651"/>
                      </a:cubicBezTo>
                      <a:lnTo>
                        <a:pt x="0" y="60917"/>
                      </a:lnTo>
                      <a:cubicBezTo>
                        <a:pt x="0" y="27273"/>
                        <a:pt x="27273" y="0"/>
                        <a:pt x="60917" y="0"/>
                      </a:cubicBezTo>
                      <a:close/>
                    </a:path>
                  </a:pathLst>
                </a:custGeom>
                <a:solidFill>
                  <a:srgbClr val="7E33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163" name="Elipse 162"/>
              <p:cNvSpPr/>
              <p:nvPr/>
            </p:nvSpPr>
            <p:spPr>
              <a:xfrm>
                <a:off x="4621548" y="2678742"/>
                <a:ext cx="340512" cy="34051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E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64" name="Imagem 163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8655" y="2735849"/>
                <a:ext cx="226298" cy="226298"/>
              </a:xfrm>
              <a:prstGeom prst="rect">
                <a:avLst/>
              </a:prstGeom>
            </p:spPr>
          </p:pic>
        </p:grpSp>
        <p:grpSp>
          <p:nvGrpSpPr>
            <p:cNvPr id="155" name="Agrupar 154"/>
            <p:cNvGrpSpPr/>
            <p:nvPr/>
          </p:nvGrpSpPr>
          <p:grpSpPr>
            <a:xfrm>
              <a:off x="681131" y="1301486"/>
              <a:ext cx="3759190" cy="918424"/>
              <a:chOff x="4621548" y="1188337"/>
              <a:chExt cx="3759190" cy="918424"/>
            </a:xfrm>
          </p:grpSpPr>
          <p:grpSp>
            <p:nvGrpSpPr>
              <p:cNvPr id="157" name="Agrupar 156"/>
              <p:cNvGrpSpPr/>
              <p:nvPr/>
            </p:nvGrpSpPr>
            <p:grpSpPr>
              <a:xfrm>
                <a:off x="4819497" y="1188337"/>
                <a:ext cx="3561241" cy="918424"/>
                <a:chOff x="556993" y="2032612"/>
                <a:chExt cx="3561241" cy="1106568"/>
              </a:xfrm>
            </p:grpSpPr>
            <p:sp>
              <p:nvSpPr>
                <p:cNvPr id="160" name="Retângulo Arredondado 159"/>
                <p:cNvSpPr/>
                <p:nvPr/>
              </p:nvSpPr>
              <p:spPr>
                <a:xfrm>
                  <a:off x="556993" y="2032612"/>
                  <a:ext cx="3561241" cy="1106568"/>
                </a:xfrm>
                <a:prstGeom prst="roundRect">
                  <a:avLst>
                    <a:gd name="adj" fmla="val 5505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rIns="90000" rtlCol="0" anchor="ctr"/>
                <a:lstStyle/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Transformação estratégica</a:t>
                  </a:r>
                  <a:endParaRPr lang="pt-BR" sz="1000" b="1" dirty="0">
                    <a:solidFill>
                      <a:srgbClr val="7E3376"/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Digitalizamos um processo crítico, otimizando fluxo de caixa e fortalecendo a confiança dos clientes com auditoria completa.</a:t>
                  </a: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</p:txBody>
            </p:sp>
            <p:sp>
              <p:nvSpPr>
                <p:cNvPr id="161" name="Forma Livre 160"/>
                <p:cNvSpPr/>
                <p:nvPr/>
              </p:nvSpPr>
              <p:spPr>
                <a:xfrm>
                  <a:off x="556993" y="2032612"/>
                  <a:ext cx="108000" cy="1106568"/>
                </a:xfrm>
                <a:custGeom>
                  <a:avLst/>
                  <a:gdLst>
                    <a:gd name="connsiteX0" fmla="*/ 60917 w 108000"/>
                    <a:gd name="connsiteY0" fmla="*/ 0 h 1106568"/>
                    <a:gd name="connsiteX1" fmla="*/ 108000 w 108000"/>
                    <a:gd name="connsiteY1" fmla="*/ 0 h 1106568"/>
                    <a:gd name="connsiteX2" fmla="*/ 108000 w 108000"/>
                    <a:gd name="connsiteY2" fmla="*/ 1106568 h 1106568"/>
                    <a:gd name="connsiteX3" fmla="*/ 60917 w 108000"/>
                    <a:gd name="connsiteY3" fmla="*/ 1106568 h 1106568"/>
                    <a:gd name="connsiteX4" fmla="*/ 0 w 108000"/>
                    <a:gd name="connsiteY4" fmla="*/ 1045651 h 1106568"/>
                    <a:gd name="connsiteX5" fmla="*/ 0 w 108000"/>
                    <a:gd name="connsiteY5" fmla="*/ 60917 h 1106568"/>
                    <a:gd name="connsiteX6" fmla="*/ 60917 w 108000"/>
                    <a:gd name="connsiteY6" fmla="*/ 0 h 1106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00" h="1106568">
                      <a:moveTo>
                        <a:pt x="60917" y="0"/>
                      </a:moveTo>
                      <a:lnTo>
                        <a:pt x="108000" y="0"/>
                      </a:lnTo>
                      <a:lnTo>
                        <a:pt x="108000" y="1106568"/>
                      </a:lnTo>
                      <a:lnTo>
                        <a:pt x="60917" y="1106568"/>
                      </a:lnTo>
                      <a:cubicBezTo>
                        <a:pt x="27273" y="1106568"/>
                        <a:pt x="0" y="1079295"/>
                        <a:pt x="0" y="1045651"/>
                      </a:cubicBezTo>
                      <a:lnTo>
                        <a:pt x="0" y="60917"/>
                      </a:lnTo>
                      <a:cubicBezTo>
                        <a:pt x="0" y="27273"/>
                        <a:pt x="27273" y="0"/>
                        <a:pt x="60917" y="0"/>
                      </a:cubicBezTo>
                      <a:close/>
                    </a:path>
                  </a:pathLst>
                </a:custGeom>
                <a:solidFill>
                  <a:srgbClr val="7E33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158" name="Elipse 157"/>
              <p:cNvSpPr/>
              <p:nvPr/>
            </p:nvSpPr>
            <p:spPr>
              <a:xfrm>
                <a:off x="4621548" y="1477293"/>
                <a:ext cx="340512" cy="34051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E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59" name="Imagem 158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2452" y="1528197"/>
                <a:ext cx="238704" cy="238704"/>
              </a:xfrm>
              <a:prstGeom prst="rect">
                <a:avLst/>
              </a:prstGeom>
            </p:spPr>
          </p:pic>
        </p:grpSp>
        <p:sp>
          <p:nvSpPr>
            <p:cNvPr id="156" name="Google Shape;91;p14"/>
            <p:cNvSpPr txBox="1">
              <a:spLocks/>
            </p:cNvSpPr>
            <p:nvPr/>
          </p:nvSpPr>
          <p:spPr>
            <a:xfrm>
              <a:off x="732035" y="947084"/>
              <a:ext cx="3708286" cy="283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>
                <a:buBlip>
                  <a:blip r:embed="rId6"/>
                </a:buBlip>
              </a:pPr>
              <a:r>
                <a:rPr lang="pt-BR" sz="1200" b="1" dirty="0" smtClean="0"/>
                <a:t>Para a Makro</a:t>
              </a:r>
              <a:endParaRPr lang="pt-BR" sz="1200" dirty="0"/>
            </a:p>
          </p:txBody>
        </p:sp>
      </p:grpSp>
      <p:grpSp>
        <p:nvGrpSpPr>
          <p:cNvPr id="185" name="Agrupar 184"/>
          <p:cNvGrpSpPr/>
          <p:nvPr/>
        </p:nvGrpSpPr>
        <p:grpSpPr>
          <a:xfrm>
            <a:off x="9374653" y="947084"/>
            <a:ext cx="3759190" cy="2474275"/>
            <a:chOff x="4740649" y="947084"/>
            <a:chExt cx="3759190" cy="2474275"/>
          </a:xfrm>
        </p:grpSpPr>
        <p:grpSp>
          <p:nvGrpSpPr>
            <p:cNvPr id="186" name="Agrupar 185"/>
            <p:cNvGrpSpPr/>
            <p:nvPr/>
          </p:nvGrpSpPr>
          <p:grpSpPr>
            <a:xfrm>
              <a:off x="4740649" y="2502935"/>
              <a:ext cx="3759190" cy="918424"/>
              <a:chOff x="4621548" y="2389786"/>
              <a:chExt cx="3759190" cy="918424"/>
            </a:xfrm>
          </p:grpSpPr>
          <p:grpSp>
            <p:nvGrpSpPr>
              <p:cNvPr id="194" name="Agrupar 193"/>
              <p:cNvGrpSpPr/>
              <p:nvPr/>
            </p:nvGrpSpPr>
            <p:grpSpPr>
              <a:xfrm>
                <a:off x="4819497" y="2389786"/>
                <a:ext cx="3561241" cy="918424"/>
                <a:chOff x="556993" y="2032612"/>
                <a:chExt cx="3561241" cy="1106568"/>
              </a:xfrm>
            </p:grpSpPr>
            <p:sp>
              <p:nvSpPr>
                <p:cNvPr id="197" name="Retângulo Arredondado 196"/>
                <p:cNvSpPr/>
                <p:nvPr/>
              </p:nvSpPr>
              <p:spPr>
                <a:xfrm>
                  <a:off x="556993" y="2032612"/>
                  <a:ext cx="3561241" cy="1106568"/>
                </a:xfrm>
                <a:prstGeom prst="roundRect">
                  <a:avLst>
                    <a:gd name="adj" fmla="val 5505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rIns="90000" rtlCol="0" anchor="ctr"/>
                <a:lstStyle/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Inspiração para novos polos</a:t>
                  </a:r>
                  <a:endParaRPr lang="pt-BR" sz="1000" b="1" dirty="0">
                    <a:solidFill>
                      <a:srgbClr val="7E3376"/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Demonstramos que inovação de ponta acontece para todo o Brasil, levando um caso do Ceará para a América Latina.</a:t>
                  </a: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</p:txBody>
            </p:sp>
            <p:sp>
              <p:nvSpPr>
                <p:cNvPr id="198" name="Forma Livre 197"/>
                <p:cNvSpPr/>
                <p:nvPr/>
              </p:nvSpPr>
              <p:spPr>
                <a:xfrm>
                  <a:off x="556993" y="2032612"/>
                  <a:ext cx="108000" cy="1106568"/>
                </a:xfrm>
                <a:custGeom>
                  <a:avLst/>
                  <a:gdLst>
                    <a:gd name="connsiteX0" fmla="*/ 60917 w 108000"/>
                    <a:gd name="connsiteY0" fmla="*/ 0 h 1106568"/>
                    <a:gd name="connsiteX1" fmla="*/ 108000 w 108000"/>
                    <a:gd name="connsiteY1" fmla="*/ 0 h 1106568"/>
                    <a:gd name="connsiteX2" fmla="*/ 108000 w 108000"/>
                    <a:gd name="connsiteY2" fmla="*/ 1106568 h 1106568"/>
                    <a:gd name="connsiteX3" fmla="*/ 60917 w 108000"/>
                    <a:gd name="connsiteY3" fmla="*/ 1106568 h 1106568"/>
                    <a:gd name="connsiteX4" fmla="*/ 0 w 108000"/>
                    <a:gd name="connsiteY4" fmla="*/ 1045651 h 1106568"/>
                    <a:gd name="connsiteX5" fmla="*/ 0 w 108000"/>
                    <a:gd name="connsiteY5" fmla="*/ 60917 h 1106568"/>
                    <a:gd name="connsiteX6" fmla="*/ 60917 w 108000"/>
                    <a:gd name="connsiteY6" fmla="*/ 0 h 1106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00" h="1106568">
                      <a:moveTo>
                        <a:pt x="60917" y="0"/>
                      </a:moveTo>
                      <a:lnTo>
                        <a:pt x="108000" y="0"/>
                      </a:lnTo>
                      <a:lnTo>
                        <a:pt x="108000" y="1106568"/>
                      </a:lnTo>
                      <a:lnTo>
                        <a:pt x="60917" y="1106568"/>
                      </a:lnTo>
                      <a:cubicBezTo>
                        <a:pt x="27273" y="1106568"/>
                        <a:pt x="0" y="1079295"/>
                        <a:pt x="0" y="1045651"/>
                      </a:cubicBezTo>
                      <a:lnTo>
                        <a:pt x="0" y="60917"/>
                      </a:lnTo>
                      <a:cubicBezTo>
                        <a:pt x="0" y="27273"/>
                        <a:pt x="27273" y="0"/>
                        <a:pt x="60917" y="0"/>
                      </a:cubicBezTo>
                      <a:close/>
                    </a:path>
                  </a:pathLst>
                </a:custGeom>
                <a:solidFill>
                  <a:srgbClr val="7E33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195" name="Elipse 194"/>
              <p:cNvSpPr/>
              <p:nvPr/>
            </p:nvSpPr>
            <p:spPr>
              <a:xfrm>
                <a:off x="4621548" y="2678742"/>
                <a:ext cx="340512" cy="34051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E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96" name="Imagem 195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8655" y="2735849"/>
                <a:ext cx="226298" cy="226298"/>
              </a:xfrm>
              <a:prstGeom prst="rect">
                <a:avLst/>
              </a:prstGeom>
            </p:spPr>
          </p:pic>
        </p:grpSp>
        <p:grpSp>
          <p:nvGrpSpPr>
            <p:cNvPr id="187" name="Agrupar 186"/>
            <p:cNvGrpSpPr/>
            <p:nvPr/>
          </p:nvGrpSpPr>
          <p:grpSpPr>
            <a:xfrm>
              <a:off x="4740649" y="1301486"/>
              <a:ext cx="3759190" cy="918424"/>
              <a:chOff x="4621548" y="1188337"/>
              <a:chExt cx="3759190" cy="918424"/>
            </a:xfrm>
          </p:grpSpPr>
          <p:grpSp>
            <p:nvGrpSpPr>
              <p:cNvPr id="189" name="Agrupar 188"/>
              <p:cNvGrpSpPr/>
              <p:nvPr/>
            </p:nvGrpSpPr>
            <p:grpSpPr>
              <a:xfrm>
                <a:off x="4819497" y="1188337"/>
                <a:ext cx="3561241" cy="918424"/>
                <a:chOff x="556993" y="2032612"/>
                <a:chExt cx="3561241" cy="1106568"/>
              </a:xfrm>
            </p:grpSpPr>
            <p:sp>
              <p:nvSpPr>
                <p:cNvPr id="192" name="Retângulo Arredondado 191"/>
                <p:cNvSpPr/>
                <p:nvPr/>
              </p:nvSpPr>
              <p:spPr>
                <a:xfrm>
                  <a:off x="556993" y="2032612"/>
                  <a:ext cx="3561241" cy="1106568"/>
                </a:xfrm>
                <a:prstGeom prst="roundRect">
                  <a:avLst>
                    <a:gd name="adj" fmla="val 5505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98000" rIns="90000" rtlCol="0" anchor="ctr"/>
                <a:lstStyle/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Um </a:t>
                  </a:r>
                  <a:r>
                    <a:rPr lang="pt-BR" sz="1000" b="1" dirty="0" err="1" smtClean="0">
                      <a:solidFill>
                        <a:srgbClr val="7E3376"/>
                      </a:solidFill>
                      <a:latin typeface="Kanit"/>
                    </a:rPr>
                    <a:t>blueprint</a:t>
                  </a:r>
                  <a:r>
                    <a:rPr lang="pt-BR" sz="1000" b="1" dirty="0" smtClean="0">
                      <a:solidFill>
                        <a:srgbClr val="7E3376"/>
                      </a:solidFill>
                      <a:latin typeface="Kanit"/>
                    </a:rPr>
                    <a:t> prático</a:t>
                  </a:r>
                  <a:endParaRPr lang="pt-BR" sz="1000" b="1" dirty="0">
                    <a:solidFill>
                      <a:srgbClr val="7E3376"/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  <a:p>
                  <a:pPr algn="just">
                    <a:buClr>
                      <a:srgbClr val="7E3376"/>
                    </a:buClr>
                    <a:buSzPct val="120000"/>
                  </a:pP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Oferecemos um modelo prático de </a:t>
                  </a:r>
                  <a:r>
                    <a:rPr lang="pt-BR" sz="1000" dirty="0" err="1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co-criação</a:t>
                  </a:r>
                  <a:r>
                    <a:rPr lang="pt-BR" sz="10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Kanit"/>
                    </a:rPr>
                    <a:t>, resolvendo problemas complexos gerando valor mensurável.</a:t>
                  </a:r>
                  <a:endParaRPr lang="pt-B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endParaRPr>
                </a:p>
              </p:txBody>
            </p:sp>
            <p:sp>
              <p:nvSpPr>
                <p:cNvPr id="193" name="Forma Livre 192"/>
                <p:cNvSpPr/>
                <p:nvPr/>
              </p:nvSpPr>
              <p:spPr>
                <a:xfrm>
                  <a:off x="556993" y="2032612"/>
                  <a:ext cx="108000" cy="1106568"/>
                </a:xfrm>
                <a:custGeom>
                  <a:avLst/>
                  <a:gdLst>
                    <a:gd name="connsiteX0" fmla="*/ 60917 w 108000"/>
                    <a:gd name="connsiteY0" fmla="*/ 0 h 1106568"/>
                    <a:gd name="connsiteX1" fmla="*/ 108000 w 108000"/>
                    <a:gd name="connsiteY1" fmla="*/ 0 h 1106568"/>
                    <a:gd name="connsiteX2" fmla="*/ 108000 w 108000"/>
                    <a:gd name="connsiteY2" fmla="*/ 1106568 h 1106568"/>
                    <a:gd name="connsiteX3" fmla="*/ 60917 w 108000"/>
                    <a:gd name="connsiteY3" fmla="*/ 1106568 h 1106568"/>
                    <a:gd name="connsiteX4" fmla="*/ 0 w 108000"/>
                    <a:gd name="connsiteY4" fmla="*/ 1045651 h 1106568"/>
                    <a:gd name="connsiteX5" fmla="*/ 0 w 108000"/>
                    <a:gd name="connsiteY5" fmla="*/ 60917 h 1106568"/>
                    <a:gd name="connsiteX6" fmla="*/ 60917 w 108000"/>
                    <a:gd name="connsiteY6" fmla="*/ 0 h 1106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000" h="1106568">
                      <a:moveTo>
                        <a:pt x="60917" y="0"/>
                      </a:moveTo>
                      <a:lnTo>
                        <a:pt x="108000" y="0"/>
                      </a:lnTo>
                      <a:lnTo>
                        <a:pt x="108000" y="1106568"/>
                      </a:lnTo>
                      <a:lnTo>
                        <a:pt x="60917" y="1106568"/>
                      </a:lnTo>
                      <a:cubicBezTo>
                        <a:pt x="27273" y="1106568"/>
                        <a:pt x="0" y="1079295"/>
                        <a:pt x="0" y="1045651"/>
                      </a:cubicBezTo>
                      <a:lnTo>
                        <a:pt x="0" y="60917"/>
                      </a:lnTo>
                      <a:cubicBezTo>
                        <a:pt x="0" y="27273"/>
                        <a:pt x="27273" y="0"/>
                        <a:pt x="60917" y="0"/>
                      </a:cubicBezTo>
                      <a:close/>
                    </a:path>
                  </a:pathLst>
                </a:custGeom>
                <a:solidFill>
                  <a:srgbClr val="7E33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190" name="Elipse 189"/>
              <p:cNvSpPr/>
              <p:nvPr/>
            </p:nvSpPr>
            <p:spPr>
              <a:xfrm>
                <a:off x="4621548" y="1477293"/>
                <a:ext cx="340512" cy="34051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E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91" name="Imagem 190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94171" y="1549916"/>
                <a:ext cx="195266" cy="195266"/>
              </a:xfrm>
              <a:prstGeom prst="rect">
                <a:avLst/>
              </a:prstGeom>
            </p:spPr>
          </p:pic>
        </p:grpSp>
        <p:sp>
          <p:nvSpPr>
            <p:cNvPr id="188" name="Google Shape;91;p14"/>
            <p:cNvSpPr txBox="1">
              <a:spLocks/>
            </p:cNvSpPr>
            <p:nvPr/>
          </p:nvSpPr>
          <p:spPr>
            <a:xfrm>
              <a:off x="4791553" y="947084"/>
              <a:ext cx="3708286" cy="283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>
                <a:buBlip>
                  <a:blip r:embed="rId6"/>
                </a:buBlip>
              </a:pPr>
              <a:r>
                <a:rPr lang="pt-BR" sz="1200" b="1" dirty="0" smtClean="0"/>
                <a:t>Para a Comunidade Open </a:t>
              </a:r>
              <a:r>
                <a:rPr lang="pt-BR" sz="1200" b="1" dirty="0" err="1" smtClean="0"/>
                <a:t>Innovation</a:t>
              </a:r>
              <a:endParaRPr lang="pt-BR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14680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2741438" y="2183196"/>
            <a:ext cx="4236450" cy="81390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pt-BR" sz="2800" dirty="0" smtClean="0"/>
              <a:t>Tiago Waterloo</a:t>
            </a:r>
            <a:br>
              <a:rPr lang="pt-BR" sz="2800" dirty="0" smtClean="0"/>
            </a:br>
            <a:r>
              <a:rPr lang="pt-BR" sz="1800" dirty="0" smtClean="0"/>
              <a:t>Coordenador de CCO &amp; Inovação</a:t>
            </a:r>
            <a:endParaRPr sz="1800" dirty="0"/>
          </a:p>
        </p:txBody>
      </p:sp>
      <p:cxnSp>
        <p:nvCxnSpPr>
          <p:cNvPr id="5" name="Conector reto 4"/>
          <p:cNvCxnSpPr/>
          <p:nvPr/>
        </p:nvCxnSpPr>
        <p:spPr>
          <a:xfrm>
            <a:off x="2276356" y="2058416"/>
            <a:ext cx="2604508" cy="0"/>
          </a:xfrm>
          <a:prstGeom prst="line">
            <a:avLst/>
          </a:prstGeom>
          <a:ln w="38100" cap="rnd">
            <a:solidFill>
              <a:srgbClr val="7E33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Google Shape;144;p23"/>
          <p:cNvSpPr txBox="1">
            <a:spLocks/>
          </p:cNvSpPr>
          <p:nvPr/>
        </p:nvSpPr>
        <p:spPr>
          <a:xfrm>
            <a:off x="2741438" y="1213225"/>
            <a:ext cx="4236450" cy="813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Kanit"/>
              <a:buNone/>
              <a:defRPr sz="3500" b="1" i="0" u="none" strike="noStrike" cap="non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pt-BR" sz="2000" dirty="0" smtClean="0"/>
              <a:t>Vamos continuar</a:t>
            </a:r>
            <a:br>
              <a:rPr lang="pt-BR" sz="2000" dirty="0" smtClean="0"/>
            </a:br>
            <a:r>
              <a:rPr lang="pt-BR" sz="2000" dirty="0" smtClean="0"/>
              <a:t>a conversa?</a:t>
            </a:r>
            <a:endParaRPr lang="pt-BR" sz="2800" dirty="0"/>
          </a:p>
        </p:txBody>
      </p:sp>
      <p:pic>
        <p:nvPicPr>
          <p:cNvPr id="232" name="Picture 2" descr="Tiago Waterl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67" y="1237690"/>
            <a:ext cx="2185280" cy="2185280"/>
          </a:xfrm>
          <a:prstGeom prst="ellipse">
            <a:avLst/>
          </a:prstGeom>
          <a:ln w="63500" cap="rnd">
            <a:solidFill>
              <a:srgbClr val="7E337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Agrupar 13"/>
          <p:cNvGrpSpPr/>
          <p:nvPr/>
        </p:nvGrpSpPr>
        <p:grpSpPr>
          <a:xfrm>
            <a:off x="5675668" y="4361642"/>
            <a:ext cx="1174711" cy="364361"/>
            <a:chOff x="2417445" y="3544594"/>
            <a:chExt cx="1920177" cy="595583"/>
          </a:xfrm>
        </p:grpSpPr>
        <p:pic>
          <p:nvPicPr>
            <p:cNvPr id="15" name="Imagem 1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3" t="10385" r="72248" b="10385"/>
            <a:stretch/>
          </p:blipFill>
          <p:spPr>
            <a:xfrm>
              <a:off x="2417445" y="3606446"/>
              <a:ext cx="476250" cy="471880"/>
            </a:xfrm>
            <a:prstGeom prst="rect">
              <a:avLst/>
            </a:prstGeom>
          </p:spPr>
        </p:pic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59"/>
            <a:stretch/>
          </p:blipFill>
          <p:spPr>
            <a:xfrm>
              <a:off x="2891790" y="3544594"/>
              <a:ext cx="1445832" cy="595583"/>
            </a:xfrm>
            <a:prstGeom prst="rect">
              <a:avLst/>
            </a:prstGeom>
          </p:spPr>
        </p:pic>
      </p:grpSp>
      <p:grpSp>
        <p:nvGrpSpPr>
          <p:cNvPr id="1024" name="Agrupar 1023"/>
          <p:cNvGrpSpPr/>
          <p:nvPr/>
        </p:nvGrpSpPr>
        <p:grpSpPr>
          <a:xfrm>
            <a:off x="4179177" y="3190037"/>
            <a:ext cx="1106332" cy="1106333"/>
            <a:chOff x="3603572" y="3872230"/>
            <a:chExt cx="1116330" cy="1116330"/>
          </a:xfrm>
        </p:grpSpPr>
        <p:sp>
          <p:nvSpPr>
            <p:cNvPr id="3" name="Retângulo 2"/>
            <p:cNvSpPr/>
            <p:nvPr/>
          </p:nvSpPr>
          <p:spPr>
            <a:xfrm>
              <a:off x="3603572" y="3872230"/>
              <a:ext cx="1116330" cy="1116330"/>
            </a:xfrm>
            <a:prstGeom prst="rect">
              <a:avLst/>
            </a:prstGeom>
            <a:solidFill>
              <a:srgbClr val="7E33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4126" y="3922784"/>
              <a:ext cx="1015222" cy="1015222"/>
            </a:xfrm>
            <a:prstGeom prst="rect">
              <a:avLst/>
            </a:prstGeom>
          </p:spPr>
        </p:pic>
      </p:grpSp>
      <p:grpSp>
        <p:nvGrpSpPr>
          <p:cNvPr id="1025" name="Agrupar 1024"/>
          <p:cNvGrpSpPr/>
          <p:nvPr/>
        </p:nvGrpSpPr>
        <p:grpSpPr>
          <a:xfrm>
            <a:off x="2837007" y="3190037"/>
            <a:ext cx="1106332" cy="1106333"/>
            <a:chOff x="2249272" y="3872230"/>
            <a:chExt cx="1116330" cy="1116330"/>
          </a:xfrm>
        </p:grpSpPr>
        <p:sp>
          <p:nvSpPr>
            <p:cNvPr id="233" name="Retângulo 232"/>
            <p:cNvSpPr/>
            <p:nvPr/>
          </p:nvSpPr>
          <p:spPr>
            <a:xfrm>
              <a:off x="2249272" y="3872230"/>
              <a:ext cx="1116330" cy="1116330"/>
            </a:xfrm>
            <a:prstGeom prst="rect">
              <a:avLst/>
            </a:prstGeom>
            <a:solidFill>
              <a:srgbClr val="7E33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34" name="Imagem 23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826" y="3922784"/>
              <a:ext cx="1015222" cy="1015222"/>
            </a:xfrm>
            <a:prstGeom prst="rect">
              <a:avLst/>
            </a:prstGeom>
          </p:spPr>
        </p:pic>
      </p:grpSp>
      <p:grpSp>
        <p:nvGrpSpPr>
          <p:cNvPr id="274" name="Agrupar 273"/>
          <p:cNvGrpSpPr/>
          <p:nvPr/>
        </p:nvGrpSpPr>
        <p:grpSpPr>
          <a:xfrm>
            <a:off x="-4431415" y="848024"/>
            <a:ext cx="3708286" cy="3403558"/>
            <a:chOff x="635114" y="848024"/>
            <a:chExt cx="3708286" cy="3403558"/>
          </a:xfrm>
        </p:grpSpPr>
        <p:grpSp>
          <p:nvGrpSpPr>
            <p:cNvPr id="275" name="Agrupar 274"/>
            <p:cNvGrpSpPr/>
            <p:nvPr/>
          </p:nvGrpSpPr>
          <p:grpSpPr>
            <a:xfrm>
              <a:off x="782159" y="2262651"/>
              <a:ext cx="3561241" cy="918424"/>
              <a:chOff x="556993" y="2032612"/>
              <a:chExt cx="3561241" cy="1106568"/>
            </a:xfrm>
          </p:grpSpPr>
          <p:sp>
            <p:nvSpPr>
              <p:cNvPr id="283" name="Retângulo Arredondado 282"/>
              <p:cNvSpPr/>
              <p:nvPr/>
            </p:nvSpPr>
            <p:spPr>
              <a:xfrm>
                <a:off x="556993" y="2032612"/>
                <a:ext cx="3561241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err="1" smtClean="0">
                    <a:solidFill>
                      <a:srgbClr val="7E3376"/>
                    </a:solidFill>
                    <a:latin typeface="Kanit"/>
                  </a:rPr>
                  <a:t>Stakeholders</a:t>
                </a: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 e auto gestão</a:t>
                </a: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Proporcionar um patrocínio, a direção estratégica e a priorização necessária, alinhando o projeto aos objetivos macro da empresa.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284" name="Forma Livre 283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276" name="Agrupar 275"/>
            <p:cNvGrpSpPr/>
            <p:nvPr/>
          </p:nvGrpSpPr>
          <p:grpSpPr>
            <a:xfrm>
              <a:off x="782159" y="1202426"/>
              <a:ext cx="3561241" cy="918424"/>
              <a:chOff x="556993" y="2032612"/>
              <a:chExt cx="3561241" cy="1106568"/>
            </a:xfrm>
          </p:grpSpPr>
          <p:sp>
            <p:nvSpPr>
              <p:cNvPr id="281" name="Retângulo Arredondado 280"/>
              <p:cNvSpPr/>
              <p:nvPr/>
            </p:nvSpPr>
            <p:spPr>
              <a:xfrm>
                <a:off x="556993" y="2032612"/>
                <a:ext cx="3561241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Equipes operacionais e CCO</a:t>
                </a: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Essenciais na </a:t>
                </a:r>
                <a:r>
                  <a:rPr lang="pt-BR" sz="10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co-criação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definindo regras de negócio e requisitos práticos, assegurando o valor financeiro e operacional da solução.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282" name="Forma Livre 281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77" name="Google Shape;91;p14"/>
            <p:cNvSpPr txBox="1">
              <a:spLocks/>
            </p:cNvSpPr>
            <p:nvPr/>
          </p:nvSpPr>
          <p:spPr>
            <a:xfrm>
              <a:off x="635114" y="848024"/>
              <a:ext cx="3708286" cy="283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>
                <a:buBlip>
                  <a:blip r:embed="rId9"/>
                </a:buBlip>
              </a:pPr>
              <a:r>
                <a:rPr lang="pt-BR" sz="1200" b="1" dirty="0" smtClean="0"/>
                <a:t>Parceiros Internos e Externos</a:t>
              </a:r>
              <a:endParaRPr lang="pt-BR" sz="1200" dirty="0"/>
            </a:p>
          </p:txBody>
        </p:sp>
        <p:grpSp>
          <p:nvGrpSpPr>
            <p:cNvPr id="278" name="Agrupar 277"/>
            <p:cNvGrpSpPr/>
            <p:nvPr/>
          </p:nvGrpSpPr>
          <p:grpSpPr>
            <a:xfrm>
              <a:off x="782159" y="3333158"/>
              <a:ext cx="3561241" cy="918424"/>
              <a:chOff x="556993" y="2032612"/>
              <a:chExt cx="3561241" cy="1106568"/>
            </a:xfrm>
          </p:grpSpPr>
          <p:sp>
            <p:nvSpPr>
              <p:cNvPr id="279" name="Retângulo Arredondado 278"/>
              <p:cNvSpPr/>
              <p:nvPr/>
            </p:nvSpPr>
            <p:spPr>
              <a:xfrm>
                <a:off x="556993" y="2032612"/>
                <a:ext cx="3561241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err="1" smtClean="0">
                    <a:solidFill>
                      <a:srgbClr val="7E3376"/>
                    </a:solidFill>
                    <a:latin typeface="Kanit"/>
                  </a:rPr>
                  <a:t>Gaussfleet</a:t>
                </a: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: Parceiro estratégico</a:t>
                </a: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Atuo como </a:t>
                </a:r>
                <a:r>
                  <a:rPr lang="pt-BR" sz="10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co-criadora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, trazendo agilidade, expertise em telemetria e uma plataforma tecnológica e robusta, essencial para o desenvolvimento da solução.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280" name="Forma Livre 279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  <p:grpSp>
        <p:nvGrpSpPr>
          <p:cNvPr id="285" name="Agrupar 284"/>
          <p:cNvGrpSpPr/>
          <p:nvPr/>
        </p:nvGrpSpPr>
        <p:grpSpPr>
          <a:xfrm>
            <a:off x="9540721" y="848024"/>
            <a:ext cx="4130040" cy="3762076"/>
            <a:chOff x="4572000" y="848024"/>
            <a:chExt cx="4130040" cy="3762076"/>
          </a:xfrm>
        </p:grpSpPr>
        <p:grpSp>
          <p:nvGrpSpPr>
            <p:cNvPr id="286" name="Agrupar 285"/>
            <p:cNvGrpSpPr/>
            <p:nvPr/>
          </p:nvGrpSpPr>
          <p:grpSpPr>
            <a:xfrm>
              <a:off x="4719045" y="2262651"/>
              <a:ext cx="3561241" cy="918424"/>
              <a:chOff x="556993" y="2032612"/>
              <a:chExt cx="3561241" cy="1106568"/>
            </a:xfrm>
          </p:grpSpPr>
          <p:sp>
            <p:nvSpPr>
              <p:cNvPr id="294" name="Retângulo Arredondado 293"/>
              <p:cNvSpPr/>
              <p:nvPr/>
            </p:nvSpPr>
            <p:spPr>
              <a:xfrm>
                <a:off x="556993" y="2032612"/>
                <a:ext cx="3561241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Governança conjunta e ativa</a:t>
                </a: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Fórum semanais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de priorizações (liderados por </a:t>
                </a:r>
                <a:r>
                  <a:rPr lang="pt-BR" sz="10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stakeholders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) e </a:t>
                </a:r>
                <a:r>
                  <a:rPr lang="pt-BR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“escuta ativa”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.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295" name="Forma Livre 294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287" name="Agrupar 286"/>
            <p:cNvGrpSpPr/>
            <p:nvPr/>
          </p:nvGrpSpPr>
          <p:grpSpPr>
            <a:xfrm>
              <a:off x="4719045" y="1202426"/>
              <a:ext cx="3561241" cy="918424"/>
              <a:chOff x="556993" y="2032612"/>
              <a:chExt cx="3561241" cy="1106568"/>
            </a:xfrm>
          </p:grpSpPr>
          <p:sp>
            <p:nvSpPr>
              <p:cNvPr id="292" name="Retângulo Arredondado 291"/>
              <p:cNvSpPr/>
              <p:nvPr/>
            </p:nvSpPr>
            <p:spPr>
              <a:xfrm>
                <a:off x="556993" y="2032612"/>
                <a:ext cx="3561241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err="1" smtClean="0">
                    <a:solidFill>
                      <a:srgbClr val="7E3376"/>
                    </a:solidFill>
                    <a:latin typeface="Kanit"/>
                  </a:rPr>
                  <a:t>Co-criação</a:t>
                </a: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 ágil e validada</a:t>
                </a: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Squads</a:t>
                </a:r>
                <a:r>
                  <a:rPr lang="pt-BR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híbridos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(equipe Makro e </a:t>
                </a:r>
                <a:r>
                  <a:rPr lang="pt-BR" sz="10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Gaussfleet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), </a:t>
                </a:r>
                <a:r>
                  <a:rPr lang="pt-BR" sz="1000" b="1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Sprints</a:t>
                </a:r>
                <a:r>
                  <a:rPr lang="pt-BR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quinzenais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 e validação em campo.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293" name="Forma Livre 292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88" name="Google Shape;91;p14"/>
            <p:cNvSpPr txBox="1">
              <a:spLocks/>
            </p:cNvSpPr>
            <p:nvPr/>
          </p:nvSpPr>
          <p:spPr>
            <a:xfrm>
              <a:off x="4572000" y="848024"/>
              <a:ext cx="4130040" cy="283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>
                <a:buBlip>
                  <a:blip r:embed="rId9"/>
                </a:buBlip>
              </a:pPr>
              <a:r>
                <a:rPr lang="pt-BR" sz="1200" b="1" dirty="0" smtClean="0"/>
                <a:t>Mecanismos de </a:t>
              </a:r>
              <a:r>
                <a:rPr lang="pt-BR" sz="1200" b="1" dirty="0" err="1" smtClean="0"/>
                <a:t>Co-criação</a:t>
              </a:r>
              <a:r>
                <a:rPr lang="pt-BR" sz="1200" b="1" dirty="0" smtClean="0"/>
                <a:t>, Governança e Valor</a:t>
              </a:r>
              <a:endParaRPr lang="pt-BR" sz="1200" dirty="0"/>
            </a:p>
          </p:txBody>
        </p:sp>
        <p:grpSp>
          <p:nvGrpSpPr>
            <p:cNvPr id="289" name="Agrupar 288"/>
            <p:cNvGrpSpPr/>
            <p:nvPr/>
          </p:nvGrpSpPr>
          <p:grpSpPr>
            <a:xfrm>
              <a:off x="4719045" y="3333158"/>
              <a:ext cx="3561241" cy="1276942"/>
              <a:chOff x="556993" y="2032612"/>
              <a:chExt cx="3561241" cy="1106568"/>
            </a:xfrm>
          </p:grpSpPr>
          <p:sp>
            <p:nvSpPr>
              <p:cNvPr id="290" name="Retângulo Arredondado 289"/>
              <p:cNvSpPr/>
              <p:nvPr/>
            </p:nvSpPr>
            <p:spPr>
              <a:xfrm>
                <a:off x="556993" y="2032612"/>
                <a:ext cx="3561241" cy="1106568"/>
              </a:xfrm>
              <a:prstGeom prst="roundRect">
                <a:avLst>
                  <a:gd name="adj" fmla="val 550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8000" rIns="90000" rtlCol="0" anchor="ctr"/>
              <a:lstStyle/>
              <a:p>
                <a:pPr algn="just">
                  <a:buClr>
                    <a:srgbClr val="7E3376"/>
                  </a:buClr>
                  <a:buSzPct val="120000"/>
                </a:pPr>
                <a:r>
                  <a:rPr lang="pt-BR" sz="1000" b="1" dirty="0" smtClean="0">
                    <a:solidFill>
                      <a:srgbClr val="7E3376"/>
                    </a:solidFill>
                    <a:latin typeface="Kanit"/>
                  </a:rPr>
                  <a:t>Compartilhamento de valor (ganha – ganha)</a:t>
                </a:r>
                <a:endParaRPr lang="pt-BR" sz="1000" b="1" dirty="0">
                  <a:solidFill>
                    <a:srgbClr val="7E3376"/>
                  </a:solidFill>
                  <a:latin typeface="Kanit"/>
                </a:endParaRPr>
              </a:p>
              <a:p>
                <a:pPr algn="just">
                  <a:buClr>
                    <a:srgbClr val="7E3376"/>
                  </a:buClr>
                  <a:buSzPct val="120000"/>
                </a:pP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marL="171450" indent="-171450" algn="just">
                  <a:buClr>
                    <a:srgbClr val="7E3376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Valor para a Makro: solução de problemas, digitalização, eficiência.</a:t>
                </a:r>
              </a:p>
              <a:p>
                <a:pPr marL="171450" indent="-171450" algn="just">
                  <a:buClr>
                    <a:srgbClr val="7E3376"/>
                  </a:buClr>
                  <a:buSzPct val="120000"/>
                  <a:buFont typeface="Arial" panose="020B0604020202020204" pitchFamily="34" charset="0"/>
                  <a:buChar char="•"/>
                </a:pPr>
                <a:endParaRPr lang="pt-BR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  <a:p>
                <a:pPr marL="171450" indent="-171450" algn="just">
                  <a:buClr>
                    <a:srgbClr val="7E3376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Valor para a </a:t>
                </a:r>
                <a:r>
                  <a:rPr lang="pt-BR" sz="10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Gaussfleet</a:t>
                </a:r>
                <a:r>
                  <a:rPr lang="pt-BR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Kanit"/>
                  </a:rPr>
                  <a:t>: Validação da tecnologia em um novo nicho existente.</a:t>
                </a:r>
                <a:endParaRPr lang="pt-B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/>
                </a:endParaRPr>
              </a:p>
            </p:txBody>
          </p:sp>
          <p:sp>
            <p:nvSpPr>
              <p:cNvPr id="291" name="Forma Livre 290"/>
              <p:cNvSpPr/>
              <p:nvPr/>
            </p:nvSpPr>
            <p:spPr>
              <a:xfrm>
                <a:off x="556993" y="2032612"/>
                <a:ext cx="108000" cy="1106568"/>
              </a:xfrm>
              <a:custGeom>
                <a:avLst/>
                <a:gdLst>
                  <a:gd name="connsiteX0" fmla="*/ 60917 w 108000"/>
                  <a:gd name="connsiteY0" fmla="*/ 0 h 1106568"/>
                  <a:gd name="connsiteX1" fmla="*/ 108000 w 108000"/>
                  <a:gd name="connsiteY1" fmla="*/ 0 h 1106568"/>
                  <a:gd name="connsiteX2" fmla="*/ 108000 w 108000"/>
                  <a:gd name="connsiteY2" fmla="*/ 1106568 h 1106568"/>
                  <a:gd name="connsiteX3" fmla="*/ 60917 w 108000"/>
                  <a:gd name="connsiteY3" fmla="*/ 1106568 h 1106568"/>
                  <a:gd name="connsiteX4" fmla="*/ 0 w 108000"/>
                  <a:gd name="connsiteY4" fmla="*/ 1045651 h 1106568"/>
                  <a:gd name="connsiteX5" fmla="*/ 0 w 108000"/>
                  <a:gd name="connsiteY5" fmla="*/ 60917 h 1106568"/>
                  <a:gd name="connsiteX6" fmla="*/ 60917 w 108000"/>
                  <a:gd name="connsiteY6" fmla="*/ 0 h 11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000" h="1106568">
                    <a:moveTo>
                      <a:pt x="60917" y="0"/>
                    </a:moveTo>
                    <a:lnTo>
                      <a:pt x="108000" y="0"/>
                    </a:lnTo>
                    <a:lnTo>
                      <a:pt x="108000" y="1106568"/>
                    </a:lnTo>
                    <a:lnTo>
                      <a:pt x="60917" y="1106568"/>
                    </a:lnTo>
                    <a:cubicBezTo>
                      <a:pt x="27273" y="1106568"/>
                      <a:pt x="0" y="1079295"/>
                      <a:pt x="0" y="1045651"/>
                    </a:cubicBezTo>
                    <a:lnTo>
                      <a:pt x="0" y="60917"/>
                    </a:lnTo>
                    <a:cubicBezTo>
                      <a:pt x="0" y="27273"/>
                      <a:pt x="27273" y="0"/>
                      <a:pt x="60917" y="0"/>
                    </a:cubicBezTo>
                    <a:close/>
                  </a:path>
                </a:pathLst>
              </a:custGeom>
              <a:solidFill>
                <a:srgbClr val="7E33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5242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489</TotalTime>
  <Words>3102</Words>
  <Application>Microsoft Office PowerPoint</Application>
  <PresentationFormat>Apresentação na tela (16:9)</PresentationFormat>
  <Paragraphs>416</Paragraphs>
  <Slides>17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Arial</vt:lpstr>
      <vt:lpstr>Kanit</vt:lpstr>
      <vt:lpstr>Metropolis Extra Bold</vt:lpstr>
      <vt:lpstr>Poppins Bold</vt:lpstr>
      <vt:lpstr>Simple Light</vt:lpstr>
      <vt:lpstr>Apresentação do PowerPoint</vt:lpstr>
      <vt:lpstr>Contexto e Desafio</vt:lpstr>
      <vt:lpstr>Contexto e Desafio</vt:lpstr>
      <vt:lpstr>Contexto e Desafio</vt:lpstr>
      <vt:lpstr>Apresentação do PowerPoint</vt:lpstr>
      <vt:lpstr>Objetivo da Iniciativa</vt:lpstr>
      <vt:lpstr>Tipo de Caso &amp; Descrição da Prática</vt:lpstr>
      <vt:lpstr>Tipo de Caso &amp; Descrição da Prática</vt:lpstr>
      <vt:lpstr>Apresentação do PowerPoint</vt:lpstr>
      <vt:lpstr>Apresentação do PowerPoint</vt:lpstr>
      <vt:lpstr>Originalidade e Inovação</vt:lpstr>
      <vt:lpstr>Demonstração de Resultados</vt:lpstr>
      <vt:lpstr>Escalabilidade e Replicabilidade</vt:lpstr>
      <vt:lpstr>Lições Aprendidas e Recomendações Práticas</vt:lpstr>
      <vt:lpstr>Encerramento - Síntese do Valor Entregue</vt:lpstr>
      <vt:lpstr>Encerramento - Síntese do Valor Entregue</vt:lpstr>
      <vt:lpstr>Tiago Waterloo Coordenador de CCO &amp; Inovação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Francisco Weverson Feitosa do Nascimento</dc:creator>
  <cp:lastModifiedBy>Maria Leticia Ferretti</cp:lastModifiedBy>
  <cp:revision>46</cp:revision>
  <dcterms:modified xsi:type="dcterms:W3CDTF">2025-08-08T20:00:02Z</dcterms:modified>
</cp:coreProperties>
</file>