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6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1"/>
  </p:notesMasterIdLst>
  <p:sldIdLst>
    <p:sldId id="256" r:id="rId5"/>
    <p:sldId id="283" r:id="rId6"/>
    <p:sldId id="275" r:id="rId7"/>
    <p:sldId id="276" r:id="rId8"/>
    <p:sldId id="259" r:id="rId9"/>
    <p:sldId id="282" r:id="rId10"/>
    <p:sldId id="288" r:id="rId11"/>
    <p:sldId id="289" r:id="rId12"/>
    <p:sldId id="268" r:id="rId13"/>
    <p:sldId id="284" r:id="rId14"/>
    <p:sldId id="280" r:id="rId15"/>
    <p:sldId id="278" r:id="rId16"/>
    <p:sldId id="286" r:id="rId17"/>
    <p:sldId id="263" r:id="rId18"/>
    <p:sldId id="264" r:id="rId19"/>
    <p:sldId id="266" r:id="rId20"/>
  </p:sldIdLst>
  <p:sldSz cx="9144000" cy="5143500" type="screen16x9"/>
  <p:notesSz cx="6858000" cy="9144000"/>
  <p:embeddedFontLst>
    <p:embeddedFont>
      <p:font typeface="Kanit" panose="020B0604020202020204" charset="-34"/>
      <p:regular r:id="rId22"/>
      <p:bold r:id="rId23"/>
      <p:italic r:id="rId24"/>
      <p:boldItalic r:id="rId25"/>
    </p:embeddedFont>
    <p:embeddedFont>
      <p:font typeface="Kanit Light" panose="020B0604020202020204" charset="-34"/>
      <p:regular r:id="rId26"/>
      <p:bold r:id="rId27"/>
      <p:italic r:id="rId28"/>
      <p:boldItalic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70A11-9CC0-4FF0-9474-7E4F8BD816EE}" v="173" dt="2025-08-08T12:50:19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67" autoAdjust="0"/>
    <p:restoredTop sz="93030" autoAdjust="0"/>
  </p:normalViewPr>
  <p:slideViewPr>
    <p:cSldViewPr snapToGrid="0">
      <p:cViewPr varScale="1">
        <p:scale>
          <a:sx n="66" d="100"/>
          <a:sy n="66" d="100"/>
        </p:scale>
        <p:origin x="748" y="3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microsoft.com/office/2015/10/relationships/revisionInfo" Target="revisionInfo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a Godoy Brandao" userId="e15d4fcc-d511-4667-825c-505320700330" providerId="ADAL" clId="{9E413181-DD83-4ADA-BF6B-47B572EB4185}"/>
    <pc:docChg chg="modSld">
      <pc:chgData name="Manuela Godoy Brandao" userId="e15d4fcc-d511-4667-825c-505320700330" providerId="ADAL" clId="{9E413181-DD83-4ADA-BF6B-47B572EB4185}" dt="2025-08-08T13:33:19.758" v="41" actId="20577"/>
      <pc:docMkLst>
        <pc:docMk/>
      </pc:docMkLst>
      <pc:sldChg chg="modSp mod">
        <pc:chgData name="Manuela Godoy Brandao" userId="e15d4fcc-d511-4667-825c-505320700330" providerId="ADAL" clId="{9E413181-DD83-4ADA-BF6B-47B572EB4185}" dt="2025-08-08T13:33:19.758" v="41" actId="20577"/>
        <pc:sldMkLst>
          <pc:docMk/>
          <pc:sldMk cId="3955852998" sldId="282"/>
        </pc:sldMkLst>
        <pc:spChg chg="mod">
          <ac:chgData name="Manuela Godoy Brandao" userId="e15d4fcc-d511-4667-825c-505320700330" providerId="ADAL" clId="{9E413181-DD83-4ADA-BF6B-47B572EB4185}" dt="2025-08-08T13:33:19.758" v="41" actId="20577"/>
          <ac:spMkLst>
            <pc:docMk/>
            <pc:sldMk cId="3955852998" sldId="282"/>
            <ac:spMk id="2" creationId="{1DC38C63-7BB8-872F-2F5A-EC21D57DD1E1}"/>
          </ac:spMkLst>
        </pc:spChg>
      </pc:sldChg>
      <pc:sldChg chg="modSp mod">
        <pc:chgData name="Manuela Godoy Brandao" userId="e15d4fcc-d511-4667-825c-505320700330" providerId="ADAL" clId="{9E413181-DD83-4ADA-BF6B-47B572EB4185}" dt="2025-08-08T13:32:12.859" v="0" actId="20577"/>
        <pc:sldMkLst>
          <pc:docMk/>
          <pc:sldMk cId="2454239652" sldId="283"/>
        </pc:sldMkLst>
        <pc:spChg chg="mod">
          <ac:chgData name="Manuela Godoy Brandao" userId="e15d4fcc-d511-4667-825c-505320700330" providerId="ADAL" clId="{9E413181-DD83-4ADA-BF6B-47B572EB4185}" dt="2025-08-08T13:32:12.859" v="0" actId="20577"/>
          <ac:spMkLst>
            <pc:docMk/>
            <pc:sldMk cId="2454239652" sldId="283"/>
            <ac:spMk id="91" creationId="{67E00DEC-EAA1-8F8B-FEB4-2A0AE48C68E4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0F2A0-0004-4002-B9D6-1278D37E9B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3FAD54-8D79-4FF8-AFE3-3164DD6BC0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4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rPr>
            <a:t>A parceria entre Petrobras e consórcio de Startups promoveu intercâmbio tecnológico e metodológico relevante.</a:t>
          </a:r>
          <a:endParaRPr lang="en-US" sz="1400" b="0" i="0" u="none" strike="noStrike" cap="none" dirty="0">
            <a:solidFill>
              <a:srgbClr val="803176"/>
            </a:solidFill>
            <a:latin typeface="Trebuchet MS" panose="020B0603020202020204" pitchFamily="34" charset="0"/>
            <a:ea typeface="Kanit Light"/>
            <a:cs typeface="Kanit Light"/>
            <a:sym typeface="Kanit Light"/>
          </a:endParaRPr>
        </a:p>
      </dgm:t>
    </dgm:pt>
    <dgm:pt modelId="{7049DDCC-DAF2-41C2-861E-BE90910C2E9B}" type="parTrans" cxnId="{CCDFB20C-3CC8-412D-8049-79BB201D8585}">
      <dgm:prSet/>
      <dgm:spPr/>
      <dgm:t>
        <a:bodyPr/>
        <a:lstStyle/>
        <a:p>
          <a:endParaRPr lang="en-US"/>
        </a:p>
      </dgm:t>
    </dgm:pt>
    <dgm:pt modelId="{06C81440-DB67-4AA2-B6AD-07135BFF99E1}" type="sibTrans" cxnId="{CCDFB20C-3CC8-412D-8049-79BB201D8585}">
      <dgm:prSet/>
      <dgm:spPr/>
      <dgm:t>
        <a:bodyPr/>
        <a:lstStyle/>
        <a:p>
          <a:endParaRPr lang="en-US"/>
        </a:p>
      </dgm:t>
    </dgm:pt>
    <dgm:pt modelId="{AF553D96-1C1B-419A-A3B9-6077F1A87747}">
      <dgm:prSet custT="1"/>
      <dgm:spPr>
        <a:solidFill>
          <a:schemeClr val="tx2"/>
        </a:solidFill>
      </dgm:spPr>
      <dgm:t>
        <a:bodyPr/>
        <a:lstStyle/>
        <a:p>
          <a:pPr>
            <a:lnSpc>
              <a:spcPct val="100000"/>
            </a:lnSpc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O produto obteve melhorias significativas nas interfaces com usuários (UX) e novas estruturas de </a:t>
          </a:r>
          <a:r>
            <a:rPr lang="pt-BR" sz="1400" b="0" i="1" u="none" strike="noStrike" kern="1200" cap="none" dirty="0" err="1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frontend</a:t>
          </a: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 frente a sua versão inicial.</a:t>
          </a:r>
          <a:endParaRPr lang="en-US" sz="1400" kern="1200" dirty="0"/>
        </a:p>
      </dgm:t>
    </dgm:pt>
    <dgm:pt modelId="{D1CA22D4-E60A-4374-AED7-A241C6FA2348}" type="parTrans" cxnId="{F4750FA0-A92F-4895-88C4-CCBA56B39E42}">
      <dgm:prSet/>
      <dgm:spPr/>
      <dgm:t>
        <a:bodyPr/>
        <a:lstStyle/>
        <a:p>
          <a:endParaRPr lang="en-US"/>
        </a:p>
      </dgm:t>
    </dgm:pt>
    <dgm:pt modelId="{A88E8FBE-0DCB-4805-ACD5-897B136E094A}" type="sibTrans" cxnId="{F4750FA0-A92F-4895-88C4-CCBA56B39E42}">
      <dgm:prSet/>
      <dgm:spPr/>
      <dgm:t>
        <a:bodyPr/>
        <a:lstStyle/>
        <a:p>
          <a:endParaRPr lang="en-US"/>
        </a:p>
      </dgm:t>
    </dgm:pt>
    <dgm:pt modelId="{CDFAFA4C-D1CC-4972-BEFA-DB651775BD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Concepção e implementação de um novo agente de inteligência artificial, anteriormente inexistentes no modelo de negócios das empresas do consórcio.</a:t>
          </a:r>
          <a:endParaRPr lang="pt-BR" sz="1400" kern="1200" dirty="0"/>
        </a:p>
      </dgm:t>
    </dgm:pt>
    <dgm:pt modelId="{75A8427F-0F08-4E97-8D67-587F4F0C0396}" type="parTrans" cxnId="{76FBE238-787E-41FF-A0D2-DD5EB39A9CCD}">
      <dgm:prSet/>
      <dgm:spPr/>
      <dgm:t>
        <a:bodyPr/>
        <a:lstStyle/>
        <a:p>
          <a:endParaRPr lang="en-US"/>
        </a:p>
      </dgm:t>
    </dgm:pt>
    <dgm:pt modelId="{9F9DE45A-A0B3-4C56-9EE6-FE95C7C92FFE}" type="sibTrans" cxnId="{76FBE238-787E-41FF-A0D2-DD5EB39A9CCD}">
      <dgm:prSet/>
      <dgm:spPr/>
      <dgm:t>
        <a:bodyPr/>
        <a:lstStyle/>
        <a:p>
          <a:endParaRPr lang="en-US"/>
        </a:p>
      </dgm:t>
    </dgm:pt>
    <dgm:pt modelId="{950E7CE9-2F4E-41C3-A209-D6517C35C658}">
      <dgm:prSet custT="1"/>
      <dgm:spPr>
        <a:solidFill>
          <a:schemeClr val="tx2"/>
        </a:solidFill>
      </dgm:spPr>
      <dgm:t>
        <a:bodyPr/>
        <a:lstStyle/>
        <a:p>
          <a:pPr>
            <a:lnSpc>
              <a:spcPct val="100000"/>
            </a:lnSpc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Com o trabalho colaborativo, as startups conseguiram aplicar seu conhecimento em IA em novas áreas como comunicação e relacionamento, ampliando seu portfólio de atuação</a:t>
          </a:r>
          <a:endParaRPr lang="en-US" sz="1400" kern="1200" dirty="0"/>
        </a:p>
      </dgm:t>
    </dgm:pt>
    <dgm:pt modelId="{27BEC80C-3DF6-4E43-9F1D-A47872C9CD03}" type="parTrans" cxnId="{8DDD615D-1C5C-41E0-ACC9-457B20C82206}">
      <dgm:prSet/>
      <dgm:spPr/>
      <dgm:t>
        <a:bodyPr/>
        <a:lstStyle/>
        <a:p>
          <a:endParaRPr lang="en-US"/>
        </a:p>
      </dgm:t>
    </dgm:pt>
    <dgm:pt modelId="{C6A33AEF-054C-4835-ADFF-1853F687318F}" type="sibTrans" cxnId="{8DDD615D-1C5C-41E0-ACC9-457B20C82206}">
      <dgm:prSet/>
      <dgm:spPr/>
      <dgm:t>
        <a:bodyPr/>
        <a:lstStyle/>
        <a:p>
          <a:endParaRPr lang="en-US"/>
        </a:p>
      </dgm:t>
    </dgm:pt>
    <dgm:pt modelId="{C8F3BE5B-C047-4F6B-92CF-3F8078AAC094}">
      <dgm:prSet custT="1"/>
      <dgm:spPr>
        <a:solidFill>
          <a:schemeClr val="tx2"/>
        </a:solidFill>
      </dgm:spPr>
      <dgm:t>
        <a:bodyPr/>
        <a:lstStyle/>
        <a:p>
          <a:pPr>
            <a:lnSpc>
              <a:spcPct val="100000"/>
            </a:lnSpc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Contribuições brasileiras significativas em aspectos como a compreensão de dinâmicas do mercado latino-americano ampliando horizontes para futuros desenvolvimentos conjuntos BR/DE</a:t>
          </a:r>
          <a:endParaRPr lang="en-US" sz="1400" kern="1200" dirty="0"/>
        </a:p>
      </dgm:t>
    </dgm:pt>
    <dgm:pt modelId="{2116842F-97E1-4E1C-B374-5633A870D03B}" type="parTrans" cxnId="{283AAE95-C60D-4177-8B3E-A0330AA15ED8}">
      <dgm:prSet/>
      <dgm:spPr/>
      <dgm:t>
        <a:bodyPr/>
        <a:lstStyle/>
        <a:p>
          <a:endParaRPr lang="en-US"/>
        </a:p>
      </dgm:t>
    </dgm:pt>
    <dgm:pt modelId="{6B82FCD9-52A3-4166-A0D7-AADBAB3AC59A}" type="sibTrans" cxnId="{283AAE95-C60D-4177-8B3E-A0330AA15ED8}">
      <dgm:prSet/>
      <dgm:spPr/>
      <dgm:t>
        <a:bodyPr/>
        <a:lstStyle/>
        <a:p>
          <a:endParaRPr lang="en-US"/>
        </a:p>
      </dgm:t>
    </dgm:pt>
    <dgm:pt modelId="{2F8E287C-DB48-459B-BDBE-0B92370ED1FD}" type="pres">
      <dgm:prSet presAssocID="{0980F2A0-0004-4002-B9D6-1278D37E9B07}" presName="root" presStyleCnt="0">
        <dgm:presLayoutVars>
          <dgm:dir/>
          <dgm:resizeHandles val="exact"/>
        </dgm:presLayoutVars>
      </dgm:prSet>
      <dgm:spPr/>
    </dgm:pt>
    <dgm:pt modelId="{07B7FA13-12C9-45EF-BE8B-AF87AFB6480D}" type="pres">
      <dgm:prSet presAssocID="{613FAD54-8D79-4FF8-AFE3-3164DD6BC04F}" presName="compNode" presStyleCnt="0"/>
      <dgm:spPr/>
    </dgm:pt>
    <dgm:pt modelId="{7EA344F4-03F1-421F-A1C2-17EA59A2146F}" type="pres">
      <dgm:prSet presAssocID="{613FAD54-8D79-4FF8-AFE3-3164DD6BC04F}" presName="bgRect" presStyleLbl="bgShp" presStyleIdx="0" presStyleCnt="5"/>
      <dgm:spPr>
        <a:solidFill>
          <a:schemeClr val="tx2"/>
        </a:solidFill>
      </dgm:spPr>
    </dgm:pt>
    <dgm:pt modelId="{A15A6C7C-B3DF-4B66-B986-A41E62713611}" type="pres">
      <dgm:prSet presAssocID="{613FAD54-8D79-4FF8-AFE3-3164DD6BC04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erto de mão"/>
        </a:ext>
      </dgm:extLst>
    </dgm:pt>
    <dgm:pt modelId="{FF74FF47-8E6B-4912-BE60-CFE8A04824FA}" type="pres">
      <dgm:prSet presAssocID="{613FAD54-8D79-4FF8-AFE3-3164DD6BC04F}" presName="spaceRect" presStyleCnt="0"/>
      <dgm:spPr/>
    </dgm:pt>
    <dgm:pt modelId="{BBDC18E2-0D88-433D-ABE8-6E7BC4A1A613}" type="pres">
      <dgm:prSet presAssocID="{613FAD54-8D79-4FF8-AFE3-3164DD6BC04F}" presName="parTx" presStyleLbl="revTx" presStyleIdx="0" presStyleCnt="5" custLinFactNeighborX="122" custLinFactNeighborY="-1633">
        <dgm:presLayoutVars>
          <dgm:chMax val="0"/>
          <dgm:chPref val="0"/>
        </dgm:presLayoutVars>
      </dgm:prSet>
      <dgm:spPr/>
    </dgm:pt>
    <dgm:pt modelId="{0172D9F5-7872-41DD-9D0F-20B477948216}" type="pres">
      <dgm:prSet presAssocID="{06C81440-DB67-4AA2-B6AD-07135BFF99E1}" presName="sibTrans" presStyleCnt="0"/>
      <dgm:spPr/>
    </dgm:pt>
    <dgm:pt modelId="{8E06B565-FFB9-4700-8141-4BA405CF0351}" type="pres">
      <dgm:prSet presAssocID="{AF553D96-1C1B-419A-A3B9-6077F1A87747}" presName="compNode" presStyleCnt="0"/>
      <dgm:spPr/>
    </dgm:pt>
    <dgm:pt modelId="{A409C933-6E77-4439-93BC-9740FACF29C3}" type="pres">
      <dgm:prSet presAssocID="{AF553D96-1C1B-419A-A3B9-6077F1A87747}" presName="bgRect" presStyleLbl="bgShp" presStyleIdx="1" presStyleCnt="5"/>
      <dgm:spPr>
        <a:solidFill>
          <a:schemeClr val="tx2"/>
        </a:solidFill>
      </dgm:spPr>
    </dgm:pt>
    <dgm:pt modelId="{ADDCEB79-8CDE-4F46-83F0-92E16600C582}" type="pres">
      <dgm:prSet presAssocID="{AF553D96-1C1B-419A-A3B9-6077F1A8774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ador"/>
        </a:ext>
      </dgm:extLst>
    </dgm:pt>
    <dgm:pt modelId="{DB5A86C8-D6FA-4CD9-AD15-A93F3CD88811}" type="pres">
      <dgm:prSet presAssocID="{AF553D96-1C1B-419A-A3B9-6077F1A87747}" presName="spaceRect" presStyleCnt="0"/>
      <dgm:spPr/>
    </dgm:pt>
    <dgm:pt modelId="{D0247D07-FF12-4099-8A7B-3DE922CA1D87}" type="pres">
      <dgm:prSet presAssocID="{AF553D96-1C1B-419A-A3B9-6077F1A87747}" presName="parTx" presStyleLbl="revTx" presStyleIdx="1" presStyleCnt="5" custLinFactNeighborY="-5560">
        <dgm:presLayoutVars>
          <dgm:chMax val="0"/>
          <dgm:chPref val="0"/>
        </dgm:presLayoutVars>
      </dgm:prSet>
      <dgm:spPr/>
    </dgm:pt>
    <dgm:pt modelId="{EEF25B77-AAB7-47BA-B2BE-8A14DF2A6F80}" type="pres">
      <dgm:prSet presAssocID="{A88E8FBE-0DCB-4805-ACD5-897B136E094A}" presName="sibTrans" presStyleCnt="0"/>
      <dgm:spPr/>
    </dgm:pt>
    <dgm:pt modelId="{C7AC4876-9A6B-424F-AC9A-28BD755D93F2}" type="pres">
      <dgm:prSet presAssocID="{CDFAFA4C-D1CC-4972-BEFA-DB651775BD64}" presName="compNode" presStyleCnt="0"/>
      <dgm:spPr/>
    </dgm:pt>
    <dgm:pt modelId="{AA46D4CB-BFCB-49ED-8FC8-334EEA9FB9AD}" type="pres">
      <dgm:prSet presAssocID="{CDFAFA4C-D1CC-4972-BEFA-DB651775BD64}" presName="bgRect" presStyleLbl="bgShp" presStyleIdx="2" presStyleCnt="5"/>
      <dgm:spPr>
        <a:solidFill>
          <a:schemeClr val="tx2"/>
        </a:solidFill>
      </dgm:spPr>
    </dgm:pt>
    <dgm:pt modelId="{E6756C20-E3CB-4196-ABEF-D116B67F722C}" type="pres">
      <dgm:prSet presAssocID="{CDFAFA4C-D1CC-4972-BEFA-DB651775BD6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itão"/>
        </a:ext>
      </dgm:extLst>
    </dgm:pt>
    <dgm:pt modelId="{F92614D6-CC52-438D-8FF6-93ABEEF974CD}" type="pres">
      <dgm:prSet presAssocID="{CDFAFA4C-D1CC-4972-BEFA-DB651775BD64}" presName="spaceRect" presStyleCnt="0"/>
      <dgm:spPr/>
    </dgm:pt>
    <dgm:pt modelId="{3BF651B2-BA60-45E3-ADC1-59E2380D3B1C}" type="pres">
      <dgm:prSet presAssocID="{CDFAFA4C-D1CC-4972-BEFA-DB651775BD64}" presName="parTx" presStyleLbl="revTx" presStyleIdx="2" presStyleCnt="5" custScaleX="101008">
        <dgm:presLayoutVars>
          <dgm:chMax val="0"/>
          <dgm:chPref val="0"/>
        </dgm:presLayoutVars>
      </dgm:prSet>
      <dgm:spPr/>
    </dgm:pt>
    <dgm:pt modelId="{6A7C95D0-815C-4F9F-80E8-B409DDA947BF}" type="pres">
      <dgm:prSet presAssocID="{9F9DE45A-A0B3-4C56-9EE6-FE95C7C92FFE}" presName="sibTrans" presStyleCnt="0"/>
      <dgm:spPr/>
    </dgm:pt>
    <dgm:pt modelId="{E6A052A7-2078-4868-B6B8-DFB50C3A4274}" type="pres">
      <dgm:prSet presAssocID="{950E7CE9-2F4E-41C3-A209-D6517C35C658}" presName="compNode" presStyleCnt="0"/>
      <dgm:spPr/>
    </dgm:pt>
    <dgm:pt modelId="{0AFE0BBC-37BB-4405-B1E0-AFF4F0FBBF67}" type="pres">
      <dgm:prSet presAssocID="{950E7CE9-2F4E-41C3-A209-D6517C35C658}" presName="bgRect" presStyleLbl="bgShp" presStyleIdx="3" presStyleCnt="5"/>
      <dgm:spPr>
        <a:solidFill>
          <a:schemeClr val="tx2"/>
        </a:solidFill>
      </dgm:spPr>
    </dgm:pt>
    <dgm:pt modelId="{3B8782DD-3E5A-4D5E-9DAB-5A3244222B61}" type="pres">
      <dgm:prSet presAssocID="{950E7CE9-2F4E-41C3-A209-D6517C35C65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la de aula"/>
        </a:ext>
      </dgm:extLst>
    </dgm:pt>
    <dgm:pt modelId="{34369A63-9E64-4374-9420-C51AD46D458C}" type="pres">
      <dgm:prSet presAssocID="{950E7CE9-2F4E-41C3-A209-D6517C35C658}" presName="spaceRect" presStyleCnt="0"/>
      <dgm:spPr/>
    </dgm:pt>
    <dgm:pt modelId="{2931012A-39CB-4F07-A7BA-88A58FA5F3E4}" type="pres">
      <dgm:prSet presAssocID="{950E7CE9-2F4E-41C3-A209-D6517C35C658}" presName="parTx" presStyleLbl="revTx" presStyleIdx="3" presStyleCnt="5">
        <dgm:presLayoutVars>
          <dgm:chMax val="0"/>
          <dgm:chPref val="0"/>
        </dgm:presLayoutVars>
      </dgm:prSet>
      <dgm:spPr/>
    </dgm:pt>
    <dgm:pt modelId="{118A756E-390C-419A-9270-327E66CFB5C7}" type="pres">
      <dgm:prSet presAssocID="{C6A33AEF-054C-4835-ADFF-1853F687318F}" presName="sibTrans" presStyleCnt="0"/>
      <dgm:spPr/>
    </dgm:pt>
    <dgm:pt modelId="{45545C3B-CDF1-4444-93E8-6AC0C2812902}" type="pres">
      <dgm:prSet presAssocID="{C8F3BE5B-C047-4F6B-92CF-3F8078AAC094}" presName="compNode" presStyleCnt="0"/>
      <dgm:spPr/>
    </dgm:pt>
    <dgm:pt modelId="{4D6724E1-17C2-41DE-9BD9-27AFB783458D}" type="pres">
      <dgm:prSet presAssocID="{C8F3BE5B-C047-4F6B-92CF-3F8078AAC094}" presName="bgRect" presStyleLbl="bgShp" presStyleIdx="4" presStyleCnt="5" custLinFactNeighborX="73" custLinFactNeighborY="4072"/>
      <dgm:spPr>
        <a:solidFill>
          <a:schemeClr val="tx2"/>
        </a:solidFill>
      </dgm:spPr>
    </dgm:pt>
    <dgm:pt modelId="{6C421CE8-719E-40B3-91D4-F4860A1CB475}" type="pres">
      <dgm:prSet presAssocID="{C8F3BE5B-C047-4F6B-92CF-3F8078AAC0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sconectado"/>
        </a:ext>
      </dgm:extLst>
    </dgm:pt>
    <dgm:pt modelId="{27C3C48E-597E-4038-97DA-2E174562CB79}" type="pres">
      <dgm:prSet presAssocID="{C8F3BE5B-C047-4F6B-92CF-3F8078AAC094}" presName="spaceRect" presStyleCnt="0"/>
      <dgm:spPr/>
    </dgm:pt>
    <dgm:pt modelId="{B164BBA4-E6FC-40EE-A8B3-CA0FF30BCC0A}" type="pres">
      <dgm:prSet presAssocID="{C8F3BE5B-C047-4F6B-92CF-3F8078AAC0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CDFB20C-3CC8-412D-8049-79BB201D8585}" srcId="{0980F2A0-0004-4002-B9D6-1278D37E9B07}" destId="{613FAD54-8D79-4FF8-AFE3-3164DD6BC04F}" srcOrd="0" destOrd="0" parTransId="{7049DDCC-DAF2-41C2-861E-BE90910C2E9B}" sibTransId="{06C81440-DB67-4AA2-B6AD-07135BFF99E1}"/>
    <dgm:cxn modelId="{F3D4930E-19D9-434A-8B74-EE36288627FA}" type="presOf" srcId="{0980F2A0-0004-4002-B9D6-1278D37E9B07}" destId="{2F8E287C-DB48-459B-BDBE-0B92370ED1FD}" srcOrd="0" destOrd="0" presId="urn:microsoft.com/office/officeart/2018/2/layout/IconVerticalSolidList"/>
    <dgm:cxn modelId="{76FBE238-787E-41FF-A0D2-DD5EB39A9CCD}" srcId="{0980F2A0-0004-4002-B9D6-1278D37E9B07}" destId="{CDFAFA4C-D1CC-4972-BEFA-DB651775BD64}" srcOrd="2" destOrd="0" parTransId="{75A8427F-0F08-4E97-8D67-587F4F0C0396}" sibTransId="{9F9DE45A-A0B3-4C56-9EE6-FE95C7C92FFE}"/>
    <dgm:cxn modelId="{8DDD615D-1C5C-41E0-ACC9-457B20C82206}" srcId="{0980F2A0-0004-4002-B9D6-1278D37E9B07}" destId="{950E7CE9-2F4E-41C3-A209-D6517C35C658}" srcOrd="3" destOrd="0" parTransId="{27BEC80C-3DF6-4E43-9F1D-A47872C9CD03}" sibTransId="{C6A33AEF-054C-4835-ADFF-1853F687318F}"/>
    <dgm:cxn modelId="{9C837A4E-1751-455D-9AE6-B4FB6318700C}" type="presOf" srcId="{C8F3BE5B-C047-4F6B-92CF-3F8078AAC094}" destId="{B164BBA4-E6FC-40EE-A8B3-CA0FF30BCC0A}" srcOrd="0" destOrd="0" presId="urn:microsoft.com/office/officeart/2018/2/layout/IconVerticalSolidList"/>
    <dgm:cxn modelId="{8046C47A-0F0A-467C-9129-503008E77FF7}" type="presOf" srcId="{CDFAFA4C-D1CC-4972-BEFA-DB651775BD64}" destId="{3BF651B2-BA60-45E3-ADC1-59E2380D3B1C}" srcOrd="0" destOrd="0" presId="urn:microsoft.com/office/officeart/2018/2/layout/IconVerticalSolidList"/>
    <dgm:cxn modelId="{283AAE95-C60D-4177-8B3E-A0330AA15ED8}" srcId="{0980F2A0-0004-4002-B9D6-1278D37E9B07}" destId="{C8F3BE5B-C047-4F6B-92CF-3F8078AAC094}" srcOrd="4" destOrd="0" parTransId="{2116842F-97E1-4E1C-B374-5633A870D03B}" sibTransId="{6B82FCD9-52A3-4166-A0D7-AADBAB3AC59A}"/>
    <dgm:cxn modelId="{F4750FA0-A92F-4895-88C4-CCBA56B39E42}" srcId="{0980F2A0-0004-4002-B9D6-1278D37E9B07}" destId="{AF553D96-1C1B-419A-A3B9-6077F1A87747}" srcOrd="1" destOrd="0" parTransId="{D1CA22D4-E60A-4374-AED7-A241C6FA2348}" sibTransId="{A88E8FBE-0DCB-4805-ACD5-897B136E094A}"/>
    <dgm:cxn modelId="{23708EA8-F9FB-4256-AD26-C26D67599239}" type="presOf" srcId="{950E7CE9-2F4E-41C3-A209-D6517C35C658}" destId="{2931012A-39CB-4F07-A7BA-88A58FA5F3E4}" srcOrd="0" destOrd="0" presId="urn:microsoft.com/office/officeart/2018/2/layout/IconVerticalSolidList"/>
    <dgm:cxn modelId="{DA7B07CE-658F-4027-A7BA-8E847F873BDD}" type="presOf" srcId="{AF553D96-1C1B-419A-A3B9-6077F1A87747}" destId="{D0247D07-FF12-4099-8A7B-3DE922CA1D87}" srcOrd="0" destOrd="0" presId="urn:microsoft.com/office/officeart/2018/2/layout/IconVerticalSolidList"/>
    <dgm:cxn modelId="{450DF6F3-4A98-41B9-99B9-5B5B7D42C6B8}" type="presOf" srcId="{613FAD54-8D79-4FF8-AFE3-3164DD6BC04F}" destId="{BBDC18E2-0D88-433D-ABE8-6E7BC4A1A613}" srcOrd="0" destOrd="0" presId="urn:microsoft.com/office/officeart/2018/2/layout/IconVerticalSolidList"/>
    <dgm:cxn modelId="{BF34CD21-DDB7-4BDF-8C11-4479B8261764}" type="presParOf" srcId="{2F8E287C-DB48-459B-BDBE-0B92370ED1FD}" destId="{07B7FA13-12C9-45EF-BE8B-AF87AFB6480D}" srcOrd="0" destOrd="0" presId="urn:microsoft.com/office/officeart/2018/2/layout/IconVerticalSolidList"/>
    <dgm:cxn modelId="{0F397F11-491E-454B-BBEA-6EFBE517D4AA}" type="presParOf" srcId="{07B7FA13-12C9-45EF-BE8B-AF87AFB6480D}" destId="{7EA344F4-03F1-421F-A1C2-17EA59A2146F}" srcOrd="0" destOrd="0" presId="urn:microsoft.com/office/officeart/2018/2/layout/IconVerticalSolidList"/>
    <dgm:cxn modelId="{B1C98FE0-42C7-4DBB-9A3B-EE6419C21774}" type="presParOf" srcId="{07B7FA13-12C9-45EF-BE8B-AF87AFB6480D}" destId="{A15A6C7C-B3DF-4B66-B986-A41E62713611}" srcOrd="1" destOrd="0" presId="urn:microsoft.com/office/officeart/2018/2/layout/IconVerticalSolidList"/>
    <dgm:cxn modelId="{406479A6-0629-4E37-8D49-5CC8D6E55B7C}" type="presParOf" srcId="{07B7FA13-12C9-45EF-BE8B-AF87AFB6480D}" destId="{FF74FF47-8E6B-4912-BE60-CFE8A04824FA}" srcOrd="2" destOrd="0" presId="urn:microsoft.com/office/officeart/2018/2/layout/IconVerticalSolidList"/>
    <dgm:cxn modelId="{1090B103-6556-47C4-A45E-25F454B96C24}" type="presParOf" srcId="{07B7FA13-12C9-45EF-BE8B-AF87AFB6480D}" destId="{BBDC18E2-0D88-433D-ABE8-6E7BC4A1A613}" srcOrd="3" destOrd="0" presId="urn:microsoft.com/office/officeart/2018/2/layout/IconVerticalSolidList"/>
    <dgm:cxn modelId="{3D6C9D3F-5D22-446F-8347-D2518921D987}" type="presParOf" srcId="{2F8E287C-DB48-459B-BDBE-0B92370ED1FD}" destId="{0172D9F5-7872-41DD-9D0F-20B477948216}" srcOrd="1" destOrd="0" presId="urn:microsoft.com/office/officeart/2018/2/layout/IconVerticalSolidList"/>
    <dgm:cxn modelId="{8B7DFFE7-97D4-42B7-8614-965C81CE09C7}" type="presParOf" srcId="{2F8E287C-DB48-459B-BDBE-0B92370ED1FD}" destId="{8E06B565-FFB9-4700-8141-4BA405CF0351}" srcOrd="2" destOrd="0" presId="urn:microsoft.com/office/officeart/2018/2/layout/IconVerticalSolidList"/>
    <dgm:cxn modelId="{E0731D90-4AD3-4079-ADB0-7EC232C80B57}" type="presParOf" srcId="{8E06B565-FFB9-4700-8141-4BA405CF0351}" destId="{A409C933-6E77-4439-93BC-9740FACF29C3}" srcOrd="0" destOrd="0" presId="urn:microsoft.com/office/officeart/2018/2/layout/IconVerticalSolidList"/>
    <dgm:cxn modelId="{84823A30-CA4A-446D-99D7-FFE3A8815591}" type="presParOf" srcId="{8E06B565-FFB9-4700-8141-4BA405CF0351}" destId="{ADDCEB79-8CDE-4F46-83F0-92E16600C582}" srcOrd="1" destOrd="0" presId="urn:microsoft.com/office/officeart/2018/2/layout/IconVerticalSolidList"/>
    <dgm:cxn modelId="{5B707CAA-97B6-4B5A-A6BB-4DB01DF6A115}" type="presParOf" srcId="{8E06B565-FFB9-4700-8141-4BA405CF0351}" destId="{DB5A86C8-D6FA-4CD9-AD15-A93F3CD88811}" srcOrd="2" destOrd="0" presId="urn:microsoft.com/office/officeart/2018/2/layout/IconVerticalSolidList"/>
    <dgm:cxn modelId="{4DAF2A07-CB6D-4DE9-91DC-432D0D7FAA11}" type="presParOf" srcId="{8E06B565-FFB9-4700-8141-4BA405CF0351}" destId="{D0247D07-FF12-4099-8A7B-3DE922CA1D87}" srcOrd="3" destOrd="0" presId="urn:microsoft.com/office/officeart/2018/2/layout/IconVerticalSolidList"/>
    <dgm:cxn modelId="{B12899DB-03A4-47FC-B765-A801807A7569}" type="presParOf" srcId="{2F8E287C-DB48-459B-BDBE-0B92370ED1FD}" destId="{EEF25B77-AAB7-47BA-B2BE-8A14DF2A6F80}" srcOrd="3" destOrd="0" presId="urn:microsoft.com/office/officeart/2018/2/layout/IconVerticalSolidList"/>
    <dgm:cxn modelId="{AC643F6D-C8BA-46AC-A659-15464C844BB7}" type="presParOf" srcId="{2F8E287C-DB48-459B-BDBE-0B92370ED1FD}" destId="{C7AC4876-9A6B-424F-AC9A-28BD755D93F2}" srcOrd="4" destOrd="0" presId="urn:microsoft.com/office/officeart/2018/2/layout/IconVerticalSolidList"/>
    <dgm:cxn modelId="{30834D61-2515-42C1-8374-B32465FA3953}" type="presParOf" srcId="{C7AC4876-9A6B-424F-AC9A-28BD755D93F2}" destId="{AA46D4CB-BFCB-49ED-8FC8-334EEA9FB9AD}" srcOrd="0" destOrd="0" presId="urn:microsoft.com/office/officeart/2018/2/layout/IconVerticalSolidList"/>
    <dgm:cxn modelId="{D839165E-F14A-4B87-8B03-2FA5207FCB9F}" type="presParOf" srcId="{C7AC4876-9A6B-424F-AC9A-28BD755D93F2}" destId="{E6756C20-E3CB-4196-ABEF-D116B67F722C}" srcOrd="1" destOrd="0" presId="urn:microsoft.com/office/officeart/2018/2/layout/IconVerticalSolidList"/>
    <dgm:cxn modelId="{B67B6135-6FD1-45D8-9294-04A5EC304432}" type="presParOf" srcId="{C7AC4876-9A6B-424F-AC9A-28BD755D93F2}" destId="{F92614D6-CC52-438D-8FF6-93ABEEF974CD}" srcOrd="2" destOrd="0" presId="urn:microsoft.com/office/officeart/2018/2/layout/IconVerticalSolidList"/>
    <dgm:cxn modelId="{83D242F4-F0E9-4E56-9864-B4E9D8E9C7DB}" type="presParOf" srcId="{C7AC4876-9A6B-424F-AC9A-28BD755D93F2}" destId="{3BF651B2-BA60-45E3-ADC1-59E2380D3B1C}" srcOrd="3" destOrd="0" presId="urn:microsoft.com/office/officeart/2018/2/layout/IconVerticalSolidList"/>
    <dgm:cxn modelId="{CE226183-F651-4CC7-A9CC-08F2908BDC4C}" type="presParOf" srcId="{2F8E287C-DB48-459B-BDBE-0B92370ED1FD}" destId="{6A7C95D0-815C-4F9F-80E8-B409DDA947BF}" srcOrd="5" destOrd="0" presId="urn:microsoft.com/office/officeart/2018/2/layout/IconVerticalSolidList"/>
    <dgm:cxn modelId="{8CCA1327-5FB0-47B5-805A-69E2BCAA30E0}" type="presParOf" srcId="{2F8E287C-DB48-459B-BDBE-0B92370ED1FD}" destId="{E6A052A7-2078-4868-B6B8-DFB50C3A4274}" srcOrd="6" destOrd="0" presId="urn:microsoft.com/office/officeart/2018/2/layout/IconVerticalSolidList"/>
    <dgm:cxn modelId="{B560B15E-A70F-46FE-A16B-5CAA3816631A}" type="presParOf" srcId="{E6A052A7-2078-4868-B6B8-DFB50C3A4274}" destId="{0AFE0BBC-37BB-4405-B1E0-AFF4F0FBBF67}" srcOrd="0" destOrd="0" presId="urn:microsoft.com/office/officeart/2018/2/layout/IconVerticalSolidList"/>
    <dgm:cxn modelId="{E4F05EBC-6E08-492D-85B2-2BE4243FF22E}" type="presParOf" srcId="{E6A052A7-2078-4868-B6B8-DFB50C3A4274}" destId="{3B8782DD-3E5A-4D5E-9DAB-5A3244222B61}" srcOrd="1" destOrd="0" presId="urn:microsoft.com/office/officeart/2018/2/layout/IconVerticalSolidList"/>
    <dgm:cxn modelId="{13093F6A-2398-4178-AB33-4493F1489595}" type="presParOf" srcId="{E6A052A7-2078-4868-B6B8-DFB50C3A4274}" destId="{34369A63-9E64-4374-9420-C51AD46D458C}" srcOrd="2" destOrd="0" presId="urn:microsoft.com/office/officeart/2018/2/layout/IconVerticalSolidList"/>
    <dgm:cxn modelId="{212FFEAB-5972-4B7C-9C63-E7576E917016}" type="presParOf" srcId="{E6A052A7-2078-4868-B6B8-DFB50C3A4274}" destId="{2931012A-39CB-4F07-A7BA-88A58FA5F3E4}" srcOrd="3" destOrd="0" presId="urn:microsoft.com/office/officeart/2018/2/layout/IconVerticalSolidList"/>
    <dgm:cxn modelId="{A82F9C12-DAAA-4A77-931F-C9E540778524}" type="presParOf" srcId="{2F8E287C-DB48-459B-BDBE-0B92370ED1FD}" destId="{118A756E-390C-419A-9270-327E66CFB5C7}" srcOrd="7" destOrd="0" presId="urn:microsoft.com/office/officeart/2018/2/layout/IconVerticalSolidList"/>
    <dgm:cxn modelId="{640DC2F1-8F12-460A-897E-E2D47389A968}" type="presParOf" srcId="{2F8E287C-DB48-459B-BDBE-0B92370ED1FD}" destId="{45545C3B-CDF1-4444-93E8-6AC0C2812902}" srcOrd="8" destOrd="0" presId="urn:microsoft.com/office/officeart/2018/2/layout/IconVerticalSolidList"/>
    <dgm:cxn modelId="{43488DB8-69FF-4711-A039-0FB56B5E5077}" type="presParOf" srcId="{45545C3B-CDF1-4444-93E8-6AC0C2812902}" destId="{4D6724E1-17C2-41DE-9BD9-27AFB783458D}" srcOrd="0" destOrd="0" presId="urn:microsoft.com/office/officeart/2018/2/layout/IconVerticalSolidList"/>
    <dgm:cxn modelId="{87C9C302-266F-4F15-905F-35F3BE4BFF37}" type="presParOf" srcId="{45545C3B-CDF1-4444-93E8-6AC0C2812902}" destId="{6C421CE8-719E-40B3-91D4-F4860A1CB475}" srcOrd="1" destOrd="0" presId="urn:microsoft.com/office/officeart/2018/2/layout/IconVerticalSolidList"/>
    <dgm:cxn modelId="{F6E0BD16-CA67-4CA7-8072-98CEFDDFA2AF}" type="presParOf" srcId="{45545C3B-CDF1-4444-93E8-6AC0C2812902}" destId="{27C3C48E-597E-4038-97DA-2E174562CB79}" srcOrd="2" destOrd="0" presId="urn:microsoft.com/office/officeart/2018/2/layout/IconVerticalSolidList"/>
    <dgm:cxn modelId="{834F7A86-117B-41E7-BEF5-9B7E9C48C23D}" type="presParOf" srcId="{45545C3B-CDF1-4444-93E8-6AC0C2812902}" destId="{B164BBA4-E6FC-40EE-A8B3-CA0FF30BCC0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344F4-03F1-421F-A1C2-17EA59A2146F}">
      <dsp:nvSpPr>
        <dsp:cNvPr id="0" name=""/>
        <dsp:cNvSpPr/>
      </dsp:nvSpPr>
      <dsp:spPr>
        <a:xfrm>
          <a:off x="-19555" y="7718"/>
          <a:ext cx="8676852" cy="57108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A6C7C-B3DF-4B66-B986-A41E62713611}">
      <dsp:nvSpPr>
        <dsp:cNvPr id="0" name=""/>
        <dsp:cNvSpPr/>
      </dsp:nvSpPr>
      <dsp:spPr>
        <a:xfrm>
          <a:off x="153198" y="136212"/>
          <a:ext cx="314097" cy="3140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C18E2-0D88-433D-ABE8-6E7BC4A1A613}">
      <dsp:nvSpPr>
        <dsp:cNvPr id="0" name=""/>
        <dsp:cNvSpPr/>
      </dsp:nvSpPr>
      <dsp:spPr>
        <a:xfrm>
          <a:off x="649828" y="0"/>
          <a:ext cx="8015957" cy="57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40" tIns="60440" rIns="60440" bIns="604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rPr>
            <a:t>A parceria entre Petrobras e consórcio de Startups promoveu intercâmbio tecnológico e metodológico relevante.</a:t>
          </a:r>
          <a:endParaRPr lang="en-US" sz="1400" b="0" i="0" u="none" strike="noStrike" kern="1200" cap="none" dirty="0">
            <a:solidFill>
              <a:srgbClr val="803176"/>
            </a:solidFill>
            <a:latin typeface="Trebuchet MS" panose="020B0603020202020204" pitchFamily="34" charset="0"/>
            <a:ea typeface="Kanit Light"/>
            <a:cs typeface="Kanit Light"/>
            <a:sym typeface="Kanit Light"/>
          </a:endParaRPr>
        </a:p>
      </dsp:txBody>
      <dsp:txXfrm>
        <a:off x="649828" y="0"/>
        <a:ext cx="8015957" cy="571086"/>
      </dsp:txXfrm>
    </dsp:sp>
    <dsp:sp modelId="{A409C933-6E77-4439-93BC-9740FACF29C3}">
      <dsp:nvSpPr>
        <dsp:cNvPr id="0" name=""/>
        <dsp:cNvSpPr/>
      </dsp:nvSpPr>
      <dsp:spPr>
        <a:xfrm>
          <a:off x="-19555" y="721576"/>
          <a:ext cx="8676852" cy="57108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CEB79-8CDE-4F46-83F0-92E16600C582}">
      <dsp:nvSpPr>
        <dsp:cNvPr id="0" name=""/>
        <dsp:cNvSpPr/>
      </dsp:nvSpPr>
      <dsp:spPr>
        <a:xfrm>
          <a:off x="153198" y="850070"/>
          <a:ext cx="314097" cy="3140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47D07-FF12-4099-8A7B-3DE922CA1D87}">
      <dsp:nvSpPr>
        <dsp:cNvPr id="0" name=""/>
        <dsp:cNvSpPr/>
      </dsp:nvSpPr>
      <dsp:spPr>
        <a:xfrm>
          <a:off x="640049" y="689823"/>
          <a:ext cx="8015957" cy="571086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40" tIns="60440" rIns="60440" bIns="604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O produto obteve melhorias significativas nas interfaces com usuários (UX) e novas estruturas de </a:t>
          </a:r>
          <a:r>
            <a:rPr lang="pt-BR" sz="1400" b="0" i="1" u="none" strike="noStrike" kern="1200" cap="none" dirty="0" err="1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frontend</a:t>
          </a: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 frente a sua versão inicial.</a:t>
          </a:r>
          <a:endParaRPr lang="en-US" sz="1400" kern="1200" dirty="0"/>
        </a:p>
      </dsp:txBody>
      <dsp:txXfrm>
        <a:off x="640049" y="689823"/>
        <a:ext cx="8015957" cy="571086"/>
      </dsp:txXfrm>
    </dsp:sp>
    <dsp:sp modelId="{AA46D4CB-BFCB-49ED-8FC8-334EEA9FB9AD}">
      <dsp:nvSpPr>
        <dsp:cNvPr id="0" name=""/>
        <dsp:cNvSpPr/>
      </dsp:nvSpPr>
      <dsp:spPr>
        <a:xfrm>
          <a:off x="-19555" y="1435433"/>
          <a:ext cx="8676852" cy="57108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756C20-E3CB-4196-ABEF-D116B67F722C}">
      <dsp:nvSpPr>
        <dsp:cNvPr id="0" name=""/>
        <dsp:cNvSpPr/>
      </dsp:nvSpPr>
      <dsp:spPr>
        <a:xfrm>
          <a:off x="153198" y="1563928"/>
          <a:ext cx="314097" cy="3140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651B2-BA60-45E3-ADC1-59E2380D3B1C}">
      <dsp:nvSpPr>
        <dsp:cNvPr id="0" name=""/>
        <dsp:cNvSpPr/>
      </dsp:nvSpPr>
      <dsp:spPr>
        <a:xfrm>
          <a:off x="599649" y="1435433"/>
          <a:ext cx="8096758" cy="57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40" tIns="60440" rIns="60440" bIns="604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Concepção e implementação de um novo agente de inteligência artificial, anteriormente inexistentes no modelo de negócios das empresas do consórcio.</a:t>
          </a:r>
          <a:endParaRPr lang="pt-BR" sz="1400" kern="1200" dirty="0"/>
        </a:p>
      </dsp:txBody>
      <dsp:txXfrm>
        <a:off x="599649" y="1435433"/>
        <a:ext cx="8096758" cy="571086"/>
      </dsp:txXfrm>
    </dsp:sp>
    <dsp:sp modelId="{0AFE0BBC-37BB-4405-B1E0-AFF4F0FBBF67}">
      <dsp:nvSpPr>
        <dsp:cNvPr id="0" name=""/>
        <dsp:cNvSpPr/>
      </dsp:nvSpPr>
      <dsp:spPr>
        <a:xfrm>
          <a:off x="-19555" y="2149291"/>
          <a:ext cx="8676852" cy="57108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8782DD-3E5A-4D5E-9DAB-5A3244222B61}">
      <dsp:nvSpPr>
        <dsp:cNvPr id="0" name=""/>
        <dsp:cNvSpPr/>
      </dsp:nvSpPr>
      <dsp:spPr>
        <a:xfrm>
          <a:off x="153198" y="2277786"/>
          <a:ext cx="314097" cy="3140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1012A-39CB-4F07-A7BA-88A58FA5F3E4}">
      <dsp:nvSpPr>
        <dsp:cNvPr id="0" name=""/>
        <dsp:cNvSpPr/>
      </dsp:nvSpPr>
      <dsp:spPr>
        <a:xfrm>
          <a:off x="640049" y="2149291"/>
          <a:ext cx="8015957" cy="571086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40" tIns="60440" rIns="60440" bIns="604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Com o trabalho colaborativo, as startups conseguiram aplicar seu conhecimento em IA em novas áreas como comunicação e relacionamento, ampliando seu portfólio de atuação</a:t>
          </a:r>
          <a:endParaRPr lang="en-US" sz="1400" kern="1200" dirty="0"/>
        </a:p>
      </dsp:txBody>
      <dsp:txXfrm>
        <a:off x="640049" y="2149291"/>
        <a:ext cx="8015957" cy="571086"/>
      </dsp:txXfrm>
    </dsp:sp>
    <dsp:sp modelId="{4D6724E1-17C2-41DE-9BD9-27AFB783458D}">
      <dsp:nvSpPr>
        <dsp:cNvPr id="0" name=""/>
        <dsp:cNvSpPr/>
      </dsp:nvSpPr>
      <dsp:spPr>
        <a:xfrm>
          <a:off x="-13221" y="2870867"/>
          <a:ext cx="8676852" cy="571086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21CE8-719E-40B3-91D4-F4860A1CB475}">
      <dsp:nvSpPr>
        <dsp:cNvPr id="0" name=""/>
        <dsp:cNvSpPr/>
      </dsp:nvSpPr>
      <dsp:spPr>
        <a:xfrm>
          <a:off x="153198" y="2991643"/>
          <a:ext cx="314097" cy="31409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4BBA4-E6FC-40EE-A8B3-CA0FF30BCC0A}">
      <dsp:nvSpPr>
        <dsp:cNvPr id="0" name=""/>
        <dsp:cNvSpPr/>
      </dsp:nvSpPr>
      <dsp:spPr>
        <a:xfrm>
          <a:off x="640049" y="2863149"/>
          <a:ext cx="8015957" cy="571086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40" tIns="60440" rIns="60440" bIns="604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i="0" u="none" strike="noStrike" kern="1200" cap="none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</a:rPr>
            <a:t>Contribuições brasileiras significativas em aspectos como a compreensão de dinâmicas do mercado latino-americano ampliando horizontes para futuros desenvolvimentos conjuntos BR/DE</a:t>
          </a:r>
          <a:endParaRPr lang="en-US" sz="1400" kern="1200" dirty="0"/>
        </a:p>
      </dsp:txBody>
      <dsp:txXfrm>
        <a:off x="640049" y="2863149"/>
        <a:ext cx="8015957" cy="571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Trebuchet MS" panose="020B0603020202020204" pitchFamily="34" charset="0"/>
        <a:ea typeface="Trebuchet MS" panose="020B0603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F3C1F944-2294-008F-154A-0C53D9F4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0BC91C43-81E3-5A85-D410-50A373686E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68FE28AE-ACD0-5094-36C1-33E7CAE452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394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BFD32BE-C014-47F3-2D56-745F1DD60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3FC0E867-303D-E959-8652-152A7A70AC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0D4FF7FB-A7EC-96FA-C361-7E48B3A5F1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425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D2013CE-F902-845E-1C93-D3F9CCB9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A5DA5593-E209-8291-217A-E8541DE4FF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41B2E263-B1DB-3541-AF09-221E785488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6179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D33DD38-C841-A80A-C28B-CD075479C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A870717C-92B9-87AA-6321-A797BB33B8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7AA7B2F9-1A86-EFEE-159D-67131B52F1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2170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B0A52D78-10CB-E072-0E38-D24D0098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BE3E79FC-EE25-D7F6-4977-94E18B9F3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E6B127A6-3FAE-872D-5C83-40CFF6E5C0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4021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0AF6F0AA-C72A-FFC3-D02F-B5ACE9C76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6166D48D-53EA-2B24-6691-0E117EDCB6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A7099C1C-EE8E-AD35-24A8-958964960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0002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3311D12B-6A9E-2915-A6BF-949BDCB4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D0CA40E2-B99C-F3E8-BC47-05D3C3463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1853FA61-6B82-D3AE-F891-A765718AC5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4616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22555006-44EA-27C1-6CCC-68D710AB0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055D16D4-E2F5-7489-6DF0-FB476BF34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A5881DD5-302C-62AE-F4EE-83877AC01B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9225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dirty="0">
                <a:solidFill>
                  <a:schemeClr val="lt1"/>
                </a:solidFill>
                <a:latin typeface="Trebuchet MS" panose="020B0603020202020204" pitchFamily="34" charset="0"/>
                <a:ea typeface="Kanit"/>
                <a:cs typeface="Kanit"/>
                <a:sym typeface="Kanit"/>
              </a:rPr>
              <a:t>REALIZAÇÃO:</a:t>
            </a:r>
            <a:endParaRPr sz="700" dirty="0">
              <a:solidFill>
                <a:schemeClr val="lt1"/>
              </a:solidFill>
              <a:latin typeface="Trebuchet MS" panose="020B0603020202020204" pitchFamily="34" charset="0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  <a:latin typeface="Trebuchet MS" panose="020B0603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  <a:latin typeface="Trebuchet MS" panose="020B0603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Trebuchet MS" panose="020B0603020202020204" pitchFamily="34" charset="0"/>
                <a:ea typeface="Trebuchet MS" panose="020B0603020202020204" pitchFamily="34" charset="0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dirty="0"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 dirty="0"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Trebuchet MS" panose="020B0603020202020204" pitchFamily="34" charset="0"/>
                <a:ea typeface="Trebuchet MS" panose="020B0603020202020204" pitchFamily="34" charset="0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Trebuchet MS" panose="020B0603020202020204" pitchFamily="34" charset="0"/>
                <a:ea typeface="Trebuchet MS" panose="020B0603020202020204" pitchFamily="34" charset="0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Trebuchet MS" panose="020B06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 dirty="0"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Trebuchet MS" panose="020B0603020202020204" pitchFamily="34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Trebuchet MS" panose="020B06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latin typeface="Trebuchet MS" panose="020B0603020202020204" pitchFamily="34" charset="0"/>
              </a:defRPr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</a:endParaRPr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  <a:latin typeface="Trebuchet MS" panose="020B0603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  <a:latin typeface="Trebuchet MS" panose="020B0603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Trebuchet MS" panose="020B0603020202020204" pitchFamily="34" charset="0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rebuchet MS" panose="020B0603020202020204" pitchFamily="34" charset="0"/>
              </a:defRPr>
            </a:lvl1pPr>
          </a:lstStyle>
          <a:p>
            <a:endParaRPr dirty="0"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latin typeface="Trebuchet MS" panose="020B0603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Trebuchet MS" panose="020B0603020202020204" pitchFamily="34" charset="0"/>
              </a:defRPr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7C75887-C699-3AEF-8A6B-CEC6465CD71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42840"/>
            <a:ext cx="4222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PÚBLICA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Trebuchet MS" panose="020B0603020202020204" pitchFamily="34" charset="0"/>
          <a:ea typeface="Trebuchet MS" panose="020B0603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Trebuchet MS" panose="020B0603020202020204" pitchFamily="34" charset="0"/>
          <a:ea typeface="Trebuchet MS" panose="020B0603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dirty="0">
                <a:solidFill>
                  <a:schemeClr val="lt1"/>
                </a:solidFill>
                <a:latin typeface="Trebuchet MS" panose="020B0603020202020204" pitchFamily="34" charset="0"/>
                <a:ea typeface="Kanit"/>
                <a:cs typeface="Kanit"/>
                <a:sym typeface="Kanit"/>
              </a:rPr>
              <a:t>REALIZAÇÃO:</a:t>
            </a:r>
            <a:endParaRPr sz="700" dirty="0">
              <a:solidFill>
                <a:schemeClr val="lt1"/>
              </a:solidFill>
              <a:latin typeface="Trebuchet MS" panose="020B0603020202020204" pitchFamily="34" charset="0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675355" y="1611174"/>
            <a:ext cx="5023696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dirty="0">
                <a:solidFill>
                  <a:srgbClr val="FFC4EC"/>
                </a:solidFill>
                <a:latin typeface="Trebuchet MS" panose="020B0603020202020204" pitchFamily="34" charset="0"/>
                <a:cs typeface="Kanit Light"/>
              </a:rPr>
              <a:t>INTELIGÊNCIA</a:t>
            </a:r>
            <a:r>
              <a:rPr lang="pt-BR" sz="3200" dirty="0">
                <a:solidFill>
                  <a:srgbClr val="FFC4EC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pt-BR" sz="1800" dirty="0">
                <a:solidFill>
                  <a:srgbClr val="FFC4EC"/>
                </a:solidFill>
                <a:latin typeface="Trebuchet MS" panose="020B0603020202020204" pitchFamily="34" charset="0"/>
                <a:cs typeface="Kanit Light"/>
              </a:rPr>
              <a:t>EM ESCALA: USO DE AGENTES DE IA EM COMUNICAÇÃO E RELACIONAMENTO NA PETROBRAS</a:t>
            </a: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171403"/>
            <a:ext cx="5830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dirty="0">
              <a:solidFill>
                <a:srgbClr val="FFC4EC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Manuela Godoy Brandão/ Aislan Greca</a:t>
            </a:r>
            <a:endParaRPr sz="1800" dirty="0">
              <a:solidFill>
                <a:srgbClr val="FFC4EC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071600" y="3991782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Petrobras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Agents.inc/ </a:t>
            </a:r>
            <a:r>
              <a:rPr lang="pt-BR" sz="1800" dirty="0" err="1">
                <a:solidFill>
                  <a:srgbClr val="FFC4EC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NeoPTO</a:t>
            </a:r>
            <a:endParaRPr sz="1800" i="1" dirty="0">
              <a:solidFill>
                <a:srgbClr val="FFC4EC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F2E85703-2D66-809F-D1FB-9D19D81F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8124C8C6-6729-28BC-7E6C-448793FC477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</a:t>
            </a:r>
          </a:p>
        </p:txBody>
      </p:sp>
      <p:sp>
        <p:nvSpPr>
          <p:cNvPr id="91" name="Google Shape;91;p14">
            <a:extLst>
              <a:ext uri="{FF2B5EF4-FFF2-40B4-BE49-F238E27FC236}">
                <a16:creationId xmlns:a16="http://schemas.microsoft.com/office/drawing/2014/main" id="{67E00DEC-EAA1-8F8B-FEB4-2A0AE48C68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0732" y="3033686"/>
            <a:ext cx="2058404" cy="1878272"/>
          </a:xfrm>
        </p:spPr>
        <p:txBody>
          <a:bodyPr spcFirstLastPara="1" lIns="0" tIns="18000" rIns="0" bIns="18000" anchor="t" anchorCtr="0">
            <a:normAutofit/>
          </a:bodyPr>
          <a:lstStyle/>
          <a:p>
            <a:pPr marL="139700" lvl="0" indent="0"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Processos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manuais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curadoria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relatórios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demandavam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semanas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para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consolidar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insights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impactando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 o tempo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resposta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Font typeface="Arial"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57200" lvl="0" indent="-3175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●"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lv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None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lv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None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lv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None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lv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None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57200" lvl="0" indent="-3175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●"/>
            </a:pPr>
            <a:endParaRPr lang="en-US" sz="12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DBFBA76-ADF2-016E-8BFF-89A06E71C6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307842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>
              <a:latin typeface="Trebuchet MS" panose="020B0603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BEB06ED-543E-2BD9-CD0A-AE724419DF71}"/>
              </a:ext>
            </a:extLst>
          </p:cNvPr>
          <p:cNvSpPr txBox="1"/>
          <p:nvPr/>
        </p:nvSpPr>
        <p:spPr>
          <a:xfrm>
            <a:off x="0" y="2944181"/>
            <a:ext cx="2458066" cy="1401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lvl="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Crescimento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exponencial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de dados no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mundo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,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aumentando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o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desafio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tanto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na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coleta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como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no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tratamento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de dados,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em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especial dos dados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não-estruturados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.</a:t>
            </a:r>
          </a:p>
        </p:txBody>
      </p:sp>
      <p:pic>
        <p:nvPicPr>
          <p:cNvPr id="8" name="Imagem 7" descr="Foto em close de dados de gráfico coloridos">
            <a:extLst>
              <a:ext uri="{FF2B5EF4-FFF2-40B4-BE49-F238E27FC236}">
                <a16:creationId xmlns:a16="http://schemas.microsoft.com/office/drawing/2014/main" id="{C4FCBFE7-4503-BBD8-7691-EBFD8FC52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74" y="1549109"/>
            <a:ext cx="2077190" cy="1385331"/>
          </a:xfrm>
          <a:prstGeom prst="rect">
            <a:avLst/>
          </a:prstGeom>
        </p:spPr>
      </p:pic>
      <p:pic>
        <p:nvPicPr>
          <p:cNvPr id="10" name="Imagem 9" descr="Planejamento de dois colegas no quadro com anotações autoadesivas">
            <a:extLst>
              <a:ext uri="{FF2B5EF4-FFF2-40B4-BE49-F238E27FC236}">
                <a16:creationId xmlns:a16="http://schemas.microsoft.com/office/drawing/2014/main" id="{BA282895-FE75-F8D3-67E5-876D434D2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411" y="1566606"/>
            <a:ext cx="2076980" cy="138533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561EEE-AF22-7419-CCE9-2DFB21355676}"/>
              </a:ext>
            </a:extLst>
          </p:cNvPr>
          <p:cNvSpPr txBox="1"/>
          <p:nvPr/>
        </p:nvSpPr>
        <p:spPr>
          <a:xfrm>
            <a:off x="2321478" y="2963086"/>
            <a:ext cx="2292845" cy="118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lvl="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Dispersão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da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informações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de interesse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em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diversas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fontes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externas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. Falta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integração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interna (dados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isolados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em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 silos). </a:t>
            </a:r>
          </a:p>
        </p:txBody>
      </p:sp>
      <p:pic>
        <p:nvPicPr>
          <p:cNvPr id="15" name="Imagem 14" descr="Pedestres andando na faixa de pedestres">
            <a:extLst>
              <a:ext uri="{FF2B5EF4-FFF2-40B4-BE49-F238E27FC236}">
                <a16:creationId xmlns:a16="http://schemas.microsoft.com/office/drawing/2014/main" id="{0733BDE5-8534-F916-44AC-8AFAB3462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891" y="1566606"/>
            <a:ext cx="2075929" cy="138533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78EAD57-7080-0CA9-BEB8-BA17F6A1E880}"/>
              </a:ext>
            </a:extLst>
          </p:cNvPr>
          <p:cNvSpPr txBox="1"/>
          <p:nvPr/>
        </p:nvSpPr>
        <p:spPr>
          <a:xfrm>
            <a:off x="4724399" y="3006473"/>
            <a:ext cx="213982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Diversidade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públicos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 de interesse da Petrobras: 13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públicos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, com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características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dinâmicas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relacionamento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distintas</a:t>
            </a:r>
            <a: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.</a:t>
            </a:r>
          </a:p>
          <a:p>
            <a:pPr marL="139700" lvl="0" indent="0">
              <a:spcAft>
                <a:spcPts val="600"/>
              </a:spcAft>
              <a:buClr>
                <a:srgbClr val="000000"/>
              </a:buClr>
              <a:buNone/>
            </a:pPr>
            <a:endParaRPr lang="en-US" sz="1200" dirty="0">
              <a:solidFill>
                <a:srgbClr val="803176"/>
              </a:solidFill>
              <a:latin typeface="Trebuchet MS" panose="020B0603020202020204" pitchFamily="34" charset="0"/>
            </a:endParaRPr>
          </a:p>
        </p:txBody>
      </p:sp>
      <p:pic>
        <p:nvPicPr>
          <p:cNvPr id="19" name="Imagem 18" descr="Mesa de escritório ocupada">
            <a:extLst>
              <a:ext uri="{FF2B5EF4-FFF2-40B4-BE49-F238E27FC236}">
                <a16:creationId xmlns:a16="http://schemas.microsoft.com/office/drawing/2014/main" id="{186C3CD4-CCE7-2486-9B1C-6C6369343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320" y="1549109"/>
            <a:ext cx="2084435" cy="13896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4F60810-0A72-E07E-9143-B02DA4D3315B}"/>
              </a:ext>
            </a:extLst>
          </p:cNvPr>
          <p:cNvSpPr txBox="1"/>
          <p:nvPr/>
        </p:nvSpPr>
        <p:spPr>
          <a:xfrm>
            <a:off x="332873" y="905213"/>
            <a:ext cx="8871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Em 2021, a Petrobras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enfrentava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desafios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sua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gestão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comunicação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relacionamento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23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6;p15">
            <a:extLst>
              <a:ext uri="{FF2B5EF4-FFF2-40B4-BE49-F238E27FC236}">
                <a16:creationId xmlns:a16="http://schemas.microsoft.com/office/drawing/2014/main" id="{2BCDACB5-09AE-85A7-0A88-819075D9A3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788" y="170121"/>
            <a:ext cx="7663305" cy="458529"/>
          </a:xfr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lvl="0">
              <a:lnSpc>
                <a:spcPct val="90000"/>
              </a:lnSpc>
            </a:pPr>
            <a:r>
              <a:rPr lang="pt-BR" sz="2600" dirty="0"/>
              <a:t>Relevância pra comunidade de Open </a:t>
            </a:r>
            <a:r>
              <a:rPr lang="pt-BR" sz="2600" dirty="0" err="1"/>
              <a:t>Innovation</a:t>
            </a:r>
            <a:endParaRPr lang="pt-BR" sz="2600" dirty="0"/>
          </a:p>
        </p:txBody>
      </p:sp>
      <p:sp>
        <p:nvSpPr>
          <p:cNvPr id="4" name="Google Shape;97;p15">
            <a:extLst>
              <a:ext uri="{FF2B5EF4-FFF2-40B4-BE49-F238E27FC236}">
                <a16:creationId xmlns:a16="http://schemas.microsoft.com/office/drawing/2014/main" id="{F899E002-8BCC-3F8B-E0EB-602ACF6A8B01}"/>
              </a:ext>
            </a:extLst>
          </p:cNvPr>
          <p:cNvSpPr txBox="1">
            <a:spLocks/>
          </p:cNvSpPr>
          <p:nvPr/>
        </p:nvSpPr>
        <p:spPr>
          <a:xfrm>
            <a:off x="204788" y="1358135"/>
            <a:ext cx="5697538" cy="2890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Kanit Light"/>
              <a:buNone/>
            </a:pPr>
            <a:endParaRPr lang="en-US" sz="15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indent="0">
              <a:lnSpc>
                <a:spcPct val="15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Para lidar com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esse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cenário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, a Petrobras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visava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atrair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soluções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externas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que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combinassem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tecnologias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emergentes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com expertise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inteligência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competitiva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  <a:b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A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empresa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adotou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Open Innovation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como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vetor</a:t>
            </a:r>
            <a:r>
              <a:rPr lang="en-US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estratégico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lançando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um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desafio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por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meio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do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programa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Conexões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para a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Inovação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iniciativa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inovação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aberta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 da </a:t>
            </a:r>
            <a:r>
              <a:rPr lang="en-US" sz="1500" b="1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empresa</a:t>
            </a:r>
            <a: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. </a:t>
            </a:r>
            <a:br>
              <a:rPr lang="en-US" sz="1500" b="1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sz="12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Char char="●"/>
            </a:pPr>
            <a:endParaRPr lang="en-US" sz="10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endParaRPr lang="en-US" sz="1000" dirty="0">
              <a:solidFill>
                <a:srgbClr val="803176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Imagem 4" descr="Imagem gráfica de personagem verde&#10;&#10;O conteúdo gerado por IA pode estar incorreto.">
            <a:extLst>
              <a:ext uri="{FF2B5EF4-FFF2-40B4-BE49-F238E27FC236}">
                <a16:creationId xmlns:a16="http://schemas.microsoft.com/office/drawing/2014/main" id="{9DC190D1-B8C6-6313-CE2D-D06E2599DD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18" r="37469" b="2"/>
          <a:stretch>
            <a:fillRect/>
          </a:stretch>
        </p:blipFill>
        <p:spPr>
          <a:xfrm>
            <a:off x="6124246" y="921258"/>
            <a:ext cx="2792429" cy="3733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65EE191-645F-E7B9-4BD1-843E379B0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7280" y="1093260"/>
            <a:ext cx="2383204" cy="9715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B9BA07D-2876-2F19-BDA6-2D0E38486E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37" b="-13259"/>
          <a:stretch>
            <a:fillRect/>
          </a:stretch>
        </p:blipFill>
        <p:spPr>
          <a:xfrm>
            <a:off x="8016311" y="3811473"/>
            <a:ext cx="812797" cy="82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0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893A5-ED55-2A16-4EF2-BE514D27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 da Iniciativa / Objetivo de </a:t>
            </a:r>
            <a:r>
              <a:rPr lang="pt-BR" dirty="0" err="1"/>
              <a:t>la</a:t>
            </a:r>
            <a:r>
              <a:rPr lang="pt-BR" dirty="0"/>
              <a:t> Iniciativa</a:t>
            </a:r>
          </a:p>
        </p:txBody>
      </p:sp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C601C79C-F230-52F7-A8B1-8A9A90B8EB97}"/>
              </a:ext>
            </a:extLst>
          </p:cNvPr>
          <p:cNvSpPr txBox="1">
            <a:spLocks/>
          </p:cNvSpPr>
          <p:nvPr/>
        </p:nvSpPr>
        <p:spPr>
          <a:xfrm>
            <a:off x="1796903" y="1213030"/>
            <a:ext cx="6358270" cy="409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Font typeface="Kanit Light"/>
              <a:buNone/>
            </a:pP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Melhorar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a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obtenção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tratamento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integração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 dos dados.</a:t>
            </a:r>
            <a:b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sz="34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indent="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Font typeface="Kanit Light"/>
              <a:buNone/>
            </a:pP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Aumentar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a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agilidade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na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geração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da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informação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para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melhorar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o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monitoramento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gerir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comunicação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relacionamento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com base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dados.</a:t>
            </a:r>
            <a:b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Democratizar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o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acesso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interno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a insights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estratégicos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antes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limitados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a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pequenos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grupos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34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especialistas</a:t>
            </a:r>
            <a:r>
              <a:rPr lang="en-US" sz="3400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Char char="●"/>
            </a:pPr>
            <a:endParaRPr lang="en-US" sz="15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sz="12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en-US" sz="12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sz="12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Char char="●"/>
            </a:pPr>
            <a:endParaRPr lang="en-US" sz="1000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endParaRPr lang="en-US" sz="1000" dirty="0">
              <a:solidFill>
                <a:srgbClr val="803176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Gráfico 3" descr="Documento estrutura de tópicos">
            <a:extLst>
              <a:ext uri="{FF2B5EF4-FFF2-40B4-BE49-F238E27FC236}">
                <a16:creationId xmlns:a16="http://schemas.microsoft.com/office/drawing/2014/main" id="{D27C21AB-1BC3-5820-975B-4FBD76A74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389" y="2300699"/>
            <a:ext cx="679899" cy="679899"/>
          </a:xfrm>
          <a:prstGeom prst="rect">
            <a:avLst/>
          </a:prstGeom>
        </p:spPr>
      </p:pic>
      <p:pic>
        <p:nvPicPr>
          <p:cNvPr id="5" name="Gráfico 4" descr="Grupo de pessoas estrutura de tópicos">
            <a:extLst>
              <a:ext uri="{FF2B5EF4-FFF2-40B4-BE49-F238E27FC236}">
                <a16:creationId xmlns:a16="http://schemas.microsoft.com/office/drawing/2014/main" id="{D8548CE6-195B-32E3-5EC9-FEB013B49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8835" y="3499720"/>
            <a:ext cx="673006" cy="673006"/>
          </a:xfrm>
          <a:prstGeom prst="rect">
            <a:avLst/>
          </a:prstGeom>
        </p:spPr>
      </p:pic>
      <p:pic>
        <p:nvPicPr>
          <p:cNvPr id="6" name="Gráfico 5" descr="Banco de dados estrutura de tópicos">
            <a:extLst>
              <a:ext uri="{FF2B5EF4-FFF2-40B4-BE49-F238E27FC236}">
                <a16:creationId xmlns:a16="http://schemas.microsoft.com/office/drawing/2014/main" id="{A0CB163F-EF9F-0DB6-EC7C-0F3F71B45C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6314" y="1147772"/>
            <a:ext cx="679899" cy="6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82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311700" y="-7442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r>
              <a:rPr lang="pt-BR" dirty="0"/>
              <a:t>Tipo de Caso y </a:t>
            </a:r>
            <a:r>
              <a:rPr lang="pt-BR" dirty="0" err="1"/>
              <a:t>Descripción</a:t>
            </a:r>
            <a:r>
              <a:rPr lang="pt-BR" dirty="0"/>
              <a:t> de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Práctica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703321" y="1578719"/>
            <a:ext cx="5001389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596900" lvl="1" indent="0">
              <a:buNone/>
            </a:pPr>
            <a:b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Vencedores: Agents.inc (DE) e </a:t>
            </a:r>
            <a:r>
              <a:rPr lang="pt-BR" sz="1500" dirty="0" err="1">
                <a:solidFill>
                  <a:srgbClr val="803176"/>
                </a:solidFill>
                <a:latin typeface="Trebuchet MS" panose="020B0603020202020204" pitchFamily="34" charset="0"/>
              </a:rPr>
              <a:t>NeoPTO</a:t>
            </a: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(BR)</a:t>
            </a:r>
            <a:b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A solução concebida consistiu em uma plataforma digital pioneira que utiliza </a:t>
            </a:r>
            <a:r>
              <a:rPr lang="pt-BR" sz="1500" b="1" dirty="0">
                <a:solidFill>
                  <a:srgbClr val="803176"/>
                </a:solidFill>
                <a:latin typeface="Trebuchet MS" panose="020B0603020202020204" pitchFamily="34" charset="0"/>
              </a:rPr>
              <a:t>AGENTES DE IA </a:t>
            </a: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para capturar, processar, analisar e distribuir informações relevantes de forma automatizada e em tempo real.</a:t>
            </a:r>
            <a:b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b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br>
              <a:rPr lang="pt-BR" dirty="0">
                <a:latin typeface="Trebuchet MS" panose="020B0603020202020204" pitchFamily="34" charset="0"/>
              </a:rPr>
            </a:br>
            <a:endParaRPr lang="pt-BR" dirty="0">
              <a:latin typeface="Trebuchet MS" panose="020B0603020202020204" pitchFamily="34" charset="0"/>
            </a:endParaRPr>
          </a:p>
          <a:p>
            <a:pPr marL="596900" lvl="1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br>
              <a:rPr lang="pt-BR" b="1" dirty="0">
                <a:latin typeface="Trebuchet MS" panose="020B0603020202020204" pitchFamily="34" charset="0"/>
              </a:rPr>
            </a:br>
            <a:br>
              <a:rPr lang="pt-BR" b="1" dirty="0">
                <a:latin typeface="Trebuchet MS" panose="020B0603020202020204" pitchFamily="34" charset="0"/>
              </a:rPr>
            </a:br>
            <a:endParaRPr dirty="0">
              <a:latin typeface="Trebuchet MS" panose="020B0603020202020204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F423B14-6AB3-752D-7FA9-509D8C66A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90" y="1222694"/>
            <a:ext cx="3318912" cy="3318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5C90E1A-AFCE-02F6-10F0-16407A20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8340C880-8BEB-919A-B42D-DC9A6F7C35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Tipo de Caso &amp; </a:t>
            </a:r>
            <a:r>
              <a:rPr lang="es-ES" sz="2000" dirty="0" err="1"/>
              <a:t>Descrição</a:t>
            </a:r>
            <a:r>
              <a:rPr lang="es-ES" sz="2000" dirty="0"/>
              <a:t> da </a:t>
            </a:r>
            <a:r>
              <a:rPr lang="es-ES" sz="2000" dirty="0" err="1"/>
              <a:t>Prática</a:t>
            </a:r>
            <a:br>
              <a:rPr lang="es-ES" sz="2000" dirty="0"/>
            </a:br>
            <a:r>
              <a:rPr lang="es-ES" sz="2000" dirty="0"/>
              <a:t>Tipo de Caso y Descripción de la Práctica</a:t>
            </a:r>
          </a:p>
        </p:txBody>
      </p:sp>
      <p:sp>
        <p:nvSpPr>
          <p:cNvPr id="2" name="Google Shape;109;p17">
            <a:extLst>
              <a:ext uri="{FF2B5EF4-FFF2-40B4-BE49-F238E27FC236}">
                <a16:creationId xmlns:a16="http://schemas.microsoft.com/office/drawing/2014/main" id="{1DC38C63-7BB8-872F-2F5A-EC21D57DD1E1}"/>
              </a:ext>
            </a:extLst>
          </p:cNvPr>
          <p:cNvSpPr txBox="1">
            <a:spLocks/>
          </p:cNvSpPr>
          <p:nvPr/>
        </p:nvSpPr>
        <p:spPr>
          <a:xfrm>
            <a:off x="308305" y="1124937"/>
            <a:ext cx="5697720" cy="3264408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18000" rIns="0" bIns="180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Aft>
                <a:spcPts val="600"/>
              </a:spcAft>
            </a:pP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Metologia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ágil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colaborativa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:</a:t>
            </a:r>
            <a:b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25450" indent="-285750">
              <a:spcAft>
                <a:spcPts val="600"/>
              </a:spcAft>
              <a:buFont typeface="Arial"/>
              <a:buChar char="•"/>
            </a:pP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Definição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com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especialistas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b="0" i="1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use case reais 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relevantes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usados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referência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par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a a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solução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desenvolvimento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 marL="425450" indent="-285750">
              <a:spcAft>
                <a:spcPts val="600"/>
              </a:spcAft>
              <a:buFont typeface="Arial"/>
              <a:buChar char="•"/>
            </a:pPr>
            <a:endParaRPr lang="en-US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25450" indent="-28575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Workshops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intensivos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de design thinking com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especialistas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da Petrobras 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permitindo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mapear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requisitos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técnicos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funcionais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25450" indent="-285750">
              <a:spcAft>
                <a:spcPts val="600"/>
              </a:spcAft>
              <a:buFont typeface="Arial"/>
              <a:buChar char="•"/>
            </a:pP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425450" indent="-285750">
              <a:spcAft>
                <a:spcPts val="600"/>
              </a:spcAft>
              <a:buFont typeface="Arial"/>
              <a:buChar char="•"/>
            </a:pP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Ciclos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semanais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desenvolvimento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validação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permitindo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entregas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incrementais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com base no feedback dos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usuários-chave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da Petrobras. </a:t>
            </a:r>
            <a:b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139700">
              <a:spcAft>
                <a:spcPts val="600"/>
              </a:spcAft>
            </a:pP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(</a:t>
            </a:r>
            <a:r>
              <a:rPr lang="en-US" dirty="0" err="1">
                <a:solidFill>
                  <a:srgbClr val="803176"/>
                </a:solidFill>
                <a:latin typeface="Trebuchet MS" panose="020B0603020202020204" pitchFamily="34" charset="0"/>
              </a:rPr>
              <a:t>Projeto</a:t>
            </a:r>
            <a:r>
              <a:rPr lang="en-US" dirty="0">
                <a:solidFill>
                  <a:srgbClr val="803176"/>
                </a:solidFill>
                <a:latin typeface="Trebuchet MS" panose="020B0603020202020204" pitchFamily="34" charset="0"/>
              </a:rPr>
              <a:t> de 12 meses)</a:t>
            </a:r>
          </a:p>
          <a:p>
            <a:pPr marL="139700">
              <a:spcAft>
                <a:spcPts val="600"/>
              </a:spcAft>
            </a:pP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m 3" descr="Arte de papel com várias cores">
            <a:extLst>
              <a:ext uri="{FF2B5EF4-FFF2-40B4-BE49-F238E27FC236}">
                <a16:creationId xmlns:a16="http://schemas.microsoft.com/office/drawing/2014/main" id="{5ACBF1FA-B844-E9E9-4470-D010C08F4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5" r="25143" b="-2"/>
          <a:stretch>
            <a:fillRect/>
          </a:stretch>
        </p:blipFill>
        <p:spPr>
          <a:xfrm>
            <a:off x="6284295" y="819150"/>
            <a:ext cx="2441879" cy="3264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585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5468944-5535-00CA-E819-5A2332864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09CDD4F8-BBE2-F066-C849-B258908DF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0694"/>
            <a:ext cx="7609398" cy="3347924"/>
          </a:xfrm>
          <a:prstGeom prst="rect">
            <a:avLst/>
          </a:prstGeom>
        </p:spPr>
      </p:pic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4B659A52-F39E-FA49-EF36-20B107A03E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Tipo de Caso &amp; </a:t>
            </a:r>
            <a:r>
              <a:rPr lang="es-ES" sz="2000" dirty="0" err="1"/>
              <a:t>Descrição</a:t>
            </a:r>
            <a:r>
              <a:rPr lang="es-ES" sz="2000" dirty="0"/>
              <a:t> da </a:t>
            </a:r>
            <a:r>
              <a:rPr lang="es-ES" sz="2000" dirty="0" err="1"/>
              <a:t>Prática</a:t>
            </a:r>
            <a:br>
              <a:rPr lang="es-ES" sz="2000" dirty="0"/>
            </a:br>
            <a:r>
              <a:rPr lang="es-ES" sz="2000" dirty="0"/>
              <a:t>Tipo de Caso y Descripción de la Práctica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130B6CD-F8E9-ADF2-A31B-D47A1058130D}"/>
              </a:ext>
            </a:extLst>
          </p:cNvPr>
          <p:cNvSpPr txBox="1"/>
          <p:nvPr/>
        </p:nvSpPr>
        <p:spPr>
          <a:xfrm>
            <a:off x="5398614" y="1096740"/>
            <a:ext cx="24284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Clr>
                <a:srgbClr val="000000"/>
              </a:buClr>
            </a:pP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Mineração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milhões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dados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em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fontes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públicas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e real time.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F8C7BC9-13B5-9DE3-C0FA-C1BC1A890FD2}"/>
              </a:ext>
            </a:extLst>
          </p:cNvPr>
          <p:cNvSpPr txBox="1"/>
          <p:nvPr/>
        </p:nvSpPr>
        <p:spPr>
          <a:xfrm>
            <a:off x="7693898" y="1803954"/>
            <a:ext cx="16647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Clr>
                <a:srgbClr val="000000"/>
              </a:buClr>
            </a:pP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Integra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em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um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mesmo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datalake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informações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antes </a:t>
            </a:r>
            <a:r>
              <a:rPr lang="en-US" sz="1200" b="0" i="0" u="none" strike="noStrike" cap="none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dispersas</a:t>
            </a:r>
            <a:r>
              <a:rPr lang="en-US" sz="1200" b="0" i="0" u="none" strike="noStrike" cap="none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6FD87BC-6594-6B0A-A102-7325D0CBCC55}"/>
              </a:ext>
            </a:extLst>
          </p:cNvPr>
          <p:cNvSpPr txBox="1"/>
          <p:nvPr/>
        </p:nvSpPr>
        <p:spPr>
          <a:xfrm>
            <a:off x="5240057" y="2880500"/>
            <a:ext cx="3095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Identificação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narrativas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análise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sentimentos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identificação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das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principais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vozes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em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temas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estratégicos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traduções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resumos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alerta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anomalias</a:t>
            </a:r>
            <a:endParaRPr lang="en-US" sz="1200" dirty="0">
              <a:solidFill>
                <a:schemeClr val="bg1"/>
              </a:solidFill>
              <a:highlight>
                <a:srgbClr val="800080"/>
              </a:highlight>
              <a:latin typeface="Trebuchet MS" panose="020B0603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3EBD7C0-AB16-5681-DC0D-59A3FC406486}"/>
              </a:ext>
            </a:extLst>
          </p:cNvPr>
          <p:cNvSpPr txBox="1"/>
          <p:nvPr/>
        </p:nvSpPr>
        <p:spPr>
          <a:xfrm>
            <a:off x="2144841" y="4480482"/>
            <a:ext cx="30952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Interface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interativa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sef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-service 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biblioteca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relatórios</a:t>
            </a:r>
            <a:r>
              <a:rPr lang="en-US" sz="1200" dirty="0">
                <a:solidFill>
                  <a:schemeClr val="bg1"/>
                </a:solidFill>
                <a:highlight>
                  <a:srgbClr val="800080"/>
                </a:highlight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464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A5CC0-F167-B969-6E07-F81121AF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3284D1-9AD3-2FC8-3DD1-2E16B5292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1492702"/>
            <a:ext cx="7688911" cy="248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5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C3B5155-9F87-DA18-96B8-63B123010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B1446150-508E-9CA6-542B-2D9BFEF5CB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Tipo de Caso &amp; </a:t>
            </a:r>
            <a:r>
              <a:rPr lang="es-ES" sz="2000" dirty="0" err="1"/>
              <a:t>Descrição</a:t>
            </a:r>
            <a:r>
              <a:rPr lang="es-ES" sz="2000" dirty="0"/>
              <a:t> da </a:t>
            </a:r>
            <a:r>
              <a:rPr lang="es-ES" sz="2000" dirty="0" err="1"/>
              <a:t>Prática</a:t>
            </a:r>
            <a:br>
              <a:rPr lang="es-ES" sz="2000" dirty="0"/>
            </a:br>
            <a:r>
              <a:rPr lang="es-ES" sz="2000" dirty="0"/>
              <a:t>Tipo de Caso y Descripción de la Práctica</a:t>
            </a: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1B6AFB62-8BEE-3F65-C22B-47FAB40CDA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574" y="819149"/>
            <a:ext cx="6163327" cy="3816645"/>
          </a:xfrm>
        </p:spPr>
        <p:txBody>
          <a:bodyPr spcFirstLastPara="1" lIns="0" tIns="18000" rIns="0" bIns="18000" anchor="t" anchorCtr="0">
            <a:normAutofit/>
          </a:bodyPr>
          <a:lstStyle/>
          <a:p>
            <a:pPr marL="0" lvl="0" indent="0"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A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solução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alcançada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:</a:t>
            </a:r>
            <a:b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</a:br>
            <a:endParaRPr lang="en-US" sz="1500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 marL="285750" lvl="0" indent="-285750"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Integra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um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mesmo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datalake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informações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antes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dispersas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Petrobras.</a:t>
            </a:r>
          </a:p>
          <a:p>
            <a:pPr marL="285750" lvl="0" indent="-285750"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Utiliza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9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agentes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IA que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realizam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funções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: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mineração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dados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fontes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públicas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(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imprensa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redes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sociais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artigos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científicos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entre outros),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identificação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narrativas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análise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sentimentos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,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identificação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das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principais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vozes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em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temas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estratégicos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 marL="285750" lvl="0" indent="-285750"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Possui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interface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interativa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com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características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self-service.</a:t>
            </a:r>
          </a:p>
          <a:p>
            <a:pPr marL="285750" lvl="0" indent="-285750"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Possui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ampla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biblioteca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modelo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relatórios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 marL="285750" lvl="0" indent="-285750"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Dispõe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sistema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alertas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sz="1500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anomalias</a:t>
            </a:r>
            <a:r>
              <a:rPr lang="en-US" sz="1500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dos dados.</a:t>
            </a:r>
          </a:p>
        </p:txBody>
      </p:sp>
      <p:pic>
        <p:nvPicPr>
          <p:cNvPr id="20" name="Imagem 19" descr="Uma imagem contendo pessoa, homem, no interior, mesa&#10;&#10;O conteúdo gerado por IA pode estar incorreto.">
            <a:extLst>
              <a:ext uri="{FF2B5EF4-FFF2-40B4-BE49-F238E27FC236}">
                <a16:creationId xmlns:a16="http://schemas.microsoft.com/office/drawing/2014/main" id="{DFCD1338-686F-7206-6D87-5F48BCE450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" b="10770"/>
          <a:stretch>
            <a:fillRect/>
          </a:stretch>
        </p:blipFill>
        <p:spPr>
          <a:xfrm>
            <a:off x="6284295" y="819150"/>
            <a:ext cx="2441879" cy="3264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9414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9FB6E5A4-B8B4-0780-6449-9DA1E6817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8A6348B-E5A1-B6C9-7636-E99269688AA0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31625" y="1160224"/>
            <a:ext cx="7223549" cy="3145961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pt-BR" sz="1500" b="1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Arquitetura Modular Flexível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Arquitetura modular permite integração contínua de novos agentes e fontes, garantindo adaptabilidade futura.</a:t>
            </a:r>
          </a:p>
          <a:p>
            <a:pPr marL="285750" indent="-28575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pt-BR" sz="1500" b="1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Insights Estratégicos Acionáveis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A plataforma oferece múltiplos tipos de análises e insights estratégicos que vão além de dados consolidados, suportando decisões mais eficazes e rápidas.</a:t>
            </a:r>
          </a:p>
          <a:p>
            <a:pPr marL="285750" indent="-28575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pt-BR" sz="1500" b="1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Transformação da Inteligência Estratégica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pt-BR" sz="1500" dirty="0">
                <a:solidFill>
                  <a:srgbClr val="803176"/>
                </a:solidFill>
                <a:latin typeface="Trebuchet MS" panose="020B0603020202020204" pitchFamily="34" charset="0"/>
                <a:ea typeface="Kanit Light"/>
                <a:cs typeface="Kanit Light"/>
                <a:sym typeface="Kanit Light"/>
              </a:rPr>
              <a:t>A plataforma promove mudanças importantes no modelo de inteligência estratégica para maior eficiência organizacional.</a:t>
            </a:r>
          </a:p>
          <a:p>
            <a:pPr lvl="1">
              <a:buFont typeface="Arial" panose="020B0604020202020204" pitchFamily="34" charset="0"/>
              <a:buNone/>
            </a:pPr>
            <a:endParaRPr lang="pt-BR" sz="1500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endParaRPr>
          </a:p>
          <a:p>
            <a:pPr lvl="1">
              <a:buFont typeface="Arial" panose="020B0604020202020204" pitchFamily="34" charset="0"/>
              <a:buNone/>
            </a:pPr>
            <a:endParaRPr lang="pt-BR" sz="1500" dirty="0">
              <a:solidFill>
                <a:srgbClr val="803176"/>
              </a:solidFill>
              <a:latin typeface="Trebuchet MS" panose="020B0603020202020204" pitchFamily="34" charset="0"/>
              <a:ea typeface="Kanit Light"/>
              <a:cs typeface="Kanit Light"/>
              <a:sym typeface="Kanit Light"/>
            </a:endParaRPr>
          </a:p>
        </p:txBody>
      </p:sp>
      <p:sp>
        <p:nvSpPr>
          <p:cNvPr id="5" name="Google Shape;108;p17">
            <a:extLst>
              <a:ext uri="{FF2B5EF4-FFF2-40B4-BE49-F238E27FC236}">
                <a16:creationId xmlns:a16="http://schemas.microsoft.com/office/drawing/2014/main" id="{07709ABE-AE86-A816-9B7A-A7FA72FB18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550" y="55563"/>
            <a:ext cx="8521700" cy="5730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 / </a:t>
            </a:r>
            <a:r>
              <a:rPr lang="pt-BR" dirty="0" err="1"/>
              <a:t>Originalidad</a:t>
            </a:r>
            <a:r>
              <a:rPr lang="pt-BR" dirty="0"/>
              <a:t> e </a:t>
            </a:r>
            <a:r>
              <a:rPr lang="pt-BR" dirty="0" err="1"/>
              <a:t>Innovación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60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15ABE4D-2C43-9B79-FC3E-837F60A76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7F0E6963-4102-8667-7449-B65C8E23BA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793618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pt-BR" dirty="0"/>
              <a:t>Colaboração &amp; Engajamento / </a:t>
            </a:r>
            <a:r>
              <a:rPr lang="pt-BR" dirty="0" err="1"/>
              <a:t>Colaboración</a:t>
            </a:r>
            <a:r>
              <a:rPr lang="pt-BR" dirty="0"/>
              <a:t> y </a:t>
            </a:r>
            <a:r>
              <a:rPr lang="pt-BR" dirty="0" err="1"/>
              <a:t>Compromiso</a:t>
            </a:r>
            <a:endParaRPr dirty="0"/>
          </a:p>
        </p:txBody>
      </p:sp>
      <p:graphicFrame>
        <p:nvGraphicFramePr>
          <p:cNvPr id="6" name="Google Shape;115;p18">
            <a:extLst>
              <a:ext uri="{FF2B5EF4-FFF2-40B4-BE49-F238E27FC236}">
                <a16:creationId xmlns:a16="http://schemas.microsoft.com/office/drawing/2014/main" id="{D99F7AFC-FCCC-5FCC-A5A2-21B9F1E87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491673"/>
              </p:ext>
            </p:extLst>
          </p:nvPr>
        </p:nvGraphicFramePr>
        <p:xfrm>
          <a:off x="83100" y="1010776"/>
          <a:ext cx="8676852" cy="3441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9431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681F519F-179E-984B-4D22-06984F874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B07A82A5-AB60-A1A3-DD37-4A73FF99A7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 / </a:t>
            </a:r>
            <a:r>
              <a:rPr lang="pt-BR" dirty="0" err="1"/>
              <a:t>Colaboración</a:t>
            </a:r>
            <a:r>
              <a:rPr lang="pt-BR" dirty="0"/>
              <a:t> y </a:t>
            </a:r>
            <a:r>
              <a:rPr lang="pt-BR" dirty="0" err="1"/>
              <a:t>Compromiso</a:t>
            </a:r>
            <a:endParaRPr dirty="0"/>
          </a:p>
        </p:txBody>
      </p:sp>
      <p:sp>
        <p:nvSpPr>
          <p:cNvPr id="115" name="Google Shape;115;p18">
            <a:extLst>
              <a:ext uri="{FF2B5EF4-FFF2-40B4-BE49-F238E27FC236}">
                <a16:creationId xmlns:a16="http://schemas.microsoft.com/office/drawing/2014/main" id="{41257275-CC9B-5405-EBE4-1B7977827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3030" y="1255983"/>
            <a:ext cx="82763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ctr">
              <a:buNone/>
            </a:pPr>
            <a:r>
              <a:rPr lang="pt-BR" sz="2400" dirty="0">
                <a:solidFill>
                  <a:srgbClr val="803176"/>
                </a:solidFill>
              </a:rPr>
              <a:t>Para a Petrobras, além do atendimento do seu problema de negócio, o projeto está alinhamento com nosso objetivo de  intensificar na integração com instituições de ciência e tecnologia, universidades, </a:t>
            </a:r>
            <a:r>
              <a:rPr lang="pt-BR" sz="2400" b="1" dirty="0">
                <a:solidFill>
                  <a:srgbClr val="803176"/>
                </a:solidFill>
              </a:rPr>
              <a:t>startups</a:t>
            </a:r>
            <a:r>
              <a:rPr lang="pt-BR" sz="2400" dirty="0">
                <a:solidFill>
                  <a:srgbClr val="803176"/>
                </a:solidFill>
              </a:rPr>
              <a:t>, empresas de diferentes setores e pesquisadores empreendedores </a:t>
            </a:r>
            <a:r>
              <a:rPr lang="pt-BR" sz="2400" b="1" dirty="0">
                <a:solidFill>
                  <a:srgbClr val="803176"/>
                </a:solidFill>
              </a:rPr>
              <a:t>e fomentar o mercado de inovação.</a:t>
            </a:r>
          </a:p>
          <a:p>
            <a:pPr marL="139700" lvl="0" indent="0">
              <a:buNone/>
            </a:pPr>
            <a:br>
              <a:rPr lang="pt-BR" dirty="0"/>
            </a:br>
            <a:endParaRPr lang="pt-BR" dirty="0"/>
          </a:p>
          <a:p>
            <a:pPr lvl="0"/>
            <a:endParaRPr lang="pt-BR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2771759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5632EA45-B97B-12C7-364B-511E3B3B0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29293A30-9133-2C92-73DE-B1E4F5A07D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 / </a:t>
            </a: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A0A70509-9785-EB93-E578-1E803B757B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7941" y="879624"/>
            <a:ext cx="7067295" cy="169212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dirty="0">
                <a:solidFill>
                  <a:srgbClr val="803176"/>
                </a:solidFill>
              </a:rPr>
              <a:t>VOLUME DE DADOS (até JUL/25):</a:t>
            </a: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lvl="0"/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pPr marL="139700" lvl="0" indent="0">
              <a:buNone/>
            </a:pPr>
            <a:endParaRPr lang="pt-BR" dirty="0">
              <a:solidFill>
                <a:srgbClr val="803176"/>
              </a:solidFill>
            </a:endParaRPr>
          </a:p>
          <a:p>
            <a:endParaRPr lang="pt-BR" dirty="0">
              <a:solidFill>
                <a:srgbClr val="803176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7447F19-7E1B-43CD-4C80-663D5E58845C}"/>
              </a:ext>
            </a:extLst>
          </p:cNvPr>
          <p:cNvSpPr/>
          <p:nvPr/>
        </p:nvSpPr>
        <p:spPr>
          <a:xfrm>
            <a:off x="240910" y="1230532"/>
            <a:ext cx="1446028" cy="185006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1,6 MM</a:t>
            </a:r>
          </a:p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  <a:sym typeface="Kanit Light"/>
              </a:rPr>
              <a:t>DE NOTÍCIAS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3457445-6B15-C8E5-77AF-95CC1F08AC42}"/>
              </a:ext>
            </a:extLst>
          </p:cNvPr>
          <p:cNvSpPr/>
          <p:nvPr/>
        </p:nvSpPr>
        <p:spPr>
          <a:xfrm>
            <a:off x="1938764" y="1230532"/>
            <a:ext cx="1446028" cy="185006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9 MM</a:t>
            </a:r>
          </a:p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DE POSTS NO TWITTER/ X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6E3E44D-8AF3-988E-80D9-6597C6FE672C}"/>
              </a:ext>
            </a:extLst>
          </p:cNvPr>
          <p:cNvSpPr/>
          <p:nvPr/>
        </p:nvSpPr>
        <p:spPr>
          <a:xfrm>
            <a:off x="3682503" y="1230532"/>
            <a:ext cx="1446028" cy="185006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600 MIL VÍDEOS NO YT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24B7B09-B49C-01CC-50B2-39E7E0FE8BB2}"/>
              </a:ext>
            </a:extLst>
          </p:cNvPr>
          <p:cNvSpPr/>
          <p:nvPr/>
        </p:nvSpPr>
        <p:spPr>
          <a:xfrm>
            <a:off x="5364266" y="1230531"/>
            <a:ext cx="1446028" cy="185006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900 MIL POSTAGENS NO INSTAGRAM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91A1977-774F-3F04-4279-3345A7B40F24}"/>
              </a:ext>
            </a:extLst>
          </p:cNvPr>
          <p:cNvSpPr/>
          <p:nvPr/>
        </p:nvSpPr>
        <p:spPr>
          <a:xfrm>
            <a:off x="7046029" y="1230530"/>
            <a:ext cx="1446028" cy="1850065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803176"/>
                </a:solidFill>
                <a:latin typeface="Trebuchet MS" panose="020B0603020202020204" pitchFamily="34" charset="0"/>
                <a:cs typeface="Kanit Light"/>
              </a:rPr>
              <a:t>500 MIL POSTS NO LINKEDIN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69ACB7-5D09-8746-0550-AE251C85EF2E}"/>
              </a:ext>
            </a:extLst>
          </p:cNvPr>
          <p:cNvSpPr txBox="1"/>
          <p:nvPr/>
        </p:nvSpPr>
        <p:spPr>
          <a:xfrm>
            <a:off x="240910" y="3128138"/>
            <a:ext cx="86772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803176"/>
                </a:solidFill>
              </a:rPr>
              <a:t>REDUÇÃO DO TEMPO DE RESPOSTA: </a:t>
            </a:r>
            <a:r>
              <a:rPr lang="pt-BR" sz="1200" dirty="0">
                <a:solidFill>
                  <a:srgbClr val="803176"/>
                </a:solidFill>
              </a:rPr>
              <a:t>a identificação de temas críticos passou de dias para minutos, permitindo decisões mais rápidas e estratégicas.</a:t>
            </a:r>
            <a:br>
              <a:rPr lang="pt-BR" sz="1200" dirty="0">
                <a:solidFill>
                  <a:srgbClr val="803176"/>
                </a:solidFill>
              </a:rPr>
            </a:br>
            <a:endParaRPr lang="pt-BR" sz="1200" dirty="0">
              <a:solidFill>
                <a:srgbClr val="803176"/>
              </a:solidFill>
            </a:endParaRPr>
          </a:p>
          <a:p>
            <a:r>
              <a:rPr lang="pt-BR" sz="1200" b="1" dirty="0">
                <a:solidFill>
                  <a:srgbClr val="803176"/>
                </a:solidFill>
              </a:rPr>
              <a:t>DEMOCRATIZAÇÃO DO ACESSO A INSIGHTS ESTRATÉGICOS</a:t>
            </a:r>
            <a:r>
              <a:rPr lang="pt-BR" sz="1200" dirty="0">
                <a:solidFill>
                  <a:srgbClr val="803176"/>
                </a:solidFill>
              </a:rPr>
              <a:t>: 39 usuários ativos na companhia criaram mais de 104 painéis analíticos customizados.</a:t>
            </a:r>
          </a:p>
          <a:p>
            <a:endParaRPr lang="pt-BR" sz="1200" dirty="0">
              <a:solidFill>
                <a:srgbClr val="803176"/>
              </a:solidFill>
            </a:endParaRPr>
          </a:p>
          <a:p>
            <a:r>
              <a:rPr lang="pt-BR" sz="1200" b="1" dirty="0">
                <a:solidFill>
                  <a:srgbClr val="803176"/>
                </a:solidFill>
              </a:rPr>
              <a:t>VISÃO HOLÍSTICA E REDUÇÃO DE REDUNDÂNCIA: </a:t>
            </a:r>
            <a:r>
              <a:rPr lang="pt-BR" sz="1200" dirty="0">
                <a:solidFill>
                  <a:srgbClr val="803176"/>
                </a:solidFill>
              </a:rPr>
              <a:t>a integração diminui análises publicadas e versões parciais, melhorando o processo analítico.</a:t>
            </a:r>
          </a:p>
        </p:txBody>
      </p:sp>
    </p:spTree>
    <p:extLst>
      <p:ext uri="{BB962C8B-B14F-4D97-AF65-F5344CB8AC3E}">
        <p14:creationId xmlns:p14="http://schemas.microsoft.com/office/powerpoint/2010/main" val="2995868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 / </a:t>
            </a:r>
            <a:r>
              <a:rPr lang="pt-BR" dirty="0" err="1"/>
              <a:t>Escalabilidad</a:t>
            </a:r>
            <a:r>
              <a:rPr lang="pt-BR" dirty="0"/>
              <a:t> y </a:t>
            </a:r>
            <a:r>
              <a:rPr lang="pt-BR" dirty="0" err="1"/>
              <a:t>Replicabilidad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439290" y="1360949"/>
            <a:ext cx="8520600" cy="269005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Agentes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altamente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customizáveis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e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escaláveis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.</a:t>
            </a:r>
          </a:p>
          <a:p>
            <a:endParaRPr lang="en-US" sz="1600" dirty="0">
              <a:solidFill>
                <a:srgbClr val="803176"/>
              </a:solidFill>
              <a:sym typeface="Space Grotesk"/>
            </a:endParaRPr>
          </a:p>
          <a:p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Possibilidade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de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integração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de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novas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fontes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de dados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públicas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e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oferecidas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 pela </a:t>
            </a:r>
            <a:r>
              <a:rPr lang="en-US" sz="1600" dirty="0" err="1">
                <a:solidFill>
                  <a:srgbClr val="803176"/>
                </a:solidFill>
                <a:sym typeface="Space Grotesk"/>
              </a:rPr>
              <a:t>empresa</a:t>
            </a:r>
            <a:r>
              <a:rPr lang="en-US" sz="1600" dirty="0">
                <a:solidFill>
                  <a:srgbClr val="803176"/>
                </a:solidFill>
                <a:sym typeface="Space Grotesk"/>
              </a:rPr>
              <a:t>.</a:t>
            </a:r>
            <a:endParaRPr lang="pt-BR" sz="1600" dirty="0">
              <a:solidFill>
                <a:srgbClr val="803176"/>
              </a:solidFill>
            </a:endParaRPr>
          </a:p>
          <a:p>
            <a:endParaRPr lang="pt-BR" sz="1600" dirty="0">
              <a:solidFill>
                <a:srgbClr val="803176"/>
              </a:solidFill>
            </a:endParaRPr>
          </a:p>
          <a:p>
            <a:r>
              <a:rPr lang="pt-BR" sz="1600" dirty="0">
                <a:solidFill>
                  <a:srgbClr val="803176"/>
                </a:solidFill>
              </a:rPr>
              <a:t>No âmbito interno, a solução fomentou uma cultura data-</a:t>
            </a:r>
            <a:r>
              <a:rPr lang="pt-BR" sz="1600" dirty="0" err="1">
                <a:solidFill>
                  <a:srgbClr val="803176"/>
                </a:solidFill>
              </a:rPr>
              <a:t>driven</a:t>
            </a:r>
            <a:r>
              <a:rPr lang="pt-BR" sz="1600" dirty="0">
                <a:solidFill>
                  <a:srgbClr val="803176"/>
                </a:solidFill>
              </a:rPr>
              <a:t> entre equipes de comunicação e relações institucionais e possui um </a:t>
            </a:r>
            <a:r>
              <a:rPr lang="pt-BR" sz="1600" dirty="0" err="1">
                <a:solidFill>
                  <a:srgbClr val="803176"/>
                </a:solidFill>
              </a:rPr>
              <a:t>roadmap</a:t>
            </a:r>
            <a:r>
              <a:rPr lang="pt-BR" sz="1600" dirty="0">
                <a:solidFill>
                  <a:srgbClr val="803176"/>
                </a:solidFill>
              </a:rPr>
              <a:t> para expansão interna em outras áreas interessadas em adotar a solução.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 </a:t>
            </a:r>
            <a:endParaRPr lang="pt-BR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4294967295"/>
          </p:nvPr>
        </p:nvSpPr>
        <p:spPr>
          <a:xfrm>
            <a:off x="205575" y="1122426"/>
            <a:ext cx="4069800" cy="3264408"/>
          </a:xfrm>
        </p:spPr>
        <p:txBody>
          <a:bodyPr spcFirstLastPara="1" lIns="0" tIns="18000" rIns="0" bIns="18000" anchor="t" anchorCtr="0">
            <a:normAutofit/>
          </a:bodyPr>
          <a:lstStyle/>
          <a:p>
            <a:pPr marL="457200" lvl="0" indent="-317500"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NECESSIDADE DE CONSTANTE ADAPTAÇÃO: o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cenário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IA e de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comunicação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evoluiu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rapidamente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mudanças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rota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adaptações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tecnológicas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foram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necessárias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para que o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produto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não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nascesse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já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ultrapassado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lvl="0" indent="-317500"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●"/>
            </a:pPr>
            <a:endParaRPr lang="en-US" b="0" i="0" u="none" strike="noStrike" cap="none" dirty="0">
              <a:solidFill>
                <a:srgbClr val="803176"/>
              </a:solidFill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GOVERNANÇA COMPARTILHADA: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comitê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multidisciplinar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assegura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alinhamento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entre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tecnologia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e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necessidades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do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negócio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 </a:t>
            </a:r>
            <a:r>
              <a:rPr lang="en-US" b="0" i="0" u="none" strike="noStrike" cap="none" dirty="0" err="1">
                <a:solidFill>
                  <a:srgbClr val="803176"/>
                </a:solidFill>
                <a:latin typeface="Trebuchet MS" panose="020B0603020202020204" pitchFamily="34" charset="0"/>
              </a:rPr>
              <a:t>continuamente</a:t>
            </a:r>
            <a:r>
              <a:rPr lang="en-US" b="0" i="0" u="none" strike="noStrike" cap="none" dirty="0">
                <a:solidFill>
                  <a:srgbClr val="803176"/>
                </a:solidFill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3" name="Imagem 2" descr="Pessoas reunidas em uma sala de reuniões">
            <a:extLst>
              <a:ext uri="{FF2B5EF4-FFF2-40B4-BE49-F238E27FC236}">
                <a16:creationId xmlns:a16="http://schemas.microsoft.com/office/drawing/2014/main" id="{445A3947-0B00-F8CA-4E78-0F882FBD0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73" r="2707" b="-2"/>
          <a:stretch>
            <a:fillRect/>
          </a:stretch>
        </p:blipFill>
        <p:spPr>
          <a:xfrm>
            <a:off x="4656375" y="819150"/>
            <a:ext cx="4069800" cy="326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Obrigada!</a:t>
            </a:r>
            <a:br>
              <a:rPr lang="pt-BR" dirty="0"/>
            </a:br>
            <a:r>
              <a:rPr lang="pt-BR" dirty="0"/>
              <a:t>¡</a:t>
            </a:r>
            <a:r>
              <a:rPr lang="pt-BR" dirty="0" err="1"/>
              <a:t>Gracias</a:t>
            </a:r>
            <a:r>
              <a:rPr lang="pt-BR" dirty="0"/>
              <a:t>!</a:t>
            </a: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Manuela Godoy Brandão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Petrobras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Manuela Godoy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DD6639F-D486-7F65-CE1A-6AAEFAEA3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199" y="4456902"/>
            <a:ext cx="468166" cy="4776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eb19beb-41a7-4bc9-b1b9-4be84fd6404c">
      <Terms xmlns="http://schemas.microsoft.com/office/infopath/2007/PartnerControls"/>
    </lcf76f155ced4ddcb4097134ff3c332f>
    <TaxCatchAll xmlns="546a6912-f7e1-4fb4-88b9-f14ff26514f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77C495EE35E5540A6FAC44C7B3FD402" ma:contentTypeVersion="16" ma:contentTypeDescription="Crie um novo documento." ma:contentTypeScope="" ma:versionID="1a915c757362854cf52f55d661bb3da3">
  <xsd:schema xmlns:xsd="http://www.w3.org/2001/XMLSchema" xmlns:xs="http://www.w3.org/2001/XMLSchema" xmlns:p="http://schemas.microsoft.com/office/2006/metadata/properties" xmlns:ns2="7eb19beb-41a7-4bc9-b1b9-4be84fd6404c" xmlns:ns3="546a6912-f7e1-4fb4-88b9-f14ff26514f5" targetNamespace="http://schemas.microsoft.com/office/2006/metadata/properties" ma:root="true" ma:fieldsID="31f1f184b2ef0390b22d609ebfa99484" ns2:_="" ns3:_="">
    <xsd:import namespace="7eb19beb-41a7-4bc9-b1b9-4be84fd6404c"/>
    <xsd:import namespace="546a6912-f7e1-4fb4-88b9-f14ff2651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b19beb-41a7-4bc9-b1b9-4be84fd640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d566a8fd-94ed-4d49-8999-3a54f140f0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6a6912-f7e1-4fb4-88b9-f14ff26514f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1b8a82-fb33-4484-9df9-51c6e8fb9f8e}" ma:internalName="TaxCatchAll" ma:showField="CatchAllData" ma:web="546a6912-f7e1-4fb4-88b9-f14ff26514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DCF59D-B36E-48A0-A817-AC4714A83C85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eb19beb-41a7-4bc9-b1b9-4be84fd6404c"/>
    <ds:schemaRef ds:uri="http://www.w3.org/XML/1998/namespace"/>
    <ds:schemaRef ds:uri="http://purl.org/dc/dcmitype/"/>
    <ds:schemaRef ds:uri="http://schemas.openxmlformats.org/package/2006/metadata/core-properties"/>
    <ds:schemaRef ds:uri="546a6912-f7e1-4fb4-88b9-f14ff26514f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2B755F7-A9B9-4DE0-9E40-48C33C3F7D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F35AB7-F24C-43BF-88E1-C89E3FBBBB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b19beb-41a7-4bc9-b1b9-4be84fd6404c"/>
    <ds:schemaRef ds:uri="546a6912-f7e1-4fb4-88b9-f14ff26514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7886</TotalTime>
  <Words>1047</Words>
  <Application>Microsoft Office PowerPoint</Application>
  <PresentationFormat>Apresentação na tela (16:9)</PresentationFormat>
  <Paragraphs>106</Paragraphs>
  <Slides>16</Slides>
  <Notes>13</Notes>
  <HiddenSlides>4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Kanit</vt:lpstr>
      <vt:lpstr>Calibri</vt:lpstr>
      <vt:lpstr>Arial</vt:lpstr>
      <vt:lpstr>Kanit Light</vt:lpstr>
      <vt:lpstr>Wingdings</vt:lpstr>
      <vt:lpstr>Space Grotesk</vt:lpstr>
      <vt:lpstr>Trebuchet MS</vt:lpstr>
      <vt:lpstr>Simple Light</vt:lpstr>
      <vt:lpstr>Apresentação do PowerPoint</vt:lpstr>
      <vt:lpstr>Contexto</vt:lpstr>
      <vt:lpstr>Relevância pra comunidade de Open Innovation</vt:lpstr>
      <vt:lpstr>Objetivo da Iniciativa / Objetivo de la Iniciativa</vt:lpstr>
      <vt:lpstr>Tipo de Caso &amp; Descrição da Prática Tipo de Caso y Descripción de la Práctica</vt:lpstr>
      <vt:lpstr>Tipo de Caso &amp; Descrição da Prática Tipo de Caso y Descripción de la Práctica</vt:lpstr>
      <vt:lpstr>Tipo de Caso &amp; Descrição da Prática Tipo de Caso y Descripción de la Práctica</vt:lpstr>
      <vt:lpstr>Apresentação do PowerPoint</vt:lpstr>
      <vt:lpstr>Tipo de Caso &amp; Descrição da Prática Tipo de Caso y Descripción de la Práctica</vt:lpstr>
      <vt:lpstr>Originalidade &amp; Inovação / Originalidad e Innovación</vt:lpstr>
      <vt:lpstr>Colaboração &amp; Engajamento / Colaboración y Compromiso</vt:lpstr>
      <vt:lpstr>Colaboração &amp; Engajamento / Colaboración y Compromiso</vt:lpstr>
      <vt:lpstr>Demonstração de Resultados / Demostración de Resultados</vt:lpstr>
      <vt:lpstr>Escalabilidade &amp; Replicabilidade / Escalabilidad y Replicabilidad</vt:lpstr>
      <vt:lpstr>Lições Aprendidas &amp; Recomendações Práticas </vt:lpstr>
      <vt:lpstr>Obrigada!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Manuela Godoy Brandao</dc:creator>
  <cp:lastModifiedBy>Manuela Godoy Brandao</cp:lastModifiedBy>
  <cp:revision>4</cp:revision>
  <dcterms:modified xsi:type="dcterms:W3CDTF">2025-08-08T13:33:29Z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Light:3</vt:lpwstr>
  </property>
  <property fmtid="{D5CDD505-2E9C-101B-9397-08002B2CF9AE}" pid="3" name="ClassificationContentMarkingFooterText">
    <vt:lpwstr>PÚBLICA</vt:lpwstr>
  </property>
  <property fmtid="{D5CDD505-2E9C-101B-9397-08002B2CF9AE}" pid="4" name="ContentTypeId">
    <vt:lpwstr>0x010100C77C495EE35E5540A6FAC44C7B3FD402</vt:lpwstr>
  </property>
  <property fmtid="{D5CDD505-2E9C-101B-9397-08002B2CF9AE}" pid="5" name="MediaServiceImageTags">
    <vt:lpwstr/>
  </property>
</Properties>
</file>