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8" r:id="rId10"/>
    <p:sldId id="263" r:id="rId11"/>
    <p:sldId id="264" r:id="rId12"/>
    <p:sldId id="265" r:id="rId13"/>
    <p:sldId id="266" r:id="rId14"/>
  </p:sldIdLst>
  <p:sldSz cx="9144000" cy="5143500" type="screen16x9"/>
  <p:notesSz cx="6858000" cy="9144000"/>
  <p:embeddedFontLst>
    <p:embeddedFont>
      <p:font typeface="Kanit" pitchFamily="2" charset="-34"/>
      <p:regular r:id="rId16"/>
      <p:bold r:id="rId17"/>
      <p:italic r:id="rId18"/>
      <p:boldItalic r:id="rId19"/>
    </p:embeddedFont>
    <p:embeddedFont>
      <p:font typeface="Kanit Light" pitchFamily="2" charset="-34"/>
      <p:regular r:id="rId20"/>
      <p:bold r:id="rId21"/>
      <p:italic r:id="rId22"/>
      <p:boldItalic r:id="rId23"/>
    </p:embeddedFont>
    <p:embeddedFont>
      <p:font typeface="Ubuntu" panose="020B050403060203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7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08"/>
    <p:restoredTop sz="92409"/>
  </p:normalViewPr>
  <p:slideViewPr>
    <p:cSldViewPr snapToGrid="0">
      <p:cViewPr varScale="1">
        <p:scale>
          <a:sx n="191" d="100"/>
          <a:sy n="191" d="100"/>
        </p:scale>
        <p:origin x="488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471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4397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exXqRvrxEuk?feature=oembed" TargetMode="Externa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175" y="169599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648800"/>
            <a:ext cx="46656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1800" dirty="0">
                <a:solidFill>
                  <a:schemeClr val="bg1"/>
                </a:solidFill>
                <a:latin typeface="Kanit Light"/>
                <a:cs typeface="Kanit Light"/>
              </a:rPr>
              <a:t>HUB.FOMENTO E MEDSENIOR: INOVAÇÃO ABERTA E INTELIGÊNCIA ARTIFICIAL TRANSFORMANDO A GESTÃO DE FOMENTO À INOVAÇÃO </a:t>
            </a:r>
            <a:endParaRPr sz="1800" dirty="0">
              <a:solidFill>
                <a:schemeClr val="bg1"/>
              </a:solidFill>
              <a:latin typeface="Kanit Light"/>
              <a:cs typeface="Kanit Ligh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Thiago </a:t>
            </a:r>
            <a:r>
              <a:rPr lang="pt-BR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Bionde</a:t>
            </a: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de Araujo e Cleber Neves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3909550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Hub.Fomento</a:t>
            </a:r>
            <a:r>
              <a:rPr lang="pt-BR" sz="1800" b="1" i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/ </a:t>
            </a:r>
            <a:r>
              <a:rPr lang="pt-BR" sz="1800" b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MedSênior</a:t>
            </a:r>
            <a:endParaRPr sz="1800" b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sp>
        <p:nvSpPr>
          <p:cNvPr id="51" name="Shape 1">
            <a:extLst>
              <a:ext uri="{FF2B5EF4-FFF2-40B4-BE49-F238E27FC236}">
                <a16:creationId xmlns:a16="http://schemas.microsoft.com/office/drawing/2014/main" id="{A1EFB151-F500-9C5F-2EBB-0423F1E53D7B}"/>
              </a:ext>
            </a:extLst>
          </p:cNvPr>
          <p:cNvSpPr/>
          <p:nvPr/>
        </p:nvSpPr>
        <p:spPr>
          <a:xfrm>
            <a:off x="345036" y="2956748"/>
            <a:ext cx="8029351" cy="61536"/>
          </a:xfrm>
          <a:prstGeom prst="roundRect">
            <a:avLst>
              <a:gd name="adj" fmla="val 312558"/>
            </a:avLst>
          </a:prstGeom>
          <a:solidFill>
            <a:srgbClr val="E4D0B3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2">
            <a:extLst>
              <a:ext uri="{FF2B5EF4-FFF2-40B4-BE49-F238E27FC236}">
                <a16:creationId xmlns:a16="http://schemas.microsoft.com/office/drawing/2014/main" id="{23DA8783-11EC-A2C8-C797-CFA1D441CFA5}"/>
              </a:ext>
            </a:extLst>
          </p:cNvPr>
          <p:cNvSpPr/>
          <p:nvPr/>
        </p:nvSpPr>
        <p:spPr>
          <a:xfrm>
            <a:off x="2038361" y="2913917"/>
            <a:ext cx="123571" cy="147198"/>
          </a:xfrm>
          <a:prstGeom prst="roundRect">
            <a:avLst>
              <a:gd name="adj" fmla="val 268908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3">
            <a:extLst>
              <a:ext uri="{FF2B5EF4-FFF2-40B4-BE49-F238E27FC236}">
                <a16:creationId xmlns:a16="http://schemas.microsoft.com/office/drawing/2014/main" id="{9A432228-1FA9-5C5E-B267-A40DD9E80D30}"/>
              </a:ext>
            </a:extLst>
          </p:cNvPr>
          <p:cNvSpPr/>
          <p:nvPr/>
        </p:nvSpPr>
        <p:spPr>
          <a:xfrm>
            <a:off x="302252" y="986002"/>
            <a:ext cx="3719360" cy="1855302"/>
          </a:xfrm>
          <a:prstGeom prst="roundRect">
            <a:avLst>
              <a:gd name="adj" fmla="val 3952"/>
            </a:avLst>
          </a:prstGeom>
          <a:solidFill>
            <a:srgbClr val="FEEACD"/>
          </a:solidFill>
          <a:ln w="7620">
            <a:noFill/>
            <a:prstDash val="solid"/>
          </a:ln>
        </p:spPr>
        <p:txBody>
          <a:bodyPr/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4">
            <a:extLst>
              <a:ext uri="{FF2B5EF4-FFF2-40B4-BE49-F238E27FC236}">
                <a16:creationId xmlns:a16="http://schemas.microsoft.com/office/drawing/2014/main" id="{D40F7D94-3293-EB6C-5D70-1A4B74DF621B}"/>
              </a:ext>
            </a:extLst>
          </p:cNvPr>
          <p:cNvSpPr/>
          <p:nvPr/>
        </p:nvSpPr>
        <p:spPr>
          <a:xfrm>
            <a:off x="1218253" y="1103033"/>
            <a:ext cx="1465469" cy="27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Gargalo Silencioso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5">
            <a:extLst>
              <a:ext uri="{FF2B5EF4-FFF2-40B4-BE49-F238E27FC236}">
                <a16:creationId xmlns:a16="http://schemas.microsoft.com/office/drawing/2014/main" id="{DEB1E6D0-B4E2-6CF9-72A6-FC2C32333ECD}"/>
              </a:ext>
            </a:extLst>
          </p:cNvPr>
          <p:cNvSpPr/>
          <p:nvPr/>
        </p:nvSpPr>
        <p:spPr>
          <a:xfrm>
            <a:off x="302252" y="1523011"/>
            <a:ext cx="3719360" cy="1117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Operadora referência no cuidado ao idoso enfrentava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uso de planilhas manuais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, retrabalho constante e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pouco tempo para aproveitar editais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e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incentivos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fiscais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hape 6">
            <a:extLst>
              <a:ext uri="{FF2B5EF4-FFF2-40B4-BE49-F238E27FC236}">
                <a16:creationId xmlns:a16="http://schemas.microsoft.com/office/drawing/2014/main" id="{634B7B02-2327-589A-E514-B998522086C4}"/>
              </a:ext>
            </a:extLst>
          </p:cNvPr>
          <p:cNvSpPr/>
          <p:nvPr/>
        </p:nvSpPr>
        <p:spPr>
          <a:xfrm>
            <a:off x="6555089" y="2913917"/>
            <a:ext cx="123571" cy="147198"/>
          </a:xfrm>
          <a:prstGeom prst="roundRect">
            <a:avLst>
              <a:gd name="adj" fmla="val 268908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7">
            <a:extLst>
              <a:ext uri="{FF2B5EF4-FFF2-40B4-BE49-F238E27FC236}">
                <a16:creationId xmlns:a16="http://schemas.microsoft.com/office/drawing/2014/main" id="{3F4C1CE2-8F3A-4A46-2F36-CA788C08EFF5}"/>
              </a:ext>
            </a:extLst>
          </p:cNvPr>
          <p:cNvSpPr/>
          <p:nvPr/>
        </p:nvSpPr>
        <p:spPr>
          <a:xfrm>
            <a:off x="2552266" y="3103945"/>
            <a:ext cx="3715045" cy="1864247"/>
          </a:xfrm>
          <a:prstGeom prst="roundRect">
            <a:avLst>
              <a:gd name="adj" fmla="val 3952"/>
            </a:avLst>
          </a:prstGeom>
          <a:solidFill>
            <a:srgbClr val="FEEACD"/>
          </a:solidFill>
          <a:ln w="7620">
            <a:noFill/>
            <a:prstDash val="solid"/>
          </a:ln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 8">
            <a:extLst>
              <a:ext uri="{FF2B5EF4-FFF2-40B4-BE49-F238E27FC236}">
                <a16:creationId xmlns:a16="http://schemas.microsoft.com/office/drawing/2014/main" id="{B5264586-D495-414B-979F-85A92E0FD5C6}"/>
              </a:ext>
            </a:extLst>
          </p:cNvPr>
          <p:cNvSpPr/>
          <p:nvPr/>
        </p:nvSpPr>
        <p:spPr>
          <a:xfrm>
            <a:off x="3238703" y="3202300"/>
            <a:ext cx="2209389" cy="306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600" b="1" dirty="0"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Oportunidade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 Perdida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9">
            <a:extLst>
              <a:ext uri="{FF2B5EF4-FFF2-40B4-BE49-F238E27FC236}">
                <a16:creationId xmlns:a16="http://schemas.microsoft.com/office/drawing/2014/main" id="{617403C5-B8F7-20FA-5AAE-2CE9AD27AFF2}"/>
              </a:ext>
            </a:extLst>
          </p:cNvPr>
          <p:cNvSpPr/>
          <p:nvPr/>
        </p:nvSpPr>
        <p:spPr>
          <a:xfrm>
            <a:off x="2552266" y="3674129"/>
            <a:ext cx="3715045" cy="126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Bilhões em recursos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anunciados por programas como Nova Indústria Brasil e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Complexo Econômico-Industrial da Saúde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não eram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aproveitados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adequadamente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Shape 10">
            <a:extLst>
              <a:ext uri="{FF2B5EF4-FFF2-40B4-BE49-F238E27FC236}">
                <a16:creationId xmlns:a16="http://schemas.microsoft.com/office/drawing/2014/main" id="{185FEDFF-85E9-7D74-A00B-A5C5847E10D1}"/>
              </a:ext>
            </a:extLst>
          </p:cNvPr>
          <p:cNvSpPr/>
          <p:nvPr/>
        </p:nvSpPr>
        <p:spPr>
          <a:xfrm>
            <a:off x="4409788" y="2918705"/>
            <a:ext cx="123571" cy="147198"/>
          </a:xfrm>
          <a:prstGeom prst="roundRect">
            <a:avLst>
              <a:gd name="adj" fmla="val 268908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hape 11">
            <a:extLst>
              <a:ext uri="{FF2B5EF4-FFF2-40B4-BE49-F238E27FC236}">
                <a16:creationId xmlns:a16="http://schemas.microsoft.com/office/drawing/2014/main" id="{A9A58202-45F0-8E9F-B6E3-BBA3281A4DF3}"/>
              </a:ext>
            </a:extLst>
          </p:cNvPr>
          <p:cNvSpPr/>
          <p:nvPr/>
        </p:nvSpPr>
        <p:spPr>
          <a:xfrm>
            <a:off x="4757195" y="986003"/>
            <a:ext cx="3719360" cy="1867122"/>
          </a:xfrm>
          <a:prstGeom prst="roundRect">
            <a:avLst>
              <a:gd name="adj" fmla="val 3952"/>
            </a:avLst>
          </a:prstGeom>
          <a:solidFill>
            <a:srgbClr val="FEEACD"/>
          </a:solidFill>
          <a:ln w="7620">
            <a:noFill/>
            <a:prstDash val="solid"/>
          </a:ln>
        </p:spPr>
        <p:txBody>
          <a:bodyPr/>
          <a:lstStyle/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12">
            <a:extLst>
              <a:ext uri="{FF2B5EF4-FFF2-40B4-BE49-F238E27FC236}">
                <a16:creationId xmlns:a16="http://schemas.microsoft.com/office/drawing/2014/main" id="{8BB57400-7708-A4C4-33BD-C7024B62610C}"/>
              </a:ext>
            </a:extLst>
          </p:cNvPr>
          <p:cNvSpPr/>
          <p:nvPr/>
        </p:nvSpPr>
        <p:spPr>
          <a:xfrm>
            <a:off x="5518009" y="1101124"/>
            <a:ext cx="2060636" cy="306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600" b="1" dirty="0"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Baixa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 Produtividade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13">
            <a:extLst>
              <a:ext uri="{FF2B5EF4-FFF2-40B4-BE49-F238E27FC236}">
                <a16:creationId xmlns:a16="http://schemas.microsoft.com/office/drawing/2014/main" id="{010F5CF0-F2E8-DA25-E938-F94C05D83268}"/>
              </a:ext>
            </a:extLst>
          </p:cNvPr>
          <p:cNvSpPr/>
          <p:nvPr/>
        </p:nvSpPr>
        <p:spPr>
          <a:xfrm>
            <a:off x="4749337" y="1523011"/>
            <a:ext cx="3719360" cy="1256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Horas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valiosas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consumidas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na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leitura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de editais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, sem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critérios claros de priorização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e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sem tecnologia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para apoiar na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escrita e avaliação de conformidade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das propostas e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relatórios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técnicos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3FEA793F-E1C1-FF1E-FB44-436E8D54A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959" y="931314"/>
            <a:ext cx="2699796" cy="4141667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F7C84519-B563-7935-2989-7C53B79569B0}"/>
              </a:ext>
            </a:extLst>
          </p:cNvPr>
          <p:cNvSpPr/>
          <p:nvPr/>
        </p:nvSpPr>
        <p:spPr>
          <a:xfrm>
            <a:off x="245300" y="1197491"/>
            <a:ext cx="6206523" cy="588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803176"/>
                </a:solidFill>
                <a:latin typeface="Arial" panose="020B0604020202020204" pitchFamily="34" charset="0"/>
                <a:cs typeface="Arial" panose="020B0604020202020204" pitchFamily="34" charset="0"/>
                <a:sym typeface="Kanit"/>
              </a:rPr>
              <a:t>Transformar a prática de fomento </a:t>
            </a:r>
            <a:r>
              <a:rPr lang="en-US" sz="1800" b="1" dirty="0" err="1">
                <a:solidFill>
                  <a:srgbClr val="803176"/>
                </a:solidFill>
                <a:latin typeface="Arial" panose="020B0604020202020204" pitchFamily="34" charset="0"/>
                <a:cs typeface="Arial" panose="020B0604020202020204" pitchFamily="34" charset="0"/>
                <a:sym typeface="Kanit"/>
              </a:rPr>
              <a:t>em</a:t>
            </a:r>
            <a:r>
              <a:rPr lang="en-US" sz="1800" b="1" dirty="0">
                <a:solidFill>
                  <a:srgbClr val="803176"/>
                </a:solidFill>
                <a:latin typeface="Arial" panose="020B0604020202020204" pitchFamily="34" charset="0"/>
                <a:cs typeface="Arial" panose="020B0604020202020204" pitchFamily="34" charset="0"/>
                <a:sym typeface="Kanit"/>
              </a:rPr>
              <a:t> </a:t>
            </a:r>
            <a:r>
              <a:rPr lang="en-US" sz="1800" b="1" dirty="0" err="1">
                <a:solidFill>
                  <a:srgbClr val="803176"/>
                </a:solidFill>
                <a:latin typeface="Arial" panose="020B0604020202020204" pitchFamily="34" charset="0"/>
                <a:cs typeface="Arial" panose="020B0604020202020204" pitchFamily="34" charset="0"/>
                <a:sym typeface="Kanit"/>
              </a:rPr>
              <a:t>alavanca</a:t>
            </a:r>
            <a:r>
              <a:rPr lang="en-US" sz="1800" b="1" dirty="0">
                <a:solidFill>
                  <a:srgbClr val="803176"/>
                </a:solidFill>
                <a:latin typeface="Arial" panose="020B0604020202020204" pitchFamily="34" charset="0"/>
                <a:cs typeface="Arial" panose="020B0604020202020204" pitchFamily="34" charset="0"/>
                <a:sym typeface="Kanit"/>
              </a:rPr>
              <a:t> à </a:t>
            </a:r>
            <a:r>
              <a:rPr lang="en-US" sz="1800" b="1" dirty="0" err="1">
                <a:solidFill>
                  <a:srgbClr val="803176"/>
                </a:solidFill>
                <a:latin typeface="Arial" panose="020B0604020202020204" pitchFamily="34" charset="0"/>
                <a:cs typeface="Arial" panose="020B0604020202020204" pitchFamily="34" charset="0"/>
                <a:sym typeface="Kanit"/>
              </a:rPr>
              <a:t>inovação</a:t>
            </a:r>
            <a:endParaRPr lang="en-US" sz="1800" b="1" dirty="0">
              <a:solidFill>
                <a:srgbClr val="803176"/>
              </a:solidFill>
              <a:latin typeface="Arial" panose="020B0604020202020204" pitchFamily="34" charset="0"/>
              <a:cs typeface="Arial" panose="020B0604020202020204" pitchFamily="34" charset="0"/>
              <a:sym typeface="Kanit"/>
            </a:endParaRP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14DD2ADB-5888-82B0-117E-8A1C99EC2CFB}"/>
              </a:ext>
            </a:extLst>
          </p:cNvPr>
          <p:cNvSpPr/>
          <p:nvPr/>
        </p:nvSpPr>
        <p:spPr>
          <a:xfrm>
            <a:off x="245300" y="2075823"/>
            <a:ext cx="6074477" cy="2359462"/>
          </a:xfrm>
          <a:prstGeom prst="roundRect">
            <a:avLst>
              <a:gd name="adj" fmla="val 3432"/>
            </a:avLst>
          </a:prstGeom>
          <a:solidFill>
            <a:srgbClr val="FEEACD"/>
          </a:solidFill>
          <a:ln w="762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pt-BR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BCE38AA9-43E3-2495-E79B-B7FA4AD9A04D}"/>
              </a:ext>
            </a:extLst>
          </p:cNvPr>
          <p:cNvSpPr/>
          <p:nvPr/>
        </p:nvSpPr>
        <p:spPr>
          <a:xfrm>
            <a:off x="188990" y="2083443"/>
            <a:ext cx="3409117" cy="2344222"/>
          </a:xfrm>
          <a:prstGeom prst="roundRect">
            <a:avLst>
              <a:gd name="adj" fmla="val 3454"/>
            </a:avLst>
          </a:prstGeom>
          <a:solidFill>
            <a:srgbClr val="FEEACD"/>
          </a:solidFill>
          <a:ln/>
        </p:spPr>
        <p:txBody>
          <a:bodyPr/>
          <a:lstStyle/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D03338FC-8F28-D1E4-155C-A78BB900B69F}"/>
              </a:ext>
            </a:extLst>
          </p:cNvPr>
          <p:cNvSpPr/>
          <p:nvPr/>
        </p:nvSpPr>
        <p:spPr>
          <a:xfrm>
            <a:off x="458878" y="2276205"/>
            <a:ext cx="2578298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Automatizar e Escalar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22696478-ED52-5B06-350D-A0423C0E4402}"/>
              </a:ext>
            </a:extLst>
          </p:cNvPr>
          <p:cNvSpPr/>
          <p:nvPr/>
        </p:nvSpPr>
        <p:spPr>
          <a:xfrm>
            <a:off x="514216" y="2699634"/>
            <a:ext cx="2413507" cy="1541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Substituir </a:t>
            </a:r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controles manuais por uma plataforma inteligente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, integrando dados internos e identificando </a:t>
            </a:r>
            <a:r>
              <a:rPr lang="en-US" sz="13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oportunidades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externas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7EF729E3-88FD-8EA3-2284-5FFD9A79E7A6}"/>
              </a:ext>
            </a:extLst>
          </p:cNvPr>
          <p:cNvSpPr/>
          <p:nvPr/>
        </p:nvSpPr>
        <p:spPr>
          <a:xfrm>
            <a:off x="3646799" y="2083443"/>
            <a:ext cx="2556424" cy="2344222"/>
          </a:xfrm>
          <a:prstGeom prst="rect">
            <a:avLst/>
          </a:prstGeom>
          <a:solidFill>
            <a:srgbClr val="FEEACD"/>
          </a:solidFill>
          <a:ln/>
        </p:spPr>
        <p:txBody>
          <a:bodyPr/>
          <a:lstStyle/>
          <a:p>
            <a:endParaRPr lang="pt-BR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E4CDC79B-6510-8100-8751-5532403CDC31}"/>
              </a:ext>
            </a:extLst>
          </p:cNvPr>
          <p:cNvSpPr/>
          <p:nvPr/>
        </p:nvSpPr>
        <p:spPr>
          <a:xfrm>
            <a:off x="3343184" y="2091063"/>
            <a:ext cx="22860" cy="2344222"/>
          </a:xfrm>
          <a:prstGeom prst="roundRect">
            <a:avLst>
              <a:gd name="adj" fmla="val 354232"/>
            </a:avLst>
          </a:prstGeom>
          <a:solidFill>
            <a:srgbClr val="E4D0B3"/>
          </a:solidFill>
          <a:ln/>
        </p:spPr>
        <p:txBody>
          <a:bodyPr/>
          <a:lstStyle/>
          <a:p>
            <a:endParaRPr lang="pt-BR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67B415C2-D14A-3AA1-BF33-7C137D7F3738}"/>
              </a:ext>
            </a:extLst>
          </p:cNvPr>
          <p:cNvSpPr/>
          <p:nvPr/>
        </p:nvSpPr>
        <p:spPr>
          <a:xfrm>
            <a:off x="3575252" y="2270522"/>
            <a:ext cx="2535317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Posicionar o Fomento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C91A32D1-6BDD-6CB6-5BD0-26E5037A34DB}"/>
              </a:ext>
            </a:extLst>
          </p:cNvPr>
          <p:cNvSpPr/>
          <p:nvPr/>
        </p:nvSpPr>
        <p:spPr>
          <a:xfrm>
            <a:off x="3716251" y="2693043"/>
            <a:ext cx="2400611" cy="1233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Área protagonista da inovação, </a:t>
            </a:r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antecipando editais e maximizando o uso da Lei do </a:t>
            </a:r>
            <a:r>
              <a:rPr lang="en-US" sz="1300" b="1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Bem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0F0F8418-DF50-CF33-933F-6FE019A63BAF}"/>
              </a:ext>
            </a:extLst>
          </p:cNvPr>
          <p:cNvSpPr/>
          <p:nvPr/>
        </p:nvSpPr>
        <p:spPr>
          <a:xfrm>
            <a:off x="3099581" y="2916450"/>
            <a:ext cx="481965" cy="481965"/>
          </a:xfrm>
          <a:prstGeom prst="roundRect">
            <a:avLst>
              <a:gd name="adj" fmla="val 16802"/>
            </a:avLst>
          </a:prstGeom>
          <a:solidFill>
            <a:srgbClr val="FFFFFF"/>
          </a:solidFill>
          <a:ln w="228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pt-BR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A91F7EE0-1D40-CF5E-63B5-E5FB0E91D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478" y="3002148"/>
            <a:ext cx="240983" cy="3012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EEDF0DD4-36A5-EDF9-90E0-7F3D57B5953D}"/>
              </a:ext>
            </a:extLst>
          </p:cNvPr>
          <p:cNvSpPr/>
          <p:nvPr/>
        </p:nvSpPr>
        <p:spPr>
          <a:xfrm>
            <a:off x="3178175" y="726997"/>
            <a:ext cx="3729883" cy="1286144"/>
          </a:xfrm>
          <a:prstGeom prst="roundRect">
            <a:avLst>
              <a:gd name="adj" fmla="val 4648"/>
            </a:avLst>
          </a:prstGeom>
          <a:solidFill>
            <a:srgbClr val="FEEACD"/>
          </a:solidFill>
          <a:ln w="762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pt-BR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696B7736-2981-A886-47B4-B298EA3ABDA0}"/>
              </a:ext>
            </a:extLst>
          </p:cNvPr>
          <p:cNvSpPr/>
          <p:nvPr/>
        </p:nvSpPr>
        <p:spPr>
          <a:xfrm>
            <a:off x="3389868" y="794185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P&amp;D Aberto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671EA01E-F74A-2E0C-6897-CBAAFFD10FD3}"/>
              </a:ext>
            </a:extLst>
          </p:cNvPr>
          <p:cNvSpPr/>
          <p:nvPr/>
        </p:nvSpPr>
        <p:spPr>
          <a:xfrm>
            <a:off x="3389868" y="1171453"/>
            <a:ext cx="3518190" cy="690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MedSênior é referência em inovação aberta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para desafios que envolve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eficiência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operacional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EE3724F3-36AD-9C54-E108-1889A3F78F88}"/>
              </a:ext>
            </a:extLst>
          </p:cNvPr>
          <p:cNvSpPr/>
          <p:nvPr/>
        </p:nvSpPr>
        <p:spPr>
          <a:xfrm>
            <a:off x="3178175" y="2152802"/>
            <a:ext cx="4125450" cy="1286143"/>
          </a:xfrm>
          <a:prstGeom prst="roundRect">
            <a:avLst>
              <a:gd name="adj" fmla="val 5648"/>
            </a:avLst>
          </a:prstGeom>
          <a:solidFill>
            <a:srgbClr val="FEEACD"/>
          </a:solidFill>
          <a:ln w="762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pt-BR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AE59D321-148B-D670-7F2E-E93744DFFA17}"/>
              </a:ext>
            </a:extLst>
          </p:cNvPr>
          <p:cNvSpPr/>
          <p:nvPr/>
        </p:nvSpPr>
        <p:spPr>
          <a:xfrm>
            <a:off x="3389868" y="2255071"/>
            <a:ext cx="3372803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b="1" dirty="0" err="1">
                <a:solidFill>
                  <a:srgbClr val="000000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Conhecimento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Aplicado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CF1B8BC5-4B87-C5E7-72D1-580E5BBF0DE3}"/>
              </a:ext>
            </a:extLst>
          </p:cNvPr>
          <p:cNvSpPr/>
          <p:nvPr/>
        </p:nvSpPr>
        <p:spPr>
          <a:xfrm>
            <a:off x="3389868" y="2637186"/>
            <a:ext cx="3913757" cy="643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50"/>
              </a:lnSpc>
            </a:pPr>
            <a:r>
              <a:rPr lang="pt-BR" sz="12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Aplicação especializada de </a:t>
            </a:r>
            <a:r>
              <a:rPr lang="pt-BR" sz="1200" b="1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conhecimento técnico em fomento </a:t>
            </a:r>
            <a:r>
              <a:rPr lang="pt-BR" sz="12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pela </a:t>
            </a:r>
            <a:r>
              <a:rPr lang="pt-BR" sz="1200" b="1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HubFomento</a:t>
            </a:r>
            <a:endParaRPr lang="pt-BR" sz="1200" dirty="0">
              <a:latin typeface="Arial" panose="020B0604020202020204" pitchFamily="34" charset="0"/>
              <a:ea typeface="Inter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550"/>
              </a:lnSpc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390B3BA2-0CA0-1ACA-91F4-71792A497134}"/>
              </a:ext>
            </a:extLst>
          </p:cNvPr>
          <p:cNvSpPr/>
          <p:nvPr/>
        </p:nvSpPr>
        <p:spPr>
          <a:xfrm>
            <a:off x="3178175" y="3578606"/>
            <a:ext cx="4600012" cy="1286143"/>
          </a:xfrm>
          <a:prstGeom prst="roundRect">
            <a:avLst>
              <a:gd name="adj" fmla="val 5648"/>
            </a:avLst>
          </a:prstGeom>
          <a:solidFill>
            <a:srgbClr val="FEEACD"/>
          </a:solidFill>
          <a:ln w="762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pt-BR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7658C283-B812-2B42-7B24-CA9EE3261856}"/>
              </a:ext>
            </a:extLst>
          </p:cNvPr>
          <p:cNvSpPr/>
          <p:nvPr/>
        </p:nvSpPr>
        <p:spPr>
          <a:xfrm>
            <a:off x="3389868" y="3577549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Automação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AFAED7E0-DFAA-48EB-06BC-CDC3B80C8743}"/>
              </a:ext>
            </a:extLst>
          </p:cNvPr>
          <p:cNvSpPr/>
          <p:nvPr/>
        </p:nvSpPr>
        <p:spPr>
          <a:xfrm>
            <a:off x="3389868" y="3867719"/>
            <a:ext cx="4388319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200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Automações</a:t>
            </a:r>
            <a:r>
              <a:rPr lang="en-US" sz="1200" b="1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na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jornada de fomento à inovação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,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integrando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informações de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projetos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 com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IA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e processamento de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linguagem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natural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m 16" descr="Logotipo, nome da empresa&#10;&#10;Descrição gerada automaticamente">
            <a:extLst>
              <a:ext uri="{FF2B5EF4-FFF2-40B4-BE49-F238E27FC236}">
                <a16:creationId xmlns:a16="http://schemas.microsoft.com/office/drawing/2014/main" id="{CF0A5E7A-A04F-51BF-4442-0AA3CC94B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77" y="1135226"/>
            <a:ext cx="2670151" cy="1501960"/>
          </a:xfrm>
          <a:prstGeom prst="rect">
            <a:avLst/>
          </a:prstGeom>
        </p:spPr>
      </p:pic>
      <p:pic>
        <p:nvPicPr>
          <p:cNvPr id="19" name="Imagem 18" descr="Desenho de placa de sinalização&#10;&#10;Descrição gerada automaticamente com confiança baixa">
            <a:extLst>
              <a:ext uri="{FF2B5EF4-FFF2-40B4-BE49-F238E27FC236}">
                <a16:creationId xmlns:a16="http://schemas.microsoft.com/office/drawing/2014/main" id="{79D7D9C0-DFB0-26DD-EB22-E75D70B51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79" y="2970098"/>
            <a:ext cx="1587500" cy="774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0DEE1907-8104-37D1-CDF4-81323364A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27" y="886427"/>
            <a:ext cx="352105" cy="315328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543FBCC3-22BC-E865-EFE2-CCBEAD3EC4D7}"/>
              </a:ext>
            </a:extLst>
          </p:cNvPr>
          <p:cNvSpPr/>
          <p:nvPr/>
        </p:nvSpPr>
        <p:spPr>
          <a:xfrm>
            <a:off x="1180000" y="847011"/>
            <a:ext cx="2801079" cy="197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Apuração Automatizada</a:t>
            </a:r>
            <a:endParaRPr lang="en-US" sz="16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658AD0F-46CD-97AB-095C-88E54A2FC386}"/>
              </a:ext>
            </a:extLst>
          </p:cNvPr>
          <p:cNvSpPr/>
          <p:nvPr/>
        </p:nvSpPr>
        <p:spPr>
          <a:xfrm>
            <a:off x="1180000" y="1173789"/>
            <a:ext cx="6713934" cy="403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Integração 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de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sistemas internos para coleta de dados, garantindo precisão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 </a:t>
            </a: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aderência às diretrizes da Lei do Bem e MCTI</a:t>
            </a:r>
            <a:r>
              <a:rPr lang="en-US" sz="1200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.</a:t>
            </a:r>
            <a:endParaRPr lang="en-US" sz="1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2" descr="preencoded.png">
            <a:extLst>
              <a:ext uri="{FF2B5EF4-FFF2-40B4-BE49-F238E27FC236}">
                <a16:creationId xmlns:a16="http://schemas.microsoft.com/office/drawing/2014/main" id="{72548AF9-5561-9A4C-0EE9-F2B9DD781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26" y="1932549"/>
            <a:ext cx="352105" cy="315328"/>
          </a:xfrm>
          <a:prstGeom prst="rect">
            <a:avLst/>
          </a:prstGeom>
        </p:spPr>
      </p:pic>
      <p:sp>
        <p:nvSpPr>
          <p:cNvPr id="8" name="Text 4">
            <a:extLst>
              <a:ext uri="{FF2B5EF4-FFF2-40B4-BE49-F238E27FC236}">
                <a16:creationId xmlns:a16="http://schemas.microsoft.com/office/drawing/2014/main" id="{7DB12F96-4AA4-F101-2A77-431774158F73}"/>
              </a:ext>
            </a:extLst>
          </p:cNvPr>
          <p:cNvSpPr/>
          <p:nvPr/>
        </p:nvSpPr>
        <p:spPr>
          <a:xfrm>
            <a:off x="1180000" y="1913423"/>
            <a:ext cx="3283037" cy="197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Geração Assistida de </a:t>
            </a:r>
            <a:r>
              <a:rPr lang="en-US" sz="16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Descritivos</a:t>
            </a:r>
            <a:endParaRPr lang="en-US" sz="16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3AE37ECF-5E39-08A3-2854-9BF89B8B7CE0}"/>
              </a:ext>
            </a:extLst>
          </p:cNvPr>
          <p:cNvSpPr/>
          <p:nvPr/>
        </p:nvSpPr>
        <p:spPr>
          <a:xfrm>
            <a:off x="1180000" y="2226812"/>
            <a:ext cx="6713934" cy="403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300" b="1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Modelos de linguagem natural 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criam descritivos técnicos, com </a:t>
            </a:r>
            <a:r>
              <a:rPr lang="en-US" sz="1300" b="1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scoring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para otimizar a </a:t>
            </a:r>
            <a:r>
              <a:rPr lang="en-US" sz="1300" b="1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qualificação das oportunidades</a:t>
            </a:r>
            <a:endParaRPr lang="en-US" sz="13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3" descr="preencoded.png">
            <a:extLst>
              <a:ext uri="{FF2B5EF4-FFF2-40B4-BE49-F238E27FC236}">
                <a16:creationId xmlns:a16="http://schemas.microsoft.com/office/drawing/2014/main" id="{C31FCE36-2540-E7EB-C749-0B28A57C32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26" y="2978671"/>
            <a:ext cx="352106" cy="315328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56A475CE-D4D3-730A-E7BB-EE842919B417}"/>
              </a:ext>
            </a:extLst>
          </p:cNvPr>
          <p:cNvSpPr/>
          <p:nvPr/>
        </p:nvSpPr>
        <p:spPr>
          <a:xfrm>
            <a:off x="1180000" y="2979835"/>
            <a:ext cx="2867056" cy="197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Matchmaking Inteligente</a:t>
            </a:r>
            <a:endParaRPr lang="en-US" sz="16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1C0228AE-F606-DC70-0037-B74668A1F7A1}"/>
              </a:ext>
            </a:extLst>
          </p:cNvPr>
          <p:cNvSpPr/>
          <p:nvPr/>
        </p:nvSpPr>
        <p:spPr>
          <a:xfrm>
            <a:off x="1180000" y="3293999"/>
            <a:ext cx="6713934" cy="403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300" b="1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Cruzamento de projetos com editais ativos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, identificando as melhores oportunidades de fomento com </a:t>
            </a:r>
            <a:r>
              <a:rPr lang="en-US" sz="1300" b="1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agentes de IA sugerindo melhorias</a:t>
            </a:r>
            <a:endParaRPr lang="en-US" sz="13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4" descr="preencoded.png">
            <a:extLst>
              <a:ext uri="{FF2B5EF4-FFF2-40B4-BE49-F238E27FC236}">
                <a16:creationId xmlns:a16="http://schemas.microsoft.com/office/drawing/2014/main" id="{94EA08C9-E859-7E4D-E0AA-9A2BB8A1CB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26" y="4085662"/>
            <a:ext cx="352106" cy="315328"/>
          </a:xfrm>
          <a:prstGeom prst="rect">
            <a:avLst/>
          </a:prstGeom>
        </p:spPr>
      </p:pic>
      <p:sp>
        <p:nvSpPr>
          <p:cNvPr id="14" name="Text 8">
            <a:extLst>
              <a:ext uri="{FF2B5EF4-FFF2-40B4-BE49-F238E27FC236}">
                <a16:creationId xmlns:a16="http://schemas.microsoft.com/office/drawing/2014/main" id="{DBB2E4FB-1662-1980-9423-AD489A2F5AE3}"/>
              </a:ext>
            </a:extLst>
          </p:cNvPr>
          <p:cNvSpPr/>
          <p:nvPr/>
        </p:nvSpPr>
        <p:spPr>
          <a:xfrm>
            <a:off x="1180000" y="4046246"/>
            <a:ext cx="3326553" cy="197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Agente Virtual Especializado</a:t>
            </a:r>
            <a:endParaRPr lang="en-US" sz="16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5747ED08-BBE8-029F-CE53-9ADD500EC173}"/>
              </a:ext>
            </a:extLst>
          </p:cNvPr>
          <p:cNvSpPr/>
          <p:nvPr/>
        </p:nvSpPr>
        <p:spPr>
          <a:xfrm>
            <a:off x="1180000" y="4352653"/>
            <a:ext cx="6713934" cy="403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300" b="1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Chatbot com inteligência contextual</a:t>
            </a:r>
            <a:r>
              <a:rPr lang="en-US" sz="1300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para </a:t>
            </a:r>
            <a:r>
              <a:rPr lang="en-US" sz="13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esclarecer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dúvidas, </a:t>
            </a:r>
            <a:r>
              <a:rPr lang="en-US" sz="1300" b="1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auxiliar na escrita</a:t>
            </a:r>
            <a:r>
              <a:rPr lang="en-US" sz="1300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de propostas e </a:t>
            </a:r>
            <a:r>
              <a:rPr lang="en-US" sz="1300" b="1" dirty="0" err="1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atender</a:t>
            </a:r>
            <a:r>
              <a:rPr lang="en-US" sz="1300" b="1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300" b="1" dirty="0" err="1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aos</a:t>
            </a:r>
            <a:r>
              <a:rPr lang="en-US" sz="1300" b="1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300" b="1" dirty="0" err="1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critérios</a:t>
            </a:r>
            <a:r>
              <a:rPr lang="en-US" sz="1300" b="1" dirty="0">
                <a:solidFill>
                  <a:schemeClr val="accent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de avaliação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pic>
        <p:nvPicPr>
          <p:cNvPr id="2" name="Mídia Online 1" descr="Agente - Chat com Projeto e Edital">
            <a:hlinkClick r:id="" action="ppaction://media"/>
            <a:extLst>
              <a:ext uri="{FF2B5EF4-FFF2-40B4-BE49-F238E27FC236}">
                <a16:creationId xmlns:a16="http://schemas.microsoft.com/office/drawing/2014/main" id="{E8DDF997-4F3C-7DD3-5AF8-A68227EA704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59394" y="628650"/>
            <a:ext cx="7225212" cy="408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3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pic>
        <p:nvPicPr>
          <p:cNvPr id="23" name="Imagem 22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id="{7B0D4866-84AB-73D8-7D60-99AE5018F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28650"/>
            <a:ext cx="3386138" cy="4514850"/>
          </a:xfrm>
          <a:prstGeom prst="rect">
            <a:avLst/>
          </a:prstGeom>
        </p:spPr>
      </p:pic>
      <p:sp>
        <p:nvSpPr>
          <p:cNvPr id="24" name="Text 1">
            <a:extLst>
              <a:ext uri="{FF2B5EF4-FFF2-40B4-BE49-F238E27FC236}">
                <a16:creationId xmlns:a16="http://schemas.microsoft.com/office/drawing/2014/main" id="{160A8BDB-D42B-795E-BF71-380DCBC8EA4C}"/>
              </a:ext>
            </a:extLst>
          </p:cNvPr>
          <p:cNvSpPr/>
          <p:nvPr/>
        </p:nvSpPr>
        <p:spPr>
          <a:xfrm>
            <a:off x="3916247" y="1117572"/>
            <a:ext cx="4956672" cy="1179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confiança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, o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alinhamento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de propósitos e a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colaboração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ativa entre diferentes atores do ecossistema geraram soluções com alto impacto e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forte potencial de replicação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">
            <a:extLst>
              <a:ext uri="{FF2B5EF4-FFF2-40B4-BE49-F238E27FC236}">
                <a16:creationId xmlns:a16="http://schemas.microsoft.com/office/drawing/2014/main" id="{12A7E931-7F0D-146F-67DB-D9407AF9A8C5}"/>
              </a:ext>
            </a:extLst>
          </p:cNvPr>
          <p:cNvSpPr/>
          <p:nvPr/>
        </p:nvSpPr>
        <p:spPr>
          <a:xfrm>
            <a:off x="3703534" y="1182935"/>
            <a:ext cx="20936" cy="1388815"/>
          </a:xfrm>
          <a:prstGeom prst="rect">
            <a:avLst/>
          </a:prstGeom>
          <a:solidFill>
            <a:srgbClr val="FFC000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3BB6B686-A175-1B5E-FD2A-211182E265DE}"/>
              </a:ext>
            </a:extLst>
          </p:cNvPr>
          <p:cNvGrpSpPr/>
          <p:nvPr/>
        </p:nvGrpSpPr>
        <p:grpSpPr>
          <a:xfrm>
            <a:off x="3703534" y="2768698"/>
            <a:ext cx="5190321" cy="1916523"/>
            <a:chOff x="3673672" y="2888838"/>
            <a:chExt cx="5190321" cy="1916523"/>
          </a:xfrm>
        </p:grpSpPr>
        <p:sp>
          <p:nvSpPr>
            <p:cNvPr id="26" name="Shape 3">
              <a:extLst>
                <a:ext uri="{FF2B5EF4-FFF2-40B4-BE49-F238E27FC236}">
                  <a16:creationId xmlns:a16="http://schemas.microsoft.com/office/drawing/2014/main" id="{A288B5AC-EE87-18B1-0AC3-8A3E2988BD51}"/>
                </a:ext>
              </a:extLst>
            </p:cNvPr>
            <p:cNvSpPr/>
            <p:nvPr/>
          </p:nvSpPr>
          <p:spPr>
            <a:xfrm>
              <a:off x="3673672" y="2888838"/>
              <a:ext cx="5190321" cy="1916523"/>
            </a:xfrm>
            <a:prstGeom prst="roundRect">
              <a:avLst>
                <a:gd name="adj" fmla="val 4317"/>
              </a:avLst>
            </a:prstGeom>
            <a:solidFill>
              <a:srgbClr val="FEEACD"/>
            </a:solidFill>
            <a:ln w="7620">
              <a:solidFill>
                <a:srgbClr val="E4D0B3"/>
              </a:solidFill>
              <a:prstDash val="solid"/>
            </a:ln>
          </p:spPr>
          <p:txBody>
            <a:bodyPr/>
            <a:lstStyle/>
            <a:p>
              <a:endParaRPr lang="pt-B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 4">
              <a:extLst>
                <a:ext uri="{FF2B5EF4-FFF2-40B4-BE49-F238E27FC236}">
                  <a16:creationId xmlns:a16="http://schemas.microsoft.com/office/drawing/2014/main" id="{74B62D5E-7275-D620-466B-D362F8B9DA3A}"/>
                </a:ext>
              </a:extLst>
            </p:cNvPr>
            <p:cNvSpPr/>
            <p:nvPr/>
          </p:nvSpPr>
          <p:spPr>
            <a:xfrm>
              <a:off x="3938070" y="3026050"/>
              <a:ext cx="2608981" cy="30775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Inter Bold" pitchFamily="34" charset="-122"/>
                  <a:cs typeface="Arial" panose="020B0604020202020204" pitchFamily="34" charset="0"/>
                </a:rPr>
                <a:t>Modelo de Inovação Aberta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 5">
              <a:extLst>
                <a:ext uri="{FF2B5EF4-FFF2-40B4-BE49-F238E27FC236}">
                  <a16:creationId xmlns:a16="http://schemas.microsoft.com/office/drawing/2014/main" id="{E5CD8840-EA60-0BAE-1A49-9660B0CD11CA}"/>
                </a:ext>
              </a:extLst>
            </p:cNvPr>
            <p:cNvSpPr/>
            <p:nvPr/>
          </p:nvSpPr>
          <p:spPr>
            <a:xfrm>
              <a:off x="3886385" y="3418896"/>
              <a:ext cx="4868267" cy="31519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2850"/>
                </a:lnSpc>
                <a:buSzPct val="100000"/>
                <a:buChar char="•"/>
              </a:pPr>
              <a:r>
                <a:rPr lang="en-US" b="1" dirty="0"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MVP </a:t>
              </a:r>
              <a:r>
                <a:rPr lang="en-US" dirty="0"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com </a:t>
              </a:r>
              <a:r>
                <a:rPr lang="en-US" dirty="0" err="1"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apoio</a:t>
              </a:r>
              <a:r>
                <a:rPr lang="en-US" dirty="0"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 da MedSênior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 6">
              <a:extLst>
                <a:ext uri="{FF2B5EF4-FFF2-40B4-BE49-F238E27FC236}">
                  <a16:creationId xmlns:a16="http://schemas.microsoft.com/office/drawing/2014/main" id="{284DD83A-119A-5F50-9959-72E82F7F7FF9}"/>
                </a:ext>
              </a:extLst>
            </p:cNvPr>
            <p:cNvSpPr/>
            <p:nvPr/>
          </p:nvSpPr>
          <p:spPr>
            <a:xfrm>
              <a:off x="3886385" y="3802966"/>
              <a:ext cx="4868267" cy="31519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2850"/>
                </a:lnSpc>
                <a:buSzPct val="100000"/>
                <a:buChar char="•"/>
              </a:pPr>
              <a:r>
                <a:rPr lang="en-US" b="1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Governança</a:t>
              </a:r>
              <a:r>
                <a:rPr lang="en-US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 conjunta do projeto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 7">
              <a:extLst>
                <a:ext uri="{FF2B5EF4-FFF2-40B4-BE49-F238E27FC236}">
                  <a16:creationId xmlns:a16="http://schemas.microsoft.com/office/drawing/2014/main" id="{E7DE4B2D-53E8-3015-2861-92B58F0E8FF5}"/>
                </a:ext>
              </a:extLst>
            </p:cNvPr>
            <p:cNvSpPr/>
            <p:nvPr/>
          </p:nvSpPr>
          <p:spPr>
            <a:xfrm>
              <a:off x="3886385" y="4180640"/>
              <a:ext cx="4868267" cy="31519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2850"/>
                </a:lnSpc>
                <a:buSzPct val="100000"/>
                <a:buChar char="•"/>
              </a:pPr>
              <a:r>
                <a:rPr lang="en-US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Geração de </a:t>
              </a:r>
              <a:r>
                <a:rPr lang="en-US" b="1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valor compartilhado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877E890-400C-4220-F346-71442A8523E9}"/>
              </a:ext>
            </a:extLst>
          </p:cNvPr>
          <p:cNvSpPr/>
          <p:nvPr/>
        </p:nvSpPr>
        <p:spPr>
          <a:xfrm>
            <a:off x="215017" y="1664658"/>
            <a:ext cx="2716736" cy="414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R$6M+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F747DA5-E62B-51B2-7753-8EDCF6E3F92D}"/>
              </a:ext>
            </a:extLst>
          </p:cNvPr>
          <p:cNvSpPr/>
          <p:nvPr/>
        </p:nvSpPr>
        <p:spPr>
          <a:xfrm>
            <a:off x="647246" y="2234816"/>
            <a:ext cx="1852199" cy="19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Captados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94525309-BEB7-08BD-F3CA-6CA1C564D048}"/>
              </a:ext>
            </a:extLst>
          </p:cNvPr>
          <p:cNvSpPr/>
          <p:nvPr/>
        </p:nvSpPr>
        <p:spPr>
          <a:xfrm>
            <a:off x="215017" y="2667924"/>
            <a:ext cx="2716736" cy="402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Em incentivos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da Lei do Bem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subvenções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públicas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40B7B609-062D-534D-6243-2949A5259CC2}"/>
              </a:ext>
            </a:extLst>
          </p:cNvPr>
          <p:cNvSpPr/>
          <p:nvPr/>
        </p:nvSpPr>
        <p:spPr>
          <a:xfrm>
            <a:off x="3116949" y="1664658"/>
            <a:ext cx="2716736" cy="414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80%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6EA19944-5DC8-D42D-0196-918A8D4CD932}"/>
              </a:ext>
            </a:extLst>
          </p:cNvPr>
          <p:cNvSpPr/>
          <p:nvPr/>
        </p:nvSpPr>
        <p:spPr>
          <a:xfrm>
            <a:off x="3549178" y="2234816"/>
            <a:ext cx="1852199" cy="19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Redução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60126E53-F630-FF1A-A679-F5BD420B3CA2}"/>
              </a:ext>
            </a:extLst>
          </p:cNvPr>
          <p:cNvSpPr/>
          <p:nvPr/>
        </p:nvSpPr>
        <p:spPr>
          <a:xfrm>
            <a:off x="3116949" y="2667924"/>
            <a:ext cx="2716736" cy="402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No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tempo de apuração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dos incentivos fiscais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A8B0AE88-667F-B3E1-E51B-1C6096F6DC23}"/>
              </a:ext>
            </a:extLst>
          </p:cNvPr>
          <p:cNvSpPr/>
          <p:nvPr/>
        </p:nvSpPr>
        <p:spPr>
          <a:xfrm>
            <a:off x="6018881" y="1664658"/>
            <a:ext cx="2716736" cy="414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endParaRPr lang="en-US" sz="28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54DC07D-B8F4-275A-0E75-28D289B8865B}"/>
              </a:ext>
            </a:extLst>
          </p:cNvPr>
          <p:cNvSpPr/>
          <p:nvPr/>
        </p:nvSpPr>
        <p:spPr>
          <a:xfrm>
            <a:off x="6451110" y="2038358"/>
            <a:ext cx="1852199" cy="19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Digitalização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B613C7E2-62D7-0E19-077D-E4AE49D2D655}"/>
              </a:ext>
            </a:extLst>
          </p:cNvPr>
          <p:cNvSpPr/>
          <p:nvPr/>
        </p:nvSpPr>
        <p:spPr>
          <a:xfrm>
            <a:off x="6018881" y="2663717"/>
            <a:ext cx="2716736" cy="603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600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rocessos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de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fomento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centralizados em uma única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plataforma</a:t>
            </a:r>
            <a:endParaRPr lang="en-US" sz="16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517CD5DC-E723-3662-5ABC-CF93F82B1601}"/>
              </a:ext>
            </a:extLst>
          </p:cNvPr>
          <p:cNvSpPr/>
          <p:nvPr/>
        </p:nvSpPr>
        <p:spPr>
          <a:xfrm>
            <a:off x="215017" y="4430780"/>
            <a:ext cx="8520600" cy="201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62A1148-AE80-CCB2-2A85-5AFE5CE71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368" y="628651"/>
            <a:ext cx="3355632" cy="4514850"/>
          </a:xfrm>
          <a:prstGeom prst="rect">
            <a:avLst/>
          </a:prstGeom>
          <a:solidFill>
            <a:schemeClr val="lt1"/>
          </a:solidFill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D20F5F7-1847-BDAC-A108-42BAFB30C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10" y="1390395"/>
            <a:ext cx="2438662" cy="131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342CC75-AE0C-4A0A-3722-6D6C68C2B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4450" y="1390394"/>
            <a:ext cx="2438879" cy="131755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74FE8908-7DD0-0D63-B19F-B280BE129C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4168" y="3258805"/>
            <a:ext cx="2438879" cy="1317555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4ED57925-491A-B889-86AA-9BEB4145FB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552" y="3258806"/>
            <a:ext cx="2438879" cy="1317555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1CDA6F4B-D8BC-003D-546C-503D523AC2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9962" y="0"/>
            <a:ext cx="1505397" cy="559438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E4D9E441-A0F8-DBE4-79E9-73BEE855DE7E}"/>
              </a:ext>
            </a:extLst>
          </p:cNvPr>
          <p:cNvSpPr txBox="1"/>
          <p:nvPr/>
        </p:nvSpPr>
        <p:spPr>
          <a:xfrm>
            <a:off x="435472" y="1002036"/>
            <a:ext cx="24039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Dispositivos Vestíveis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1F97BD6-041D-BA48-BB05-9189D3952E70}"/>
              </a:ext>
            </a:extLst>
          </p:cNvPr>
          <p:cNvSpPr txBox="1"/>
          <p:nvPr/>
        </p:nvSpPr>
        <p:spPr>
          <a:xfrm>
            <a:off x="3044032" y="1002036"/>
            <a:ext cx="24039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5G Saúde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28C5AD8-F6F4-4F41-1A97-E710A6DABC52}"/>
              </a:ext>
            </a:extLst>
          </p:cNvPr>
          <p:cNvSpPr txBox="1"/>
          <p:nvPr/>
        </p:nvSpPr>
        <p:spPr>
          <a:xfrm>
            <a:off x="404761" y="2869113"/>
            <a:ext cx="2567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Plataforma Bem Envelhecer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DE286B25-EC45-8CFC-AF24-7471C733CE2F}"/>
              </a:ext>
            </a:extLst>
          </p:cNvPr>
          <p:cNvSpPr txBox="1"/>
          <p:nvPr/>
        </p:nvSpPr>
        <p:spPr>
          <a:xfrm>
            <a:off x="3084168" y="2869113"/>
            <a:ext cx="2615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App do Cliente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B54C9BBB-D9E3-B785-C53E-9E36153AAEE9}"/>
              </a:ext>
            </a:extLst>
          </p:cNvPr>
          <p:cNvSpPr/>
          <p:nvPr/>
        </p:nvSpPr>
        <p:spPr>
          <a:xfrm>
            <a:off x="5788368" y="628650"/>
            <a:ext cx="3355632" cy="4514850"/>
          </a:xfrm>
          <a:prstGeom prst="rect">
            <a:avLst/>
          </a:prstGeom>
          <a:solidFill>
            <a:srgbClr val="00B050">
              <a:alpha val="5599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181613B-D383-198E-FAE8-92D57960CA17}"/>
              </a:ext>
            </a:extLst>
          </p:cNvPr>
          <p:cNvSpPr txBox="1"/>
          <p:nvPr/>
        </p:nvSpPr>
        <p:spPr>
          <a:xfrm>
            <a:off x="5902957" y="915354"/>
            <a:ext cx="29006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b="1" i="0" dirty="0">
                <a:solidFill>
                  <a:schemeClr val="bg1"/>
                </a:solidFill>
                <a:effectLst/>
                <a:latin typeface="Ubuntu" panose="020B0504030602030204" pitchFamily="34" charset="0"/>
              </a:rPr>
              <a:t>Cuidado </a:t>
            </a:r>
            <a:r>
              <a:rPr lang="pt-BR" sz="1800" b="1" dirty="0">
                <a:solidFill>
                  <a:schemeClr val="bg1"/>
                </a:solidFill>
                <a:latin typeface="Ubuntu" panose="020B0504030602030204" pitchFamily="34" charset="0"/>
              </a:rPr>
              <a:t>humanizado para </a:t>
            </a:r>
            <a:r>
              <a:rPr lang="pt-BR" sz="1800" b="1" dirty="0" err="1">
                <a:solidFill>
                  <a:schemeClr val="bg1"/>
                </a:solidFill>
                <a:latin typeface="Ubuntu" panose="020B0504030602030204" pitchFamily="34" charset="0"/>
              </a:rPr>
              <a:t>promever</a:t>
            </a:r>
            <a:r>
              <a:rPr lang="pt-BR" sz="1800" b="1" dirty="0">
                <a:solidFill>
                  <a:schemeClr val="bg1"/>
                </a:solidFill>
                <a:latin typeface="Ubuntu" panose="020B0504030602030204" pitchFamily="34" charset="0"/>
              </a:rPr>
              <a:t> um envelhecimento </a:t>
            </a:r>
            <a:r>
              <a:rPr lang="pt-BR" sz="1800" b="1" dirty="0" err="1">
                <a:solidFill>
                  <a:schemeClr val="bg1"/>
                </a:solidFill>
                <a:latin typeface="Ubuntu" panose="020B0504030602030204" pitchFamily="34" charset="0"/>
              </a:rPr>
              <a:t>saúdável</a:t>
            </a:r>
            <a:r>
              <a:rPr lang="pt-BR" sz="1800" b="1" dirty="0">
                <a:solidFill>
                  <a:schemeClr val="bg1"/>
                </a:solidFill>
                <a:latin typeface="Ubuntu" panose="020B0504030602030204" pitchFamily="34" charset="0"/>
              </a:rPr>
              <a:t>.</a:t>
            </a:r>
            <a:endParaRPr lang="pt-BR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69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140C97E-FAEF-3217-C284-340CAE9F4521}"/>
              </a:ext>
            </a:extLst>
          </p:cNvPr>
          <p:cNvSpPr/>
          <p:nvPr/>
        </p:nvSpPr>
        <p:spPr>
          <a:xfrm>
            <a:off x="314750" y="1546330"/>
            <a:ext cx="2585619" cy="219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Fatores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 para Escalabilidade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E48A5D21-15DC-A6E8-75E8-C05655CEC07F}"/>
              </a:ext>
            </a:extLst>
          </p:cNvPr>
          <p:cNvSpPr/>
          <p:nvPr/>
        </p:nvSpPr>
        <p:spPr>
          <a:xfrm>
            <a:off x="314750" y="2143504"/>
            <a:ext cx="4250396" cy="44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Arquitetura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SaaS e LowCode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permite rápida implementação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55630AB1-9451-E464-C794-3E42547EF2D6}"/>
              </a:ext>
            </a:extLst>
          </p:cNvPr>
          <p:cNvSpPr/>
          <p:nvPr/>
        </p:nvSpPr>
        <p:spPr>
          <a:xfrm>
            <a:off x="314750" y="2988318"/>
            <a:ext cx="4250396" cy="44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IA treinada com base em normas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técnicas e regulatórias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C9ACDB90-712B-264E-0647-50907B7E6203}"/>
              </a:ext>
            </a:extLst>
          </p:cNvPr>
          <p:cNvSpPr/>
          <p:nvPr/>
        </p:nvSpPr>
        <p:spPr>
          <a:xfrm>
            <a:off x="4813730" y="1546330"/>
            <a:ext cx="1929773" cy="219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Desafios Superados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93EE9EEA-9B8E-FE24-D55C-A248E57BD640}"/>
              </a:ext>
            </a:extLst>
          </p:cNvPr>
          <p:cNvSpPr/>
          <p:nvPr/>
        </p:nvSpPr>
        <p:spPr>
          <a:xfrm>
            <a:off x="4813730" y="2143504"/>
            <a:ext cx="4250396" cy="22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Consolidação de dados</a:t>
            </a:r>
            <a:r>
              <a:rPr lang="en-US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técnicos dispersos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907D048D-CAE3-9670-FCDF-56662F01035E}"/>
              </a:ext>
            </a:extLst>
          </p:cNvPr>
          <p:cNvSpPr/>
          <p:nvPr/>
        </p:nvSpPr>
        <p:spPr>
          <a:xfrm>
            <a:off x="4813730" y="2982393"/>
            <a:ext cx="4250396" cy="22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Alinhamento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entre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linguagens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técnica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 de inovação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0B256611-E6D7-CAF8-64E5-F77DB910F927}"/>
              </a:ext>
            </a:extLst>
          </p:cNvPr>
          <p:cNvSpPr/>
          <p:nvPr/>
        </p:nvSpPr>
        <p:spPr>
          <a:xfrm>
            <a:off x="83100" y="1262472"/>
            <a:ext cx="2931025" cy="48464"/>
          </a:xfrm>
          <a:prstGeom prst="roundRect">
            <a:avLst>
              <a:gd name="adj" fmla="val 88558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31A6FA7E-6639-E579-393C-6F769CF002DF}"/>
              </a:ext>
            </a:extLst>
          </p:cNvPr>
          <p:cNvSpPr/>
          <p:nvPr/>
        </p:nvSpPr>
        <p:spPr>
          <a:xfrm>
            <a:off x="1347702" y="1121308"/>
            <a:ext cx="401821" cy="306562"/>
          </a:xfrm>
          <a:prstGeom prst="roundRect">
            <a:avLst>
              <a:gd name="adj" fmla="val 158090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4F247EB9-CAE0-35B7-9310-4BEEBB21C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215" y="1197917"/>
            <a:ext cx="160711" cy="153281"/>
          </a:xfrm>
          <a:prstGeom prst="rect">
            <a:avLst/>
          </a:prstGeom>
        </p:spPr>
      </p:pic>
      <p:grpSp>
        <p:nvGrpSpPr>
          <p:cNvPr id="39" name="Agrupar 38">
            <a:extLst>
              <a:ext uri="{FF2B5EF4-FFF2-40B4-BE49-F238E27FC236}">
                <a16:creationId xmlns:a16="http://schemas.microsoft.com/office/drawing/2014/main" id="{17F4C45B-D6FB-9202-A9F2-C653E08FDAAA}"/>
              </a:ext>
            </a:extLst>
          </p:cNvPr>
          <p:cNvGrpSpPr/>
          <p:nvPr/>
        </p:nvGrpSpPr>
        <p:grpSpPr>
          <a:xfrm>
            <a:off x="203055" y="1522118"/>
            <a:ext cx="2631437" cy="623503"/>
            <a:chOff x="203055" y="1522118"/>
            <a:chExt cx="2631437" cy="623503"/>
          </a:xfrm>
        </p:grpSpPr>
        <p:sp>
          <p:nvSpPr>
            <p:cNvPr id="10" name="Text 4">
              <a:extLst>
                <a:ext uri="{FF2B5EF4-FFF2-40B4-BE49-F238E27FC236}">
                  <a16:creationId xmlns:a16="http://schemas.microsoft.com/office/drawing/2014/main" id="{D28EA07C-D755-2E42-6E91-E549ED4E2107}"/>
                </a:ext>
              </a:extLst>
            </p:cNvPr>
            <p:cNvSpPr/>
            <p:nvPr/>
          </p:nvSpPr>
          <p:spPr>
            <a:xfrm>
              <a:off x="623629" y="1522118"/>
              <a:ext cx="1849881" cy="1596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350"/>
                </a:lnSpc>
                <a:buNone/>
              </a:pPr>
              <a:r>
                <a:rPr lang="en-US" sz="1600" b="1" dirty="0">
                  <a:latin typeface="Arial" panose="020B0604020202020204" pitchFamily="34" charset="0"/>
                  <a:ea typeface="Inter Bold" pitchFamily="34" charset="-122"/>
                  <a:cs typeface="Arial" panose="020B0604020202020204" pitchFamily="34" charset="0"/>
                </a:rPr>
                <a:t>Foco no Problema Real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5">
              <a:extLst>
                <a:ext uri="{FF2B5EF4-FFF2-40B4-BE49-F238E27FC236}">
                  <a16:creationId xmlns:a16="http://schemas.microsoft.com/office/drawing/2014/main" id="{749014B3-A82B-9DA9-5E3B-D5052E0171BD}"/>
                </a:ext>
              </a:extLst>
            </p:cNvPr>
            <p:cNvSpPr/>
            <p:nvPr/>
          </p:nvSpPr>
          <p:spPr>
            <a:xfrm>
              <a:off x="203055" y="1818740"/>
              <a:ext cx="2631437" cy="32688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Comece onde há </a:t>
              </a: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dor</a:t>
              </a:r>
              <a:r>
                <a:rPr lang="en-US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, </a:t>
              </a: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retrabalho</a:t>
              </a:r>
              <a:r>
                <a:rPr lang="en-US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 e </a:t>
              </a:r>
              <a:r>
                <a:rPr lang="en-US" b="1" dirty="0" err="1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oportunidade</a:t>
              </a:r>
              <a:r>
                <a:rPr lang="en-US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 para garantir impacto imediato.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Shape 7">
            <a:extLst>
              <a:ext uri="{FF2B5EF4-FFF2-40B4-BE49-F238E27FC236}">
                <a16:creationId xmlns:a16="http://schemas.microsoft.com/office/drawing/2014/main" id="{BA7E1FA2-E7C3-8414-A514-E46A5E768591}"/>
              </a:ext>
            </a:extLst>
          </p:cNvPr>
          <p:cNvSpPr/>
          <p:nvPr/>
        </p:nvSpPr>
        <p:spPr>
          <a:xfrm>
            <a:off x="3148038" y="1262472"/>
            <a:ext cx="2931025" cy="48464"/>
          </a:xfrm>
          <a:prstGeom prst="roundRect">
            <a:avLst>
              <a:gd name="adj" fmla="val 88558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132C413A-5850-FFFF-9AA4-A1760577B822}"/>
              </a:ext>
            </a:extLst>
          </p:cNvPr>
          <p:cNvSpPr/>
          <p:nvPr/>
        </p:nvSpPr>
        <p:spPr>
          <a:xfrm>
            <a:off x="4412639" y="1121308"/>
            <a:ext cx="401821" cy="306562"/>
          </a:xfrm>
          <a:prstGeom prst="roundRect">
            <a:avLst>
              <a:gd name="adj" fmla="val 158090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1C465E47-D7AB-878B-99BB-39E10593B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152" y="1197917"/>
            <a:ext cx="160711" cy="153281"/>
          </a:xfrm>
          <a:prstGeom prst="rect">
            <a:avLst/>
          </a:prstGeom>
        </p:spPr>
      </p:pic>
      <p:grpSp>
        <p:nvGrpSpPr>
          <p:cNvPr id="40" name="Agrupar 39">
            <a:extLst>
              <a:ext uri="{FF2B5EF4-FFF2-40B4-BE49-F238E27FC236}">
                <a16:creationId xmlns:a16="http://schemas.microsoft.com/office/drawing/2014/main" id="{C5682CC3-B2D9-C91D-FF71-021BFB330992}"/>
              </a:ext>
            </a:extLst>
          </p:cNvPr>
          <p:cNvGrpSpPr/>
          <p:nvPr/>
        </p:nvGrpSpPr>
        <p:grpSpPr>
          <a:xfrm>
            <a:off x="3297788" y="1519136"/>
            <a:ext cx="2631437" cy="794611"/>
            <a:chOff x="3297788" y="1519136"/>
            <a:chExt cx="2631437" cy="794611"/>
          </a:xfrm>
        </p:grpSpPr>
        <p:sp>
          <p:nvSpPr>
            <p:cNvPr id="16" name="Text 9">
              <a:extLst>
                <a:ext uri="{FF2B5EF4-FFF2-40B4-BE49-F238E27FC236}">
                  <a16:creationId xmlns:a16="http://schemas.microsoft.com/office/drawing/2014/main" id="{AC35D6BF-77CC-8FC0-48F2-2F86769D2BBC}"/>
                </a:ext>
              </a:extLst>
            </p:cNvPr>
            <p:cNvSpPr/>
            <p:nvPr/>
          </p:nvSpPr>
          <p:spPr>
            <a:xfrm>
              <a:off x="3734901" y="1519136"/>
              <a:ext cx="1674198" cy="1596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600" b="1" dirty="0">
                  <a:latin typeface="Arial" panose="020B0604020202020204" pitchFamily="34" charset="0"/>
                  <a:ea typeface="Inter Bold" pitchFamily="34" charset="-122"/>
                  <a:cs typeface="Arial" panose="020B0604020202020204" pitchFamily="34" charset="0"/>
                </a:rPr>
                <a:t>Parceria Estratégica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 10">
              <a:extLst>
                <a:ext uri="{FF2B5EF4-FFF2-40B4-BE49-F238E27FC236}">
                  <a16:creationId xmlns:a16="http://schemas.microsoft.com/office/drawing/2014/main" id="{AE64D48C-B873-74B2-03F7-362F372FBA4F}"/>
                </a:ext>
              </a:extLst>
            </p:cNvPr>
            <p:cNvSpPr/>
            <p:nvPr/>
          </p:nvSpPr>
          <p:spPr>
            <a:xfrm>
              <a:off x="3297788" y="1823425"/>
              <a:ext cx="2631437" cy="49032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Escolha um parceiro com complementaridade técnica e </a:t>
              </a: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flexibilidade para co-criar</a:t>
              </a:r>
              <a:r>
                <a:rPr lang="en-US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.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Shape 12">
            <a:extLst>
              <a:ext uri="{FF2B5EF4-FFF2-40B4-BE49-F238E27FC236}">
                <a16:creationId xmlns:a16="http://schemas.microsoft.com/office/drawing/2014/main" id="{EE113F21-C545-42B1-B271-9A1582707911}"/>
              </a:ext>
            </a:extLst>
          </p:cNvPr>
          <p:cNvSpPr/>
          <p:nvPr/>
        </p:nvSpPr>
        <p:spPr>
          <a:xfrm>
            <a:off x="6212975" y="1262472"/>
            <a:ext cx="2931025" cy="48464"/>
          </a:xfrm>
          <a:prstGeom prst="roundRect">
            <a:avLst>
              <a:gd name="adj" fmla="val 88558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3">
            <a:extLst>
              <a:ext uri="{FF2B5EF4-FFF2-40B4-BE49-F238E27FC236}">
                <a16:creationId xmlns:a16="http://schemas.microsoft.com/office/drawing/2014/main" id="{501F982A-123B-7B92-A9A7-1F1B6E761D00}"/>
              </a:ext>
            </a:extLst>
          </p:cNvPr>
          <p:cNvSpPr/>
          <p:nvPr/>
        </p:nvSpPr>
        <p:spPr>
          <a:xfrm>
            <a:off x="7477577" y="1121308"/>
            <a:ext cx="401821" cy="306562"/>
          </a:xfrm>
          <a:prstGeom prst="roundRect">
            <a:avLst>
              <a:gd name="adj" fmla="val 158090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51440ACF-68C2-030D-78E9-773DF4627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8090" y="1197917"/>
            <a:ext cx="160711" cy="153281"/>
          </a:xfrm>
          <a:prstGeom prst="rect">
            <a:avLst/>
          </a:prstGeom>
        </p:spPr>
      </p:pic>
      <p:grpSp>
        <p:nvGrpSpPr>
          <p:cNvPr id="41" name="Agrupar 40">
            <a:extLst>
              <a:ext uri="{FF2B5EF4-FFF2-40B4-BE49-F238E27FC236}">
                <a16:creationId xmlns:a16="http://schemas.microsoft.com/office/drawing/2014/main" id="{CC9F3936-2C08-609C-418F-1F5D8E8399C0}"/>
              </a:ext>
            </a:extLst>
          </p:cNvPr>
          <p:cNvGrpSpPr/>
          <p:nvPr/>
        </p:nvGrpSpPr>
        <p:grpSpPr>
          <a:xfrm>
            <a:off x="6282371" y="1514598"/>
            <a:ext cx="2631437" cy="796977"/>
            <a:chOff x="6362726" y="1504655"/>
            <a:chExt cx="2631437" cy="796977"/>
          </a:xfrm>
        </p:grpSpPr>
        <p:sp>
          <p:nvSpPr>
            <p:cNvPr id="22" name="Text 14">
              <a:extLst>
                <a:ext uri="{FF2B5EF4-FFF2-40B4-BE49-F238E27FC236}">
                  <a16:creationId xmlns:a16="http://schemas.microsoft.com/office/drawing/2014/main" id="{8B1C5E93-19EB-08F9-1FDC-B59274C06DFE}"/>
                </a:ext>
              </a:extLst>
            </p:cNvPr>
            <p:cNvSpPr/>
            <p:nvPr/>
          </p:nvSpPr>
          <p:spPr>
            <a:xfrm>
              <a:off x="6921701" y="1504655"/>
              <a:ext cx="1674198" cy="1596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Inter Bold" pitchFamily="34" charset="-122"/>
                  <a:cs typeface="Arial" panose="020B0604020202020204" pitchFamily="34" charset="0"/>
                </a:rPr>
                <a:t>Validação Rápida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 15">
              <a:extLst>
                <a:ext uri="{FF2B5EF4-FFF2-40B4-BE49-F238E27FC236}">
                  <a16:creationId xmlns:a16="http://schemas.microsoft.com/office/drawing/2014/main" id="{C59D3A65-28D5-8A5A-BC8B-1AB813A85EF6}"/>
                </a:ext>
              </a:extLst>
            </p:cNvPr>
            <p:cNvSpPr/>
            <p:nvPr/>
          </p:nvSpPr>
          <p:spPr>
            <a:xfrm>
              <a:off x="6362726" y="1811310"/>
              <a:ext cx="2631437" cy="49032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400"/>
                </a:lnSpc>
                <a:buNone/>
              </a:pPr>
              <a:r>
                <a:rPr lang="en-US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Valide rápido com dados reais; </a:t>
              </a: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não espere pela versão "perfeita"</a:t>
              </a:r>
              <a:r>
                <a:rPr lang="en-US" b="1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 </a:t>
              </a:r>
              <a:r>
                <a:rPr lang="en-US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para aprender e iterar.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Shape 17">
            <a:extLst>
              <a:ext uri="{FF2B5EF4-FFF2-40B4-BE49-F238E27FC236}">
                <a16:creationId xmlns:a16="http://schemas.microsoft.com/office/drawing/2014/main" id="{1A963DF1-491F-3232-1384-25D5DFCDB652}"/>
              </a:ext>
            </a:extLst>
          </p:cNvPr>
          <p:cNvSpPr/>
          <p:nvPr/>
        </p:nvSpPr>
        <p:spPr>
          <a:xfrm>
            <a:off x="81319" y="3113786"/>
            <a:ext cx="4463452" cy="48464"/>
          </a:xfrm>
          <a:prstGeom prst="roundRect">
            <a:avLst>
              <a:gd name="adj" fmla="val 88558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18">
            <a:extLst>
              <a:ext uri="{FF2B5EF4-FFF2-40B4-BE49-F238E27FC236}">
                <a16:creationId xmlns:a16="http://schemas.microsoft.com/office/drawing/2014/main" id="{DDCB444A-48A3-8F45-7915-EB7A34F726EA}"/>
              </a:ext>
            </a:extLst>
          </p:cNvPr>
          <p:cNvSpPr/>
          <p:nvPr/>
        </p:nvSpPr>
        <p:spPr>
          <a:xfrm>
            <a:off x="2102859" y="2984169"/>
            <a:ext cx="401821" cy="306562"/>
          </a:xfrm>
          <a:prstGeom prst="roundRect">
            <a:avLst>
              <a:gd name="adj" fmla="val 158090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3" descr="preencoded.png">
            <a:extLst>
              <a:ext uri="{FF2B5EF4-FFF2-40B4-BE49-F238E27FC236}">
                <a16:creationId xmlns:a16="http://schemas.microsoft.com/office/drawing/2014/main" id="{B1653E77-5F78-BA0E-BA94-28983F4AD7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2743" y="3082742"/>
            <a:ext cx="160711" cy="153281"/>
          </a:xfrm>
          <a:prstGeom prst="rect">
            <a:avLst/>
          </a:prstGeom>
        </p:spPr>
      </p:pic>
      <p:grpSp>
        <p:nvGrpSpPr>
          <p:cNvPr id="43" name="Agrupar 42">
            <a:extLst>
              <a:ext uri="{FF2B5EF4-FFF2-40B4-BE49-F238E27FC236}">
                <a16:creationId xmlns:a16="http://schemas.microsoft.com/office/drawing/2014/main" id="{1A60426D-D6E5-B27B-CF8F-CD6412E02A75}"/>
              </a:ext>
            </a:extLst>
          </p:cNvPr>
          <p:cNvGrpSpPr/>
          <p:nvPr/>
        </p:nvGrpSpPr>
        <p:grpSpPr>
          <a:xfrm>
            <a:off x="231112" y="3396136"/>
            <a:ext cx="4163865" cy="648332"/>
            <a:chOff x="231112" y="3396136"/>
            <a:chExt cx="4163865" cy="648332"/>
          </a:xfrm>
        </p:grpSpPr>
        <p:sp>
          <p:nvSpPr>
            <p:cNvPr id="28" name="Text 19">
              <a:extLst>
                <a:ext uri="{FF2B5EF4-FFF2-40B4-BE49-F238E27FC236}">
                  <a16:creationId xmlns:a16="http://schemas.microsoft.com/office/drawing/2014/main" id="{B0F958EB-C421-A50F-07FE-990450E05FDD}"/>
                </a:ext>
              </a:extLst>
            </p:cNvPr>
            <p:cNvSpPr/>
            <p:nvPr/>
          </p:nvSpPr>
          <p:spPr>
            <a:xfrm>
              <a:off x="1385644" y="3396136"/>
              <a:ext cx="1674198" cy="1596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350"/>
                </a:lnSpc>
                <a:buNone/>
              </a:pPr>
              <a:r>
                <a:rPr 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Inter Bold" pitchFamily="34" charset="-122"/>
                  <a:cs typeface="Arial" panose="020B0604020202020204" pitchFamily="34" charset="0"/>
                </a:rPr>
                <a:t>Capacitação Interna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 20">
              <a:extLst>
                <a:ext uri="{FF2B5EF4-FFF2-40B4-BE49-F238E27FC236}">
                  <a16:creationId xmlns:a16="http://schemas.microsoft.com/office/drawing/2014/main" id="{43887BCD-00AC-81C4-FE2A-295608C21F59}"/>
                </a:ext>
              </a:extLst>
            </p:cNvPr>
            <p:cNvSpPr/>
            <p:nvPr/>
          </p:nvSpPr>
          <p:spPr>
            <a:xfrm>
              <a:off x="231112" y="3717587"/>
              <a:ext cx="4163865" cy="32688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sz="1300" b="1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Capacite os times internos</a:t>
              </a:r>
              <a:r>
                <a:rPr lang="en-US" sz="1300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, pois a solução só ganha escala se for bem adotada e compreendida.</a:t>
              </a:r>
              <a:endParaRPr 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Shape 22">
            <a:extLst>
              <a:ext uri="{FF2B5EF4-FFF2-40B4-BE49-F238E27FC236}">
                <a16:creationId xmlns:a16="http://schemas.microsoft.com/office/drawing/2014/main" id="{6B812D45-F8B4-298C-5F2C-8AE1E8801A37}"/>
              </a:ext>
            </a:extLst>
          </p:cNvPr>
          <p:cNvSpPr/>
          <p:nvPr/>
        </p:nvSpPr>
        <p:spPr>
          <a:xfrm>
            <a:off x="4641034" y="3113218"/>
            <a:ext cx="4463535" cy="48464"/>
          </a:xfrm>
          <a:prstGeom prst="roundRect">
            <a:avLst>
              <a:gd name="adj" fmla="val 88558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23">
            <a:extLst>
              <a:ext uri="{FF2B5EF4-FFF2-40B4-BE49-F238E27FC236}">
                <a16:creationId xmlns:a16="http://schemas.microsoft.com/office/drawing/2014/main" id="{234D98F8-15EC-45B8-D9DC-1B6CAF00D979}"/>
              </a:ext>
            </a:extLst>
          </p:cNvPr>
          <p:cNvSpPr/>
          <p:nvPr/>
        </p:nvSpPr>
        <p:spPr>
          <a:xfrm>
            <a:off x="6697196" y="2984169"/>
            <a:ext cx="401821" cy="306562"/>
          </a:xfrm>
          <a:prstGeom prst="roundRect">
            <a:avLst>
              <a:gd name="adj" fmla="val 158090"/>
            </a:avLst>
          </a:prstGeom>
          <a:solidFill>
            <a:srgbClr val="FAA019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 4" descr="preencoded.png">
            <a:extLst>
              <a:ext uri="{FF2B5EF4-FFF2-40B4-BE49-F238E27FC236}">
                <a16:creationId xmlns:a16="http://schemas.microsoft.com/office/drawing/2014/main" id="{997A5065-BAA7-B73F-A993-41B9276D91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1109" y="3102875"/>
            <a:ext cx="160711" cy="153281"/>
          </a:xfrm>
          <a:prstGeom prst="rect">
            <a:avLst/>
          </a:prstGeom>
        </p:spPr>
      </p:pic>
      <p:grpSp>
        <p:nvGrpSpPr>
          <p:cNvPr id="44" name="Agrupar 43">
            <a:extLst>
              <a:ext uri="{FF2B5EF4-FFF2-40B4-BE49-F238E27FC236}">
                <a16:creationId xmlns:a16="http://schemas.microsoft.com/office/drawing/2014/main" id="{0272133D-99CA-88A3-10CB-147F68BFE303}"/>
              </a:ext>
            </a:extLst>
          </p:cNvPr>
          <p:cNvGrpSpPr/>
          <p:nvPr/>
        </p:nvGrpSpPr>
        <p:grpSpPr>
          <a:xfrm>
            <a:off x="4829490" y="3360441"/>
            <a:ext cx="4163947" cy="695186"/>
            <a:chOff x="4851203" y="3187485"/>
            <a:chExt cx="4163947" cy="695186"/>
          </a:xfrm>
        </p:grpSpPr>
        <p:sp>
          <p:nvSpPr>
            <p:cNvPr id="34" name="Text 24">
              <a:extLst>
                <a:ext uri="{FF2B5EF4-FFF2-40B4-BE49-F238E27FC236}">
                  <a16:creationId xmlns:a16="http://schemas.microsoft.com/office/drawing/2014/main" id="{B3AB819F-AF58-1EC8-8742-AE0F35B0806E}"/>
                </a:ext>
              </a:extLst>
            </p:cNvPr>
            <p:cNvSpPr/>
            <p:nvPr/>
          </p:nvSpPr>
          <p:spPr>
            <a:xfrm>
              <a:off x="5929825" y="3187485"/>
              <a:ext cx="1845993" cy="1596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350"/>
                </a:lnSpc>
                <a:buNone/>
              </a:pPr>
              <a:r>
                <a:rPr 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Inter Bold" pitchFamily="34" charset="-122"/>
                  <a:cs typeface="Arial" panose="020B0604020202020204" pitchFamily="34" charset="0"/>
                </a:rPr>
                <a:t>Integração Estratégica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 25">
              <a:extLst>
                <a:ext uri="{FF2B5EF4-FFF2-40B4-BE49-F238E27FC236}">
                  <a16:creationId xmlns:a16="http://schemas.microsoft.com/office/drawing/2014/main" id="{D2855DC7-4AB9-62BF-0AF9-FD629937BD19}"/>
                </a:ext>
              </a:extLst>
            </p:cNvPr>
            <p:cNvSpPr/>
            <p:nvPr/>
          </p:nvSpPr>
          <p:spPr>
            <a:xfrm>
              <a:off x="4851203" y="3555790"/>
              <a:ext cx="4163947" cy="32688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sz="1300" dirty="0">
                  <a:solidFill>
                    <a:srgbClr val="000000"/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Integre a inovação à estratégia da empresa, </a:t>
              </a:r>
              <a:r>
                <a:rPr lang="en-US" sz="1300" b="1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Inter" pitchFamily="34" charset="-122"/>
                  <a:cs typeface="Arial" panose="020B0604020202020204" pitchFamily="34" charset="0"/>
                </a:rPr>
                <a:t>não a trate como um projeto isolado.</a:t>
              </a:r>
              <a:endParaRPr lang="en-US" sz="13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7588BE3C-A3BA-ED99-BF9C-2DAF8CF61C8E}"/>
              </a:ext>
            </a:extLst>
          </p:cNvPr>
          <p:cNvSpPr txBox="1"/>
          <p:nvPr/>
        </p:nvSpPr>
        <p:spPr>
          <a:xfrm>
            <a:off x="-1817225" y="-263902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Contato</a:t>
            </a:r>
            <a:endParaRPr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A94E283-E2C1-6C92-463F-B6E4F87F4E20}"/>
              </a:ext>
            </a:extLst>
          </p:cNvPr>
          <p:cNvSpPr/>
          <p:nvPr/>
        </p:nvSpPr>
        <p:spPr>
          <a:xfrm>
            <a:off x="708207" y="1591613"/>
            <a:ext cx="3261909" cy="3117401"/>
          </a:xfrm>
          <a:prstGeom prst="roundRect">
            <a:avLst>
              <a:gd name="adj" fmla="val 1909"/>
            </a:avLst>
          </a:prstGeom>
          <a:solidFill>
            <a:srgbClr val="FFFFFF"/>
          </a:solidFill>
          <a:ln w="228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AF87E80-18E9-4E39-9DD7-17AE564DD6E5}"/>
              </a:ext>
            </a:extLst>
          </p:cNvPr>
          <p:cNvSpPr/>
          <p:nvPr/>
        </p:nvSpPr>
        <p:spPr>
          <a:xfrm>
            <a:off x="708207" y="1272765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2000" dirty="0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D843FF30-F0E7-FFDE-10D3-EC9064F0BD5C}"/>
              </a:ext>
            </a:extLst>
          </p:cNvPr>
          <p:cNvSpPr/>
          <p:nvPr/>
        </p:nvSpPr>
        <p:spPr>
          <a:xfrm>
            <a:off x="4954422" y="1591613"/>
            <a:ext cx="3261909" cy="3117402"/>
          </a:xfrm>
          <a:prstGeom prst="roundRect">
            <a:avLst>
              <a:gd name="adj" fmla="val 1909"/>
            </a:avLst>
          </a:prstGeom>
          <a:solidFill>
            <a:srgbClr val="FFFFFF"/>
          </a:solidFill>
          <a:ln w="228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BC6D9E6B-0860-E6A5-C86C-001EAC6E2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256" y="1667983"/>
            <a:ext cx="2393808" cy="88659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9035312-26D2-9FBD-CEBC-DD2C6A7D6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5832" y="1871309"/>
            <a:ext cx="1419085" cy="692513"/>
          </a:xfrm>
          <a:prstGeom prst="rect">
            <a:avLst/>
          </a:prstGeom>
        </p:spPr>
      </p:pic>
      <p:pic>
        <p:nvPicPr>
          <p:cNvPr id="13" name="Imagem 12" descr="Código QR&#10;&#10;Descrição gerada automaticamente">
            <a:extLst>
              <a:ext uri="{FF2B5EF4-FFF2-40B4-BE49-F238E27FC236}">
                <a16:creationId xmlns:a16="http://schemas.microsoft.com/office/drawing/2014/main" id="{974E8276-B6B1-5AFF-2A41-99C9AF2AEE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0638" y="2544595"/>
            <a:ext cx="2129471" cy="206745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A61EB009-BC37-E4B1-C3DF-C1B697C174DD}"/>
              </a:ext>
            </a:extLst>
          </p:cNvPr>
          <p:cNvSpPr txBox="1"/>
          <p:nvPr/>
        </p:nvSpPr>
        <p:spPr>
          <a:xfrm>
            <a:off x="455328" y="1020304"/>
            <a:ext cx="795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 dirty="0">
                <a:solidFill>
                  <a:schemeClr val="tx1"/>
                </a:solidFill>
              </a:rPr>
              <a:t>A </a:t>
            </a: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</a:rPr>
              <a:t>inovação acontece </a:t>
            </a:r>
            <a:r>
              <a:rPr lang="pt-BR" sz="1800" dirty="0">
                <a:solidFill>
                  <a:schemeClr val="tx1"/>
                </a:solidFill>
              </a:rPr>
              <a:t>onde há conexão. Vamos </a:t>
            </a: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</a:rPr>
              <a:t>fomentar o futuro juntos</a:t>
            </a:r>
            <a:r>
              <a:rPr lang="pt-BR" sz="1800" dirty="0">
                <a:solidFill>
                  <a:schemeClr val="tx1"/>
                </a:solidFill>
              </a:rPr>
              <a:t>.</a:t>
            </a:r>
          </a:p>
          <a:p>
            <a:endParaRPr lang="pt-BR" sz="1800" dirty="0">
              <a:solidFill>
                <a:schemeClr val="tx1"/>
              </a:solidFill>
            </a:endParaRPr>
          </a:p>
        </p:txBody>
      </p:sp>
      <p:pic>
        <p:nvPicPr>
          <p:cNvPr id="16" name="Imagem 15" descr="Código QR&#10;&#10;Descrição gerada automaticamente">
            <a:extLst>
              <a:ext uri="{FF2B5EF4-FFF2-40B4-BE49-F238E27FC236}">
                <a16:creationId xmlns:a16="http://schemas.microsoft.com/office/drawing/2014/main" id="{C2AB3DB1-A384-D327-467B-EED124A38A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2256" y="2603088"/>
            <a:ext cx="2117699" cy="20089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Muito Obrigado!</a:t>
            </a:r>
            <a:br>
              <a:rPr lang="pt-BR" dirty="0"/>
            </a:br>
            <a:endParaRPr dirty="0"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2703104"/>
            <a:ext cx="5387100" cy="1434821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/>
              <a:t>Thiago </a:t>
            </a:r>
            <a:r>
              <a:rPr lang="pt-BR" sz="2400" dirty="0" err="1"/>
              <a:t>Bionde</a:t>
            </a:r>
            <a:r>
              <a:rPr lang="pt-BR" sz="2400" dirty="0"/>
              <a:t> de Araújo</a:t>
            </a:r>
            <a:endParaRPr sz="2400" dirty="0"/>
          </a:p>
        </p:txBody>
      </p:sp>
      <p:pic>
        <p:nvPicPr>
          <p:cNvPr id="3" name="Imagem 2" descr="Código QR&#10;&#10;Descrição gerada automaticamente">
            <a:extLst>
              <a:ext uri="{FF2B5EF4-FFF2-40B4-BE49-F238E27FC236}">
                <a16:creationId xmlns:a16="http://schemas.microsoft.com/office/drawing/2014/main" id="{6C0E4636-6F89-E8E5-3710-28B8532B1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820" y="1530029"/>
            <a:ext cx="2516448" cy="25164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566</Words>
  <Application>Microsoft Macintosh PowerPoint</Application>
  <PresentationFormat>Apresentação na tela (16:9)</PresentationFormat>
  <Paragraphs>77</Paragraphs>
  <Slides>13</Slides>
  <Notes>13</Notes>
  <HiddenSlides>0</HiddenSlides>
  <MMClips>1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Kanit</vt:lpstr>
      <vt:lpstr>Kanit Light</vt:lpstr>
      <vt:lpstr>Ubuntu</vt:lpstr>
      <vt:lpstr>Arial</vt:lpstr>
      <vt:lpstr>Simple Light</vt:lpstr>
      <vt:lpstr>Apresentação do PowerPoint</vt:lpstr>
      <vt:lpstr>Contexto &amp; Desafio</vt:lpstr>
      <vt:lpstr>Objetivo da Iniciativa</vt:lpstr>
      <vt:lpstr>Tipo de Caso &amp; Descrição da Prática</vt:lpstr>
      <vt:lpstr>Originalidade &amp; Inovação</vt:lpstr>
      <vt:lpstr>Originalidade &amp; Inovação</vt:lpstr>
      <vt:lpstr>Colaboração &amp; Engajamento</vt:lpstr>
      <vt:lpstr>Demonstração de Resultados</vt:lpstr>
      <vt:lpstr>Demonstração de Resultados</vt:lpstr>
      <vt:lpstr>Escalabilidade &amp; Replicabilidade</vt:lpstr>
      <vt:lpstr>Lições Aprendidas &amp; Recomendações Práticas</vt:lpstr>
      <vt:lpstr>Encerramento &amp; Contato</vt:lpstr>
      <vt:lpstr>Muito Obrigado!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Thiago Bionde</cp:lastModifiedBy>
  <cp:revision>10</cp:revision>
  <dcterms:modified xsi:type="dcterms:W3CDTF">2025-07-31T18:41:42Z</dcterms:modified>
</cp:coreProperties>
</file>