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321a1c199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321a1c199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321a1c199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321a1c199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321a1c199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321a1c199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321a1c199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321a1c199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6321a1c199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6321a1c199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6321a1c199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6321a1c199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6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5" Type="http://schemas.openxmlformats.org/officeDocument/2006/relationships/image" Target="../media/image10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5" Type="http://schemas.openxmlformats.org/officeDocument/2006/relationships/image" Target="../media/image10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5.png"/><Relationship Id="rId4" Type="http://schemas.openxmlformats.org/officeDocument/2006/relationships/image" Target="../media/image10.png"/><Relationship Id="rId5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5.png"/><Relationship Id="rId4" Type="http://schemas.openxmlformats.org/officeDocument/2006/relationships/image" Target="../media/image10.png"/><Relationship Id="rId5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5.png"/><Relationship Id="rId4" Type="http://schemas.openxmlformats.org/officeDocument/2006/relationships/image" Target="../media/image10.png"/><Relationship Id="rId5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5.png"/><Relationship Id="rId4" Type="http://schemas.openxmlformats.org/officeDocument/2006/relationships/image" Target="../media/image10.png"/><Relationship Id="rId5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logo-4CongressoCasesOI-bg-escuro-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ogoOiweek-Latam-negativ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54000" spcFirstLastPara="1" rIns="54000" wrap="square" tIns="540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2"/>
          <p:cNvSpPr txBox="1"/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indent="-317500" lvl="1" marL="9144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indent="-317500" lvl="2" marL="13716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indent="-317500" lvl="3" marL="18288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indent="-317500" lvl="4" marL="22860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indent="-317500" lvl="5" marL="27432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indent="-317500" lvl="6" marL="32004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indent="-317500" lvl="7" marL="36576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indent="-317500" lvl="8" marL="41148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/>
        </p:txBody>
      </p:sp>
      <p:pic>
        <p:nvPicPr>
          <p:cNvPr id="19" name="Google Shape;19;p4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cap="flat" cmpd="sng" w="9525">
            <a:solidFill>
              <a:srgbClr val="C15CB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/>
        </p:txBody>
      </p:sp>
      <p:cxnSp>
        <p:nvCxnSpPr>
          <p:cNvPr id="30" name="Google Shape;30;p5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cap="flat" cmpd="sng" w="9525">
            <a:solidFill>
              <a:srgbClr val="C15CB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indent="-311150" lvl="1" marL="9144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indent="-311150" lvl="2" marL="13716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indent="-311150" lvl="3" marL="18288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indent="-311150" lvl="4" marL="22860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indent="-311150" lvl="5" marL="274320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indent="-311150" lvl="6" marL="320040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indent="-311150" lvl="7" marL="365760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indent="-311150" lvl="8" marL="411480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indent="-311150" lvl="1" marL="9144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indent="-311150" lvl="2" marL="13716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indent="-311150" lvl="3" marL="18288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indent="-311150" lvl="4" marL="22860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indent="-311150" lvl="5" marL="274320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indent="-311150" lvl="6" marL="320040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indent="-311150" lvl="7" marL="365760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indent="-311150" lvl="8" marL="411480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pic>
        <p:nvPicPr>
          <p:cNvPr id="35" name="Google Shape;35;p6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cap="flat" cmpd="sng" w="9525">
            <a:solidFill>
              <a:srgbClr val="C15CB4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9" name="Google Shape;39;p6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cap="flat" cmpd="sng" w="9525">
            <a:solidFill>
              <a:srgbClr val="C15CB4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6" name="Google Shape;46;p7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1" name="Google Shape;5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5" name="Google Shape;55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/>
        </p:txBody>
      </p:sp>
      <p:sp>
        <p:nvSpPr>
          <p:cNvPr id="56" name="Google Shape;56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18000" lIns="0" spcFirstLastPara="1" rIns="0" wrap="square" tIns="1800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/>
        </p:txBody>
      </p:sp>
      <p:pic>
        <p:nvPicPr>
          <p:cNvPr id="57" name="Google Shape;57;p9" title="LogoOiweek-Latam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 title="100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18000" lIns="0" spcFirstLastPara="1" rIns="0" wrap="square" tIns="18000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/>
        </p:txBody>
      </p:sp>
      <p:pic>
        <p:nvPicPr>
          <p:cNvPr id="61" name="Google Shape;61;p10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10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cap="flat" cmpd="sng" w="9525">
            <a:solidFill>
              <a:srgbClr val="C15CB4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65" name="Google Shape;65;p10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cap="flat" cmpd="sng" w="9525">
            <a:solidFill>
              <a:srgbClr val="C15CB4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71" name="Google Shape;71;p11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000" lIns="0" spcFirstLastPara="1" rIns="0" wrap="square" tIns="1800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indent="-317500" lvl="1" marL="9144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indent="-317500" lvl="2" marL="13716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indent="-317500" lvl="3" marL="18288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indent="-317500" lvl="4" marL="22860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indent="-317500" lvl="5" marL="27432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indent="-317500" lvl="6" marL="32004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indent="-317500" lvl="7" marL="36576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indent="-317500" lvl="8" marL="41148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 title="logo-4CongressoCasesOI-bg-escuro-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 title="LogoOiweek-Latam-negativ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54000" spcFirstLastPara="1" rIns="54000" wrap="square" tIns="540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914400" y="1648800"/>
            <a:ext cx="4665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Título do trabalho </a:t>
            </a:r>
            <a:r>
              <a:rPr i="1" lang="pt-BR" sz="30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/ Título del trabajo</a:t>
            </a:r>
            <a:endParaRPr i="1" sz="30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914400" y="3447850"/>
            <a:ext cx="5830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Nome do(s) autores(es) </a:t>
            </a:r>
            <a:r>
              <a:rPr i="1" lang="pt-BR" sz="180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/ Nombre del/los autor(es)</a:t>
            </a:r>
            <a:endParaRPr i="1" sz="180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914400" y="3909550"/>
            <a:ext cx="5515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Nome da(s) organização(ões) participante(s)</a:t>
            </a:r>
            <a:r>
              <a:rPr i="1" lang="pt-BR" sz="180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 / Nombre de la(s) organización(es) participante(s)</a:t>
            </a:r>
            <a:endParaRPr i="1" sz="180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Contexto &amp; Desafio / Contexto y Desafío</a:t>
            </a:r>
            <a:endParaRPr/>
          </a:p>
        </p:txBody>
      </p:sp>
      <p:sp>
        <p:nvSpPr>
          <p:cNvPr id="91" name="Google Shape;91;p14"/>
          <p:cNvSpPr txBox="1"/>
          <p:nvPr>
            <p:ph idx="1" type="body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Breve panorama do problema motivador</a:t>
            </a:r>
            <a:br>
              <a:rPr lang="pt-BR"/>
            </a:br>
            <a:r>
              <a:rPr i="1" lang="pt-BR"/>
              <a:t>Breve panorama del problema que motivó la iniciativa</a:t>
            </a:r>
            <a:endParaRPr i="1"/>
          </a:p>
          <a:p>
            <a:pPr indent="-317500" lvl="0" marL="457200" rtl="0" algn="l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/>
              <a:t>Dados ou fatos que evidenciem a “dor” a ser solucionada</a:t>
            </a:r>
            <a:br>
              <a:rPr lang="pt-BR"/>
            </a:br>
            <a:r>
              <a:rPr i="1" lang="pt-BR"/>
              <a:t>Datos o hechos que evidencien el “dolor” que se busca solucionar</a:t>
            </a:r>
            <a:endParaRPr i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Objetivo da Iniciativa / Objetivo de la Iniciativa</a:t>
            </a:r>
            <a:endParaRPr/>
          </a:p>
        </p:txBody>
      </p:sp>
      <p:sp>
        <p:nvSpPr>
          <p:cNvPr id="97" name="Google Shape;97;p15"/>
          <p:cNvSpPr txBox="1"/>
          <p:nvPr>
            <p:ph idx="1" type="body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Objetivo principal (por que essa prática foi criada)</a:t>
            </a:r>
            <a:br>
              <a:rPr lang="pt-BR"/>
            </a:br>
            <a:r>
              <a:rPr i="1" lang="pt-BR"/>
              <a:t>Objetivo principal (por qué se creó esta práctica)</a:t>
            </a:r>
            <a:endParaRPr i="1"/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Relevância para a comunidade de Open Innovation</a:t>
            </a:r>
            <a:br>
              <a:rPr lang="pt-BR"/>
            </a:br>
            <a:r>
              <a:rPr i="1" lang="pt-BR"/>
              <a:t>Relevancia para la comunidad de Open Innovation</a:t>
            </a:r>
            <a:endParaRPr i="1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Tipo de Caso &amp; Descrição da Prática</a:t>
            </a:r>
            <a:br>
              <a:rPr lang="pt-BR"/>
            </a:br>
            <a:r>
              <a:rPr lang="pt-BR"/>
              <a:t>Tipo de Caso y Descripción de la Práctica</a:t>
            </a:r>
            <a:endParaRPr/>
          </a:p>
        </p:txBody>
      </p:sp>
      <p:sp>
        <p:nvSpPr>
          <p:cNvPr id="103" name="Google Shape;103;p16"/>
          <p:cNvSpPr txBox="1"/>
          <p:nvPr>
            <p:ph idx="1" type="body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Identifique qual dos tipos aceitos se aplica</a:t>
            </a:r>
            <a:br>
              <a:rPr lang="pt-BR"/>
            </a:br>
            <a:r>
              <a:rPr i="1" lang="pt-BR"/>
              <a:t>Identifique cuál de los tipos aceptados se aplica</a:t>
            </a:r>
            <a:r>
              <a:rPr lang="pt-BR"/>
              <a:t>:</a:t>
            </a:r>
            <a:endParaRPr/>
          </a:p>
          <a:p>
            <a:pPr indent="-317500" lvl="1" marL="914400" rtl="0" algn="l">
              <a:spcBef>
                <a:spcPts val="600"/>
              </a:spcBef>
              <a:spcAft>
                <a:spcPts val="0"/>
              </a:spcAft>
              <a:buSzPts val="1400"/>
              <a:buChar char="○"/>
            </a:pPr>
            <a:r>
              <a:rPr lang="pt-BR"/>
              <a:t>Desenvolvimento conjunto de soluções, processos ou produtos</a:t>
            </a:r>
            <a:br>
              <a:rPr lang="pt-BR"/>
            </a:br>
            <a:r>
              <a:rPr i="1" lang="pt-BR"/>
              <a:t>Desarrollo conjunto de soluciones, procesos o productos</a:t>
            </a:r>
            <a:endParaRPr i="1"/>
          </a:p>
          <a:p>
            <a:pPr indent="-317500" lvl="1" marL="914400" rtl="0" algn="l">
              <a:spcBef>
                <a:spcPts val="600"/>
              </a:spcBef>
              <a:spcAft>
                <a:spcPts val="0"/>
              </a:spcAft>
              <a:buSzPts val="1400"/>
              <a:buChar char="○"/>
            </a:pPr>
            <a:r>
              <a:rPr lang="pt-BR"/>
              <a:t>Transferência ou co-criação de tecnologias e recursos</a:t>
            </a:r>
            <a:br>
              <a:rPr lang="pt-BR"/>
            </a:br>
            <a:r>
              <a:rPr i="1" lang="pt-BR"/>
              <a:t>Transferencia o co-creación de tecnologías y recursos</a:t>
            </a:r>
            <a:endParaRPr i="1"/>
          </a:p>
          <a:p>
            <a:pPr indent="-317500" lvl="1" marL="914400" rtl="0" algn="l">
              <a:spcBef>
                <a:spcPts val="600"/>
              </a:spcBef>
              <a:spcAft>
                <a:spcPts val="0"/>
              </a:spcAft>
              <a:buSzPts val="1400"/>
              <a:buChar char="○"/>
            </a:pPr>
            <a:r>
              <a:rPr lang="pt-BR"/>
              <a:t>I</a:t>
            </a:r>
            <a:r>
              <a:rPr lang="pt-BR"/>
              <a:t>nvestimentos colaborativos em inovação</a:t>
            </a:r>
            <a:br>
              <a:rPr lang="pt-BR"/>
            </a:br>
            <a:r>
              <a:rPr lang="pt-BR">
                <a:solidFill>
                  <a:schemeClr val="dk1"/>
                </a:solidFill>
              </a:rPr>
              <a:t>Inversiones colaborativas en innovación</a:t>
            </a:r>
            <a:endParaRPr/>
          </a:p>
          <a:p>
            <a:pPr indent="-317500" lvl="1" marL="914400" rtl="0" algn="l">
              <a:spcBef>
                <a:spcPts val="600"/>
              </a:spcBef>
              <a:spcAft>
                <a:spcPts val="0"/>
              </a:spcAft>
              <a:buSzPts val="1400"/>
              <a:buChar char="○"/>
            </a:pPr>
            <a:r>
              <a:rPr lang="pt-BR"/>
              <a:t>Abertura de P&amp;D ao mercado</a:t>
            </a:r>
            <a:br>
              <a:rPr lang="pt-BR"/>
            </a:br>
            <a:r>
              <a:rPr lang="pt-BR">
                <a:solidFill>
                  <a:schemeClr val="dk1"/>
                </a:solidFill>
              </a:rPr>
              <a:t>Apertura de I+D al mercado</a:t>
            </a:r>
            <a:endParaRPr/>
          </a:p>
          <a:p>
            <a:pPr indent="-317500" lvl="1" marL="914400" rtl="0" algn="l">
              <a:spcBef>
                <a:spcPts val="600"/>
              </a:spcBef>
              <a:spcAft>
                <a:spcPts val="0"/>
              </a:spcAft>
              <a:buSzPts val="1400"/>
              <a:buChar char="○"/>
            </a:pPr>
            <a:r>
              <a:rPr lang="pt-BR"/>
              <a:t>Outra forma de interação empresarial com startups, universidades ou atores de inovação aberta</a:t>
            </a:r>
            <a:br>
              <a:rPr lang="pt-BR"/>
            </a:br>
            <a:r>
              <a:rPr lang="pt-BR">
                <a:solidFill>
                  <a:schemeClr val="dk1"/>
                </a:solidFill>
              </a:rPr>
              <a:t>Otra forma de interacción empresarial con startups, universidades o actores de innovación abierta</a:t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Descrição sucinta do que foi implementado</a:t>
            </a:r>
            <a:br>
              <a:rPr lang="pt-BR"/>
            </a:br>
            <a:r>
              <a:rPr lang="pt-BR"/>
              <a:t>Descripción sucinta de lo que fue implementado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Originalidade &amp; Inovação / Originalidad e Innovación</a:t>
            </a:r>
            <a:endParaRPr/>
          </a:p>
        </p:txBody>
      </p:sp>
      <p:sp>
        <p:nvSpPr>
          <p:cNvPr id="109" name="Google Shape;109;p17"/>
          <p:cNvSpPr txBox="1"/>
          <p:nvPr>
            <p:ph idx="1" type="body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Elementos que tornam essa prática única</a:t>
            </a:r>
            <a:br>
              <a:rPr lang="pt-BR"/>
            </a:br>
            <a:r>
              <a:rPr i="1" lang="pt-BR"/>
              <a:t>Elementos que hacen única esta práctica</a:t>
            </a:r>
            <a:endParaRPr i="1"/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Diferenças em relação a abordagens tradicionais de mercado ou P&amp;D</a:t>
            </a:r>
            <a:br>
              <a:rPr lang="pt-BR"/>
            </a:br>
            <a:r>
              <a:rPr i="1" lang="pt-BR"/>
              <a:t>Diferencias con respecto a los enfoques tradicionales del mercado o de I+D</a:t>
            </a:r>
            <a:endParaRPr i="1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Colaboração &amp; Engajamento / Colaboración y Compromiso</a:t>
            </a:r>
            <a:endParaRPr/>
          </a:p>
        </p:txBody>
      </p:sp>
      <p:sp>
        <p:nvSpPr>
          <p:cNvPr id="115" name="Google Shape;115;p18"/>
          <p:cNvSpPr txBox="1"/>
          <p:nvPr>
            <p:ph idx="1" type="body"/>
          </p:nvPr>
        </p:nvSpPr>
        <p:spPr>
          <a:xfrm>
            <a:off x="311700" y="963375"/>
            <a:ext cx="8520600" cy="28269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Parceiros internos e externos (startups, universidades, investidores…)</a:t>
            </a:r>
            <a:br>
              <a:rPr lang="pt-BR"/>
            </a:br>
            <a:r>
              <a:rPr i="1" lang="pt-BR"/>
              <a:t>Socios internos y externos (startups, universidades, inversores…)</a:t>
            </a:r>
            <a:endParaRPr i="1"/>
          </a:p>
          <a:p>
            <a:pPr indent="-317500" lvl="0" marL="457200" rtl="0" algn="l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/>
              <a:t>Mecanismos de co-criação, governança conjunta e compartilhamento de valor</a:t>
            </a:r>
            <a:br>
              <a:rPr lang="pt-BR"/>
            </a:br>
            <a:r>
              <a:rPr i="1" lang="pt-BR"/>
              <a:t>Mecanismos de co-creación, gobernanza conjunta y reparto de valor</a:t>
            </a:r>
            <a:endParaRPr i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Demonstração de Resultados / Demostración de Resultados</a:t>
            </a:r>
            <a:endParaRPr/>
          </a:p>
        </p:txBody>
      </p:sp>
      <p:sp>
        <p:nvSpPr>
          <p:cNvPr id="121" name="Google Shape;121;p19"/>
          <p:cNvSpPr txBox="1"/>
          <p:nvPr>
            <p:ph idx="1" type="body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KPIs e métricas quantitativas (ex.: redução de tempo, receitas, patentes)</a:t>
            </a:r>
            <a:br>
              <a:rPr lang="pt-BR"/>
            </a:br>
            <a:r>
              <a:rPr i="1" lang="pt-BR"/>
              <a:t>KPIs y métricas cuantitativas (ej.: reducción de tiempo, ingresos, patentes)</a:t>
            </a:r>
            <a:endParaRPr i="1"/>
          </a:p>
          <a:p>
            <a:pPr indent="-317500" lvl="0" marL="457200" rtl="0" algn="l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/>
              <a:t>Evidências qualitativas (depoimentos, estudos de caso internos)</a:t>
            </a:r>
            <a:br>
              <a:rPr lang="pt-BR"/>
            </a:br>
            <a:r>
              <a:rPr i="1" lang="pt-BR"/>
              <a:t>Evidencias cualitativas (testimonios, estudios de caso internos)</a:t>
            </a:r>
            <a:endParaRPr i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Escalabilidade &amp; Replicabilidade / Escalabilidad y Replicabilidad</a:t>
            </a:r>
            <a:endParaRPr/>
          </a:p>
        </p:txBody>
      </p:sp>
      <p:sp>
        <p:nvSpPr>
          <p:cNvPr id="127" name="Google Shape;127;p20"/>
          <p:cNvSpPr txBox="1"/>
          <p:nvPr>
            <p:ph idx="1" type="body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Fatores críticos que permitem escalar para outros mercados ou unidades</a:t>
            </a:r>
            <a:br>
              <a:rPr lang="pt-BR"/>
            </a:br>
            <a:r>
              <a:rPr i="1" lang="pt-BR"/>
              <a:t>Factores críticos que permiten escalar a otros mercados o unidades</a:t>
            </a:r>
            <a:endParaRPr i="1"/>
          </a:p>
          <a:p>
            <a:pPr indent="-3175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Recomendações para adaptação em contextos diferentes</a:t>
            </a:r>
            <a:br>
              <a:rPr lang="pt-BR"/>
            </a:br>
            <a:r>
              <a:rPr i="1" lang="pt-BR"/>
              <a:t>Recomendaciones para su adaptación en contextos diferentes</a:t>
            </a:r>
            <a:endParaRPr i="1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Lições Aprendidas &amp; Recomendações Práticas / Lecciones Aprendidas y Recomendaciones Prácticas</a:t>
            </a:r>
            <a:endParaRPr/>
          </a:p>
        </p:txBody>
      </p:sp>
      <p:sp>
        <p:nvSpPr>
          <p:cNvPr id="133" name="Google Shape;133;p21"/>
          <p:cNvSpPr txBox="1"/>
          <p:nvPr>
            <p:ph idx="1" type="body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Principais obstáculos e como foram superados</a:t>
            </a:r>
            <a:br>
              <a:rPr lang="pt-BR"/>
            </a:br>
            <a:r>
              <a:rPr i="1" lang="pt-BR"/>
              <a:t>Principales obstáculos y cómo fueron superados</a:t>
            </a:r>
            <a:endParaRPr i="1"/>
          </a:p>
          <a:p>
            <a:pPr indent="-317500" lvl="0" marL="457200" rtl="0" algn="l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/>
              <a:t>Dicas acionáveis para quem for replicar a iniciativa</a:t>
            </a:r>
            <a:br>
              <a:rPr lang="pt-BR"/>
            </a:br>
            <a:r>
              <a:rPr i="1" lang="pt-BR"/>
              <a:t>Consejos prácticos para quienes deseen replicar la iniciativa</a:t>
            </a:r>
            <a:endParaRPr i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Encerramento &amp; Contato / Cierre y Contacto</a:t>
            </a:r>
            <a:endParaRPr/>
          </a:p>
        </p:txBody>
      </p:sp>
      <p:sp>
        <p:nvSpPr>
          <p:cNvPr id="139" name="Google Shape;139;p22"/>
          <p:cNvSpPr txBox="1"/>
          <p:nvPr>
            <p:ph idx="1" type="body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Síntese do valor entregue à organização e à comunidade de Open Innovation</a:t>
            </a:r>
            <a:br>
              <a:rPr lang="pt-BR"/>
            </a:br>
            <a:r>
              <a:rPr i="1" lang="pt-BR"/>
              <a:t>Síntesis del valor entregado a la organización y a la comunidad de Open Innovation</a:t>
            </a:r>
            <a:endParaRPr i="1"/>
          </a:p>
          <a:p>
            <a:pPr indent="-317500" lvl="0" marL="457200" rtl="0" algn="l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/>
              <a:t>Próximos passos sugeridos (calls to action)</a:t>
            </a:r>
            <a:br>
              <a:rPr lang="pt-BR"/>
            </a:br>
            <a:r>
              <a:rPr i="1" lang="pt-BR"/>
              <a:t>Próximos pasos sugeridos (llamados a la acción)</a:t>
            </a:r>
            <a:endParaRPr i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/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Obrigado!</a:t>
            </a:r>
            <a:br>
              <a:rPr lang="pt-BR"/>
            </a:br>
            <a:r>
              <a:rPr lang="pt-BR"/>
              <a:t>¡Gracias!</a:t>
            </a:r>
            <a:endParaRPr/>
          </a:p>
        </p:txBody>
      </p:sp>
      <p:sp>
        <p:nvSpPr>
          <p:cNvPr id="145" name="Google Shape;145;p23"/>
          <p:cNvSpPr txBox="1"/>
          <p:nvPr>
            <p:ph idx="1" type="subTitle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