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8" r:id="rId5"/>
  </p:sldMasterIdLst>
  <p:notesMasterIdLst>
    <p:notesMasterId r:id="rId24"/>
  </p:notesMasterIdLst>
  <p:sldIdLst>
    <p:sldId id="267" r:id="rId6"/>
    <p:sldId id="2147483277" r:id="rId7"/>
    <p:sldId id="2147482938" r:id="rId8"/>
    <p:sldId id="259" r:id="rId9"/>
    <p:sldId id="2147482928" r:id="rId10"/>
    <p:sldId id="2147482939" r:id="rId11"/>
    <p:sldId id="257" r:id="rId12"/>
    <p:sldId id="2147482947" r:id="rId13"/>
    <p:sldId id="265" r:id="rId14"/>
    <p:sldId id="2147482943" r:id="rId15"/>
    <p:sldId id="2147482962" r:id="rId16"/>
    <p:sldId id="2147482969" r:id="rId17"/>
    <p:sldId id="2147482964" r:id="rId18"/>
    <p:sldId id="2147482970" r:id="rId19"/>
    <p:sldId id="266" r:id="rId20"/>
    <p:sldId id="279" r:id="rId21"/>
    <p:sldId id="280" r:id="rId22"/>
    <p:sldId id="285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0C7C914B-9EDA-41DD-8CC2-DBA7FE5C84EC}">
          <p14:sldIdLst>
            <p14:sldId id="267"/>
            <p14:sldId id="2147483277"/>
            <p14:sldId id="2147482938"/>
            <p14:sldId id="259"/>
            <p14:sldId id="2147482928"/>
            <p14:sldId id="2147482939"/>
            <p14:sldId id="257"/>
            <p14:sldId id="2147482947"/>
            <p14:sldId id="265"/>
            <p14:sldId id="2147482943"/>
            <p14:sldId id="2147482962"/>
            <p14:sldId id="2147482969"/>
            <p14:sldId id="2147482964"/>
            <p14:sldId id="2147482970"/>
            <p14:sldId id="266"/>
            <p14:sldId id="279"/>
            <p14:sldId id="280"/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9147604-AF07-AA0C-5867-5EFB25BAB87A}" name="Henrique de Oliveira Feldmann" initials="HdOF" userId="S::henrique_feldmann@sicredi.com.br::e073e7f0-5355-432b-a776-77d93f67b1e7" providerId="AD"/>
  <p188:author id="{06D7DA3D-B7B9-4935-8324-D1DB7EC0A5EF}" name="Alexandra da Silva Rodrigues" initials="AR" userId="S::alexandra_rodrigues@sicredi.com.br::7261351c-d882-4235-91e0-e91e8c7b5091" providerId="AD"/>
  <p188:author id="{F8333945-E84A-C43C-3E0E-496E9F522397}" name="Caroline Moura Ferreira" initials="CMF" userId="S::caroline_ferreira@sicredi.com.br::0bfdf0cb-83f8-4961-9fb4-f530c6e29b9b" providerId="AD"/>
  <p188:author id="{0A526E4E-5BD5-3DA9-032A-69CF345C1EB7}" name="Diego Alcantara dos Santos" initials="DAdS" userId="S::diego_alcantara@sicredi.com.br::a07862b0-0954-4c8c-996a-b6e3861a3e37" providerId="AD"/>
  <p188:author id="{3081B152-A749-2416-D744-462C0AA74058}" name="Marcela Lazzari" initials="ML" userId="S::marcela_lazzari@sicredi.com.br::df6b1f84-7b16-437e-95c4-b416c736c2ba" providerId="AD"/>
  <p188:author id="{48794274-1797-D548-2FC2-3992A2213669}" name="Alexandre Reichel Lindemeyer" initials="ARL" userId="S::alexandre_lindemeyer@sicredi.com.br::87f8787b-6d79-42a4-b388-69729647f5a3" providerId="AD"/>
  <p188:author id="{E0ECC07A-9967-1D6A-F454-05C2DA2CD756}" name="Matheus Thiago Fabrin" initials="MF" userId="S::matheus_fabrin@sicredi.com.br::d0b0e9e8-c08f-4135-90e4-8b56dd4908cb" providerId="AD"/>
  <p188:author id="{012681BE-04A3-A8B3-1100-F358573F80D7}" name="Beatriz Sizilio dos Santos" initials="BS" userId="S::beatriz_sizilio@sicredi.com.br::5e5167ae-65bf-418e-9f21-36423560ca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F01"/>
    <a:srgbClr val="1E9B32"/>
    <a:srgbClr val="F2F2F2"/>
    <a:srgbClr val="006600"/>
    <a:srgbClr val="EFEFEF"/>
    <a:srgbClr val="073B21"/>
    <a:srgbClr val="99FF99"/>
    <a:srgbClr val="78B832"/>
    <a:srgbClr val="2F5B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4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985649305625485"/>
          <c:y val="0.14226075200058463"/>
          <c:w val="0.50547932987896271"/>
          <c:h val="0.80249022545401394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Pagaria?</c:v>
                </c:pt>
              </c:strCache>
            </c:strRef>
          </c:tx>
          <c:dPt>
            <c:idx val="0"/>
            <c:bubble3D val="0"/>
            <c:spPr>
              <a:solidFill>
                <a:srgbClr val="1E9B3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0B-4696-BFA7-AECCFC87A0C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0B-4696-BFA7-AECCFC87A0C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0B-4696-BFA7-AECCFC87A0C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0B-4696-BFA7-AECCFC87A0CA}"/>
              </c:ext>
            </c:extLst>
          </c:dPt>
          <c:dLbls>
            <c:dLbl>
              <c:idx val="0"/>
              <c:layout>
                <c:manualLayout>
                  <c:x val="0.11418267501776566"/>
                  <c:y val="-0.217529323637958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0B-4696-BFA7-AECCFC87A0C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0B-4696-BFA7-AECCFC87A0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xo 2.0 Bold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Planilha1!$A$2:$A$5</c:f>
              <c:strCache>
                <c:ptCount val="2"/>
                <c:pt idx="0">
                  <c:v>Sim</c:v>
                </c:pt>
                <c:pt idx="1">
                  <c:v>Não</c:v>
                </c:pt>
              </c:strCache>
            </c:strRef>
          </c:cat>
          <c:val>
            <c:numRef>
              <c:f>Planilha1!$B$2:$B$5</c:f>
              <c:numCache>
                <c:formatCode>0%</c:formatCode>
                <c:ptCount val="4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20B-4696-BFA7-AECCFC87A0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9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985649305625485"/>
          <c:y val="0.14226075200058463"/>
          <c:w val="0.50547932987896271"/>
          <c:h val="0.80249022545401394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Canal</c:v>
                </c:pt>
              </c:strCache>
            </c:strRef>
          </c:tx>
          <c:dPt>
            <c:idx val="0"/>
            <c:bubble3D val="0"/>
            <c:spPr>
              <a:solidFill>
                <a:srgbClr val="1E9B3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AE1-44DA-A71F-CF7487F9DC2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AE1-44DA-A71F-CF7487F9DC2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AE1-44DA-A71F-CF7487F9DC2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AE1-44DA-A71F-CF7487F9DC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Exo 2.0 Bold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Planilha1!$A$2:$A$5</c:f>
              <c:strCache>
                <c:ptCount val="2"/>
                <c:pt idx="0">
                  <c:v>Agência Sicredi</c:v>
                </c:pt>
                <c:pt idx="1">
                  <c:v>Aplicativo do Sicredi</c:v>
                </c:pt>
              </c:strCache>
            </c:strRef>
          </c:cat>
          <c:val>
            <c:numRef>
              <c:f>Planilha1!$B$2:$B$5</c:f>
              <c:numCache>
                <c:formatCode>0%</c:formatCode>
                <c:ptCount val="4"/>
                <c:pt idx="0">
                  <c:v>0.44</c:v>
                </c:pt>
                <c:pt idx="1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AE1-44DA-A71F-CF7487F9DC2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0AB1A-1B8E-4AFB-91F5-DAD64DB98C8F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D6190E-A799-4F7A-A966-22CE550693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6206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DF608-1542-A444-851B-95F7B2CF19C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2216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1b990ee89b4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1b990ee89b4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2838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30562-AB2B-4B1E-88FA-581174612A11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668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30562-AB2B-4B1E-88FA-581174612A11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8725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171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34" name="Google Shape;734;p17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2228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17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37" name="Google Shape;737;p17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38" name="Google Shape;738;p17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7969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7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41" name="Google Shape;741;p17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742" name="Google Shape;742;p173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743" name="Google Shape;743;p17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9769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7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46" name="Google Shape;746;p17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1505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75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749" name="Google Shape;749;p175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750" name="Google Shape;750;p17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7200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76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753" name="Google Shape;753;p17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242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177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177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757" name="Google Shape;757;p177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58" name="Google Shape;758;p177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59" name="Google Shape;759;p17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4221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78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762" name="Google Shape;762;p17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384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79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765" name="Google Shape;765;p179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66" name="Google Shape;766;p17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5329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18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0747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TEXTO">
  <p:cSld name="CONTEÚDO TEXTO"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81"/>
          <p:cNvSpPr txBox="1">
            <a:spLocks noGrp="1"/>
          </p:cNvSpPr>
          <p:nvPr>
            <p:ph type="sldNum" idx="12"/>
          </p:nvPr>
        </p:nvSpPr>
        <p:spPr>
          <a:xfrm>
            <a:off x="11305098" y="6223565"/>
            <a:ext cx="724800" cy="519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 lnSpcReduction="10000"/>
          </a:bodyPr>
          <a:lstStyle>
            <a:lvl1pPr lvl="0" rtl="0">
              <a:buNone/>
              <a:defRPr sz="1900"/>
            </a:lvl1pPr>
            <a:lvl2pPr lvl="1" rtl="0">
              <a:buNone/>
              <a:defRPr sz="1900"/>
            </a:lvl2pPr>
            <a:lvl3pPr lvl="2" rtl="0">
              <a:buNone/>
              <a:defRPr sz="1900"/>
            </a:lvl3pPr>
            <a:lvl4pPr lvl="3" rtl="0">
              <a:buNone/>
              <a:defRPr sz="1900"/>
            </a:lvl4pPr>
            <a:lvl5pPr lvl="4" rtl="0">
              <a:buNone/>
              <a:defRPr sz="1900"/>
            </a:lvl5pPr>
            <a:lvl6pPr lvl="5" rtl="0">
              <a:buNone/>
              <a:defRPr sz="1900"/>
            </a:lvl6pPr>
            <a:lvl7pPr lvl="6" rtl="0">
              <a:buNone/>
              <a:defRPr sz="1900"/>
            </a:lvl7pPr>
            <a:lvl8pPr lvl="7" rtl="0">
              <a:buNone/>
              <a:defRPr sz="1900"/>
            </a:lvl8pPr>
            <a:lvl9pPr lvl="8" rtl="0">
              <a:buNone/>
              <a:defRPr sz="1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771" name="Google Shape;771;p181"/>
          <p:cNvSpPr txBox="1">
            <a:spLocks noGrp="1"/>
          </p:cNvSpPr>
          <p:nvPr>
            <p:ph type="body" idx="1"/>
          </p:nvPr>
        </p:nvSpPr>
        <p:spPr>
          <a:xfrm>
            <a:off x="419333" y="1841867"/>
            <a:ext cx="11321700" cy="4689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●"/>
              <a:defRPr sz="19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○"/>
              <a:defRPr sz="19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■"/>
              <a:defRPr sz="19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●"/>
              <a:defRPr sz="19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○"/>
              <a:defRPr sz="19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■"/>
              <a:defRPr sz="1900"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●"/>
              <a:defRPr sz="1900"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○"/>
              <a:defRPr sz="1900"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■"/>
              <a:defRPr sz="19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72" name="Google Shape;772;p181"/>
          <p:cNvSpPr txBox="1">
            <a:spLocks noGrp="1"/>
          </p:cNvSpPr>
          <p:nvPr>
            <p:ph type="title"/>
          </p:nvPr>
        </p:nvSpPr>
        <p:spPr>
          <a:xfrm>
            <a:off x="419333" y="451933"/>
            <a:ext cx="11015100" cy="781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2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900"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900"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900"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900"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900"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900"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900"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900"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73" name="Google Shape;773;p181"/>
          <p:cNvSpPr txBox="1">
            <a:spLocks noGrp="1"/>
          </p:cNvSpPr>
          <p:nvPr>
            <p:ph type="title" idx="2"/>
          </p:nvPr>
        </p:nvSpPr>
        <p:spPr>
          <a:xfrm>
            <a:off x="419333" y="1163133"/>
            <a:ext cx="11015100" cy="781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pic>
        <p:nvPicPr>
          <p:cNvPr id="774" name="Google Shape;774;p181" descr="Imagem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60696" y="6347092"/>
            <a:ext cx="2470606" cy="3964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1376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nco">
  <p:cSld name="Branco">
    <p:bg>
      <p:bgPr>
        <a:solidFill>
          <a:schemeClr val="dk1"/>
        </a:solidFill>
        <a:effectLst/>
      </p:bgPr>
    </p:bg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7759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&amp;A | Cores Paleta 23">
  <p:cSld name="C&amp;A | Cores Paleta 23">
    <p:bg>
      <p:bgPr>
        <a:solidFill>
          <a:srgbClr val="FFFFFF"/>
        </a:soli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125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 content with quote ">
  <p:cSld name="2 content with quote "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84"/>
          <p:cNvSpPr txBox="1">
            <a:spLocks noGrp="1"/>
          </p:cNvSpPr>
          <p:nvPr>
            <p:ph type="body" idx="1"/>
          </p:nvPr>
        </p:nvSpPr>
        <p:spPr>
          <a:xfrm>
            <a:off x="469900" y="736687"/>
            <a:ext cx="102045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5B9BD5"/>
              </a:buClr>
              <a:buSzPts val="1500"/>
              <a:buFont typeface="Calibri"/>
              <a:buNone/>
              <a:defRPr sz="1500">
                <a:solidFill>
                  <a:srgbClr val="5B9BD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23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5B9BD5"/>
              </a:buClr>
              <a:buSzPts val="1500"/>
              <a:buFont typeface="Calibri"/>
              <a:buChar char="○"/>
              <a:defRPr sz="1500">
                <a:solidFill>
                  <a:srgbClr val="5B9BD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5B9BD5"/>
              </a:buClr>
              <a:buSzPts val="1500"/>
              <a:buFont typeface="Calibri"/>
              <a:buChar char="■"/>
              <a:defRPr sz="1500">
                <a:solidFill>
                  <a:srgbClr val="5B9BD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23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5B9BD5"/>
              </a:buClr>
              <a:buSzPts val="1500"/>
              <a:buFont typeface="Calibri"/>
              <a:buChar char="●"/>
              <a:defRPr sz="1500">
                <a:solidFill>
                  <a:srgbClr val="5B9BD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23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5B9BD5"/>
              </a:buClr>
              <a:buSzPts val="1500"/>
              <a:buFont typeface="Calibri"/>
              <a:buChar char="○"/>
              <a:defRPr sz="1500">
                <a:solidFill>
                  <a:srgbClr val="5B9BD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111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779" name="Google Shape;779;p184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0204500" cy="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def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80" name="Google Shape;780;p184"/>
          <p:cNvSpPr txBox="1">
            <a:spLocks noGrp="1"/>
          </p:cNvSpPr>
          <p:nvPr>
            <p:ph type="sldNum" idx="12"/>
          </p:nvPr>
        </p:nvSpPr>
        <p:spPr>
          <a:xfrm>
            <a:off x="5892800" y="6356350"/>
            <a:ext cx="2844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Quattrocento Sans"/>
              <a:buNone/>
              <a:defRPr sz="7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Quattrocento Sans"/>
              <a:buNone/>
              <a:defRPr sz="7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Quattrocento Sans"/>
              <a:buNone/>
              <a:defRPr sz="7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Quattrocento Sans"/>
              <a:buNone/>
              <a:defRPr sz="7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Quattrocento Sans"/>
              <a:buNone/>
              <a:defRPr sz="7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Quattrocento Sans"/>
              <a:buNone/>
              <a:defRPr sz="7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Quattrocento Sans"/>
              <a:buNone/>
              <a:defRPr sz="7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Quattrocento Sans"/>
              <a:buNone/>
              <a:defRPr sz="7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Quattrocento Sans"/>
              <a:buNone/>
              <a:defRPr sz="7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309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 1">
  <p:cSld name="Em branco 1"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18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0193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E TEXTO - titulo, foto, legenda e texto 1">
  <p:cSld name="FOTO E TEXTO - titulo, foto, legenda e texto 1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86"/>
          <p:cNvSpPr txBox="1">
            <a:spLocks noGrp="1"/>
          </p:cNvSpPr>
          <p:nvPr>
            <p:ph type="body" idx="1"/>
          </p:nvPr>
        </p:nvSpPr>
        <p:spPr>
          <a:xfrm>
            <a:off x="7866700" y="966700"/>
            <a:ext cx="3489300" cy="509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49250" rtl="0"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85" name="Google Shape;785;p186"/>
          <p:cNvSpPr txBox="1">
            <a:spLocks noGrp="1"/>
          </p:cNvSpPr>
          <p:nvPr>
            <p:ph type="title"/>
          </p:nvPr>
        </p:nvSpPr>
        <p:spPr>
          <a:xfrm>
            <a:off x="836200" y="256267"/>
            <a:ext cx="9456000" cy="1203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86" name="Google Shape;786;p186"/>
          <p:cNvSpPr txBox="1">
            <a:spLocks noGrp="1"/>
          </p:cNvSpPr>
          <p:nvPr>
            <p:ph type="title" idx="2"/>
          </p:nvPr>
        </p:nvSpPr>
        <p:spPr>
          <a:xfrm>
            <a:off x="836200" y="6063100"/>
            <a:ext cx="5013600" cy="648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200" i="1"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pic>
        <p:nvPicPr>
          <p:cNvPr id="787" name="Google Shape;787;p1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1708" y="6538952"/>
            <a:ext cx="336445" cy="1534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6922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6854-F619-254B-89E8-7D0B7FB15CF3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C9D6-9C37-D34F-BD2C-0C422EFCE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4302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649011-90FD-65B5-72C8-C326E1E450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F1AD2C-465F-B09A-6421-21CB3D3C35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5FDE27-1427-4017-D392-6CAC39E72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5889-C2F6-449E-BD65-D237D18D7E55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E356BB-308E-8537-D72C-EDA0F63D4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2CBA23A-81E4-FDC4-9F3B-D47B25AD7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C091-14FA-473A-98F8-DF793F2A54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2818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6854-F619-254B-89E8-7D0B7FB15CF3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C9D6-9C37-D34F-BD2C-0C422EFCE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09011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6854-F619-254B-89E8-7D0B7FB15CF3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C9D6-9C37-D34F-BD2C-0C422EFCE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4206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1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6854-F619-254B-89E8-7D0B7FB15CF3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C9D6-9C37-D34F-BD2C-0C422EFCE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97526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6854-F619-254B-89E8-7D0B7FB15CF3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C9D6-9C37-D34F-BD2C-0C422EFCE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70021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1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1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6854-F619-254B-89E8-7D0B7FB15CF3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C9D6-9C37-D34F-BD2C-0C422EFCE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55345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6854-F619-254B-89E8-7D0B7FB15CF3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C9D6-9C37-D34F-BD2C-0C422EFCE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59001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6854-F619-254B-89E8-7D0B7FB15CF3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C9D6-9C37-D34F-BD2C-0C422EFCE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0367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6854-F619-254B-89E8-7D0B7FB15CF3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C9D6-9C37-D34F-BD2C-0C422EFCE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4674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6854-F619-254B-89E8-7D0B7FB15CF3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C9D6-9C37-D34F-BD2C-0C422EFCE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3545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6854-F619-254B-89E8-7D0B7FB15CF3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C9D6-9C37-D34F-BD2C-0C422EFCE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06559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F6854-F619-254B-89E8-7D0B7FB15CF3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C9D6-9C37-D34F-BD2C-0C422EFCE6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1591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ítulo e duas colunas 1" userDrawn="1">
  <p:cSld name="1_Título e duas colunas 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Ícone&#10;&#10;Descrição gerada automaticamente">
            <a:extLst>
              <a:ext uri="{FF2B5EF4-FFF2-40B4-BE49-F238E27FC236}">
                <a16:creationId xmlns:a16="http://schemas.microsoft.com/office/drawing/2014/main" id="{3267C47C-8B1E-5D4D-2A3F-0684DDB7C8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9"/>
          <a:stretch/>
        </p:blipFill>
        <p:spPr>
          <a:xfrm>
            <a:off x="28" y="1283"/>
            <a:ext cx="12191973" cy="685671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B137F85-367B-63BD-F931-2CCDB7C817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02113" y="317460"/>
            <a:ext cx="1060705" cy="22649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08B5703-34E3-4DCA-3602-E9EFA48EE1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137" y="6307668"/>
            <a:ext cx="979384" cy="24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043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6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26" name="Google Shape;726;p16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27" name="Google Shape;727;p16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0BCC499-6DFF-309B-5F25-0DAA025E440C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052187" y="6705600"/>
            <a:ext cx="2116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Classificação da informação: Uso Interno</a:t>
            </a:r>
          </a:p>
        </p:txBody>
      </p:sp>
    </p:spTree>
    <p:extLst>
      <p:ext uri="{BB962C8B-B14F-4D97-AF65-F5344CB8AC3E}">
        <p14:creationId xmlns:p14="http://schemas.microsoft.com/office/powerpoint/2010/main" val="1532004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91" r:id="rId17"/>
    <p:sldLayoutId id="2147483697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F6854-F619-254B-89E8-7D0B7FB15CF3}" type="datetimeFigureOut">
              <a:rPr lang="pt-BR" smtClean="0"/>
              <a:t>11/08/2025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4C9D6-9C37-D34F-BD2C-0C422EFCE649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08CB1EF-4BC3-41C3-A8F7-20E5FC58C88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052187" y="6705600"/>
            <a:ext cx="2116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Classificação da informação: Uso Interno</a:t>
            </a:r>
          </a:p>
        </p:txBody>
      </p:sp>
    </p:spTree>
    <p:extLst>
      <p:ext uri="{BB962C8B-B14F-4D97-AF65-F5344CB8AC3E}">
        <p14:creationId xmlns:p14="http://schemas.microsoft.com/office/powerpoint/2010/main" val="344925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8" r:id="rId12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aixaDeTexto 30">
            <a:extLst>
              <a:ext uri="{FF2B5EF4-FFF2-40B4-BE49-F238E27FC236}">
                <a16:creationId xmlns:a16="http://schemas.microsoft.com/office/drawing/2014/main" id="{063B58D3-EE3A-6370-D8C3-898B029F5D27}"/>
              </a:ext>
            </a:extLst>
          </p:cNvPr>
          <p:cNvSpPr txBox="1"/>
          <p:nvPr/>
        </p:nvSpPr>
        <p:spPr>
          <a:xfrm>
            <a:off x="769320" y="1325709"/>
            <a:ext cx="325516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1" u="none" strike="noStrike" kern="1200" cap="none" spc="0" normalizeH="0" baseline="0" noProof="0" dirty="0">
                <a:ln w="28575">
                  <a:noFill/>
                  <a:prstDash val="solid"/>
                </a:ln>
                <a:solidFill>
                  <a:srgbClr val="41B700"/>
                </a:solidFill>
                <a:effectLst/>
                <a:uLnTx/>
                <a:uFillTx/>
                <a:latin typeface="Exo 2.0" pitchFamily="2" charset="77"/>
                <a:ea typeface="+mn-ea"/>
                <a:cs typeface="+mn-cs"/>
              </a:rPr>
              <a:t>INOVAR JUNTOS</a:t>
            </a:r>
            <a:endParaRPr kumimoji="0" sz="6600" b="1" i="0" u="none" strike="noStrike" kern="1200" cap="none" spc="0" normalizeH="0" baseline="0" noProof="0" dirty="0">
              <a:ln>
                <a:noFill/>
              </a:ln>
              <a:solidFill>
                <a:srgbClr val="41B7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FB51D7A2-6961-E362-B39B-E03E0A631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113" y="317460"/>
            <a:ext cx="1060705" cy="226493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F9577E33-8B3E-9249-9DA5-C01FD86A3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137" y="6307668"/>
            <a:ext cx="979384" cy="24064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5E9D25B-E9D6-0A72-DAA5-019E49DAC208}"/>
              </a:ext>
            </a:extLst>
          </p:cNvPr>
          <p:cNvSpPr txBox="1"/>
          <p:nvPr/>
        </p:nvSpPr>
        <p:spPr>
          <a:xfrm>
            <a:off x="769319" y="3429000"/>
            <a:ext cx="325516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i="1" dirty="0">
                <a:ln w="28575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Exo 2.0" pitchFamily="2" charset="77"/>
              </a:rPr>
              <a:t>CASE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u="none" strike="noStrike" kern="1200" cap="none" spc="0" normalizeH="0" baseline="0" noProof="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Exo 2.0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u="none" strike="noStrike" kern="1200" cap="none" spc="0" normalizeH="0" baseline="0" noProof="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Exo 2.0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u="none" strike="noStrike" kern="1200" cap="none" spc="0" normalizeH="0" baseline="0" noProof="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Exo 2.0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u="none" strike="noStrike" kern="1200" cap="none" spc="0" normalizeH="0" baseline="0" noProof="0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Exo 2.0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ln w="28575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latin typeface="Exo 2.0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u="none" strike="noStrike" kern="1200" cap="none" spc="0" normalizeH="0" baseline="0" noProof="0" dirty="0">
                <a:ln w="28575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Exo 2.0" pitchFamily="2" charset="77"/>
                <a:ea typeface="+mn-ea"/>
                <a:cs typeface="+mn-cs"/>
              </a:rPr>
              <a:t>2024/ 2025</a:t>
            </a:r>
            <a:endParaRPr kumimoj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inal de Subtração 17">
            <a:extLst>
              <a:ext uri="{FF2B5EF4-FFF2-40B4-BE49-F238E27FC236}">
                <a16:creationId xmlns:a16="http://schemas.microsoft.com/office/drawing/2014/main" id="{EAF24C8B-91CA-59F2-E572-0189149D7D8E}"/>
              </a:ext>
            </a:extLst>
          </p:cNvPr>
          <p:cNvSpPr/>
          <p:nvPr/>
        </p:nvSpPr>
        <p:spPr>
          <a:xfrm>
            <a:off x="769318" y="6338643"/>
            <a:ext cx="867940" cy="178690"/>
          </a:xfrm>
          <a:prstGeom prst="mathMinus">
            <a:avLst/>
          </a:prstGeom>
          <a:solidFill>
            <a:srgbClr val="3FA110"/>
          </a:solidFill>
          <a:ln>
            <a:solidFill>
              <a:srgbClr val="3FA1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EA744066-0C6A-57CC-E70C-5EEE297F2B09}"/>
              </a:ext>
            </a:extLst>
          </p:cNvPr>
          <p:cNvSpPr txBox="1"/>
          <p:nvPr/>
        </p:nvSpPr>
        <p:spPr>
          <a:xfrm>
            <a:off x="769318" y="4049158"/>
            <a:ext cx="9507563" cy="1373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354">
              <a:lnSpc>
                <a:spcPts val="5000"/>
              </a:lnSpc>
              <a:spcBef>
                <a:spcPts val="1200"/>
              </a:spcBef>
            </a:pPr>
            <a:r>
              <a:rPr lang="pt-BR" sz="4000" b="1" spc="-150" dirty="0">
                <a:latin typeface="Exo 2.0" panose="00000500000000000000" pitchFamily="50" charset="0"/>
                <a:cs typeface="Calibri"/>
              </a:rPr>
              <a:t>ORGANIZADOR AGRO</a:t>
            </a:r>
          </a:p>
          <a:p>
            <a:pPr defTabSz="914354">
              <a:lnSpc>
                <a:spcPts val="5000"/>
              </a:lnSpc>
              <a:spcBef>
                <a:spcPts val="1200"/>
              </a:spcBef>
            </a:pPr>
            <a:r>
              <a:rPr lang="pt-BR" sz="4000" b="1" spc="-150" dirty="0">
                <a:latin typeface="Exo 2.0" panose="00000500000000000000" pitchFamily="50" charset="0"/>
                <a:cs typeface="Calibri"/>
              </a:rPr>
              <a:t>LUCRO RURAL</a:t>
            </a:r>
            <a:endParaRPr lang="en-US" sz="4000" b="1" spc="-150" dirty="0">
              <a:latin typeface="Exo 2.0" panose="00000500000000000000" pitchFamily="50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5853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51F649D4-82C7-42B5-DC74-F25F59886ABD}"/>
              </a:ext>
            </a:extLst>
          </p:cNvPr>
          <p:cNvSpPr/>
          <p:nvPr/>
        </p:nvSpPr>
        <p:spPr>
          <a:xfrm>
            <a:off x="6447933" y="1183366"/>
            <a:ext cx="5552387" cy="5447038"/>
          </a:xfrm>
          <a:prstGeom prst="rect">
            <a:avLst/>
          </a:prstGeom>
          <a:solidFill>
            <a:srgbClr val="F2F2F2"/>
          </a:solidFill>
          <a:ln>
            <a:solidFill>
              <a:srgbClr val="1E9B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ABF8E1D-6C50-9856-3D36-C8E0124785AA}"/>
              </a:ext>
            </a:extLst>
          </p:cNvPr>
          <p:cNvSpPr txBox="1"/>
          <p:nvPr/>
        </p:nvSpPr>
        <p:spPr>
          <a:xfrm>
            <a:off x="617387" y="4947043"/>
            <a:ext cx="56324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1400" b="1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cs typeface="Calibri" panose="020F0502020204030204" pitchFamily="34" charset="0"/>
              </a:rPr>
              <a:t>Nova Demanda vinda de Cooperativas: </a:t>
            </a:r>
            <a:r>
              <a:rPr lang="pt-BR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cs typeface="Calibri" panose="020F0502020204030204" pitchFamily="34" charset="0"/>
              </a:rPr>
              <a:t>Durante o Programa de Visitas no </a:t>
            </a:r>
            <a:r>
              <a:rPr lang="pt-BR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cs typeface="Calibri" panose="020F0502020204030204" pitchFamily="34" charset="0"/>
              </a:rPr>
              <a:t>Agtech</a:t>
            </a:r>
            <a:r>
              <a:rPr lang="pt-BR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cs typeface="Calibri" panose="020F0502020204030204" pitchFamily="34" charset="0"/>
              </a:rPr>
              <a:t> Garage ao longo de 2023, algumas cooperativas como a </a:t>
            </a:r>
            <a:r>
              <a:rPr lang="pt-BR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cs typeface="Calibri" panose="020F0502020204030204" pitchFamily="34" charset="0"/>
              </a:rPr>
              <a:t>Dexis</a:t>
            </a:r>
            <a:r>
              <a:rPr lang="pt-BR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cs typeface="Calibri" panose="020F0502020204030204" pitchFamily="34" charset="0"/>
              </a:rPr>
              <a:t> nos trouxeram o desafio de buscarmos soluções para apoiar na gestão da propriedade e no atendimento mais consultivo para os associados.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E009085D-56D7-B8C3-D3CB-9478E1EC49D4}"/>
              </a:ext>
            </a:extLst>
          </p:cNvPr>
          <p:cNvSpPr/>
          <p:nvPr/>
        </p:nvSpPr>
        <p:spPr>
          <a:xfrm>
            <a:off x="617387" y="2779813"/>
            <a:ext cx="1066800" cy="10619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C07811B-B062-7A9B-A5E8-BA50EF00B608}"/>
              </a:ext>
            </a:extLst>
          </p:cNvPr>
          <p:cNvSpPr txBox="1"/>
          <p:nvPr/>
        </p:nvSpPr>
        <p:spPr>
          <a:xfrm>
            <a:off x="1186963" y="3132687"/>
            <a:ext cx="51224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>
                <a:solidFill>
                  <a:schemeClr val="tx1">
                    <a:lumMod val="75000"/>
                    <a:lumOff val="25000"/>
                  </a:schemeClr>
                </a:solidFill>
                <a:latin typeface="Exo LIGHT"/>
                <a:cs typeface="Calibri" panose="020F0502020204030204" pitchFamily="34" charset="0"/>
              </a:rPr>
              <a:t>Desafio | Aposta Inovação </a:t>
            </a:r>
          </a:p>
        </p:txBody>
      </p:sp>
      <p:pic>
        <p:nvPicPr>
          <p:cNvPr id="15" name="Imagem 14" descr="Uma imagem contendo material de escritório, clipe de papel&#10;&#10;Descrição gerada com muito alta confiança">
            <a:extLst>
              <a:ext uri="{FF2B5EF4-FFF2-40B4-BE49-F238E27FC236}">
                <a16:creationId xmlns:a16="http://schemas.microsoft.com/office/drawing/2014/main" id="{77FA017E-1A56-1A4B-7027-6F178E69B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" y="2984074"/>
            <a:ext cx="599343" cy="599343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25D886A9-2A43-2976-3A90-10F7488CB8C3}"/>
              </a:ext>
            </a:extLst>
          </p:cNvPr>
          <p:cNvSpPr txBox="1"/>
          <p:nvPr/>
        </p:nvSpPr>
        <p:spPr>
          <a:xfrm>
            <a:off x="617387" y="3775828"/>
            <a:ext cx="4655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400">
              <a:solidFill>
                <a:schemeClr val="tx1">
                  <a:lumMod val="75000"/>
                  <a:lumOff val="25000"/>
                </a:schemeClr>
              </a:solidFill>
              <a:latin typeface="Exo 2.0" panose="00000500000000000000" pitchFamily="50" charset="0"/>
              <a:cs typeface="Calibri" panose="020F0502020204030204" pitchFamily="34" charset="0"/>
            </a:endParaRPr>
          </a:p>
          <a:p>
            <a:r>
              <a:rPr lang="pt-BR" sz="1400" b="1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cs typeface="Calibri" panose="020F0502020204030204" pitchFamily="34" charset="0"/>
              </a:rPr>
              <a:t>Desafio:</a:t>
            </a:r>
            <a:r>
              <a:rPr lang="pt-BR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cs typeface="Calibri" panose="020F0502020204030204" pitchFamily="34" charset="0"/>
              </a:rPr>
              <a:t> Buscar uma ferramenta para apoiar o produtor na gestão financeira, contábil da propriedade rural </a:t>
            </a:r>
          </a:p>
        </p:txBody>
      </p:sp>
      <p:sp>
        <p:nvSpPr>
          <p:cNvPr id="4" name="CaixaDeTexto 46">
            <a:extLst>
              <a:ext uri="{FF2B5EF4-FFF2-40B4-BE49-F238E27FC236}">
                <a16:creationId xmlns:a16="http://schemas.microsoft.com/office/drawing/2014/main" id="{D3963A20-F31F-B79D-BE01-AE49FACC6E69}"/>
              </a:ext>
            </a:extLst>
          </p:cNvPr>
          <p:cNvSpPr txBox="1"/>
          <p:nvPr/>
        </p:nvSpPr>
        <p:spPr>
          <a:xfrm>
            <a:off x="544519" y="1089584"/>
            <a:ext cx="5249088" cy="1677382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30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Levantamento do Desafio</a:t>
            </a:r>
          </a:p>
          <a:p>
            <a:pPr defTabSz="2057400">
              <a:defRPr/>
            </a:pPr>
            <a:r>
              <a:rPr lang="pt-BR" sz="2000" i="1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Baseado em pesquisas e demandas </a:t>
            </a:r>
          </a:p>
          <a:p>
            <a:pPr defTabSz="2057400">
              <a:defRPr/>
            </a:pPr>
            <a:r>
              <a:rPr lang="pt-BR" sz="2000" i="1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das cooperativas</a:t>
            </a:r>
            <a:endParaRPr lang="pt-BR" sz="2000"/>
          </a:p>
          <a:p>
            <a:pPr defTabSz="2057400">
              <a:defRPr/>
            </a:pPr>
            <a:endParaRPr lang="pt-BR" sz="3000" b="1" i="1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B48F258-A11C-98C8-804D-FEBA18B11AF9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INOVAR JUNTOS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7" name="Imagem 6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8EFAA19F-F1A6-DCAE-6271-A1E09CF78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A669D40-3070-94DF-B5FD-187020488D4F}"/>
              </a:ext>
            </a:extLst>
          </p:cNvPr>
          <p:cNvSpPr txBox="1"/>
          <p:nvPr/>
        </p:nvSpPr>
        <p:spPr>
          <a:xfrm>
            <a:off x="6653407" y="1797107"/>
            <a:ext cx="5330640" cy="33393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Como apoiar e desenvolver o produtor através de gestão financeira e fiscal da propriedade?</a:t>
            </a:r>
          </a:p>
          <a:p>
            <a:endParaRPr lang="pt-BR" sz="1400">
              <a:solidFill>
                <a:schemeClr val="tx1">
                  <a:lumMod val="75000"/>
                  <a:lumOff val="25000"/>
                </a:schemeClr>
              </a:solidFill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  <a:p>
            <a:r>
              <a:rPr lang="pt-BR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Como o Sicredi pode participar dessa jornada de forma </a:t>
            </a:r>
            <a:r>
              <a:rPr lang="pt-BR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pró-ativa</a:t>
            </a:r>
            <a:r>
              <a:rPr lang="pt-BR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 considerando que  faz parte do nosso CORE?</a:t>
            </a:r>
          </a:p>
          <a:p>
            <a:endParaRPr lang="pt-BR" sz="1400">
              <a:solidFill>
                <a:schemeClr val="tx1">
                  <a:lumMod val="75000"/>
                  <a:lumOff val="25000"/>
                </a:schemeClr>
              </a:solidFill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  <a:p>
            <a:r>
              <a:rPr lang="pt-BR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Será que o Sicredi poder ter um protagonismo como o consultor financeiro do associado?</a:t>
            </a:r>
          </a:p>
          <a:p>
            <a:endParaRPr lang="pt-BR" sz="1400">
              <a:solidFill>
                <a:schemeClr val="tx1">
                  <a:lumMod val="75000"/>
                  <a:lumOff val="25000"/>
                </a:schemeClr>
              </a:solidFill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  <a:p>
            <a:r>
              <a:rPr lang="pt-BR" sz="1400"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Temos uma oportunidade gigante de enxergar os negócios agropecuário por dentro, através dos dados gerados pelo Fluxo de Caixa do agricultor. </a:t>
            </a:r>
          </a:p>
          <a:p>
            <a:endParaRPr lang="pt-BR" sz="1400"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  <a:p>
            <a:r>
              <a:rPr lang="pt-BR" sz="1400"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Com o entendimento conseguimos:</a:t>
            </a:r>
          </a:p>
          <a:p>
            <a:endParaRPr lang="pt-BR" sz="1500">
              <a:solidFill>
                <a:schemeClr val="tx1">
                  <a:lumMod val="75000"/>
                  <a:lumOff val="25000"/>
                </a:schemeClr>
              </a:solidFill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0" name="CaixaDeTexto 46">
            <a:extLst>
              <a:ext uri="{FF2B5EF4-FFF2-40B4-BE49-F238E27FC236}">
                <a16:creationId xmlns:a16="http://schemas.microsoft.com/office/drawing/2014/main" id="{2B5AF1AE-56E9-C943-8B78-8A4A46BC7AD4}"/>
              </a:ext>
            </a:extLst>
          </p:cNvPr>
          <p:cNvSpPr txBox="1"/>
          <p:nvPr/>
        </p:nvSpPr>
        <p:spPr>
          <a:xfrm>
            <a:off x="6576771" y="1192793"/>
            <a:ext cx="5249088" cy="523220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2500" b="1" i="1" spc="-225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Quais as dores/motivadores?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B689F9A-C077-FF65-9C35-59B8B97AC9D0}"/>
              </a:ext>
            </a:extLst>
          </p:cNvPr>
          <p:cNvSpPr txBox="1"/>
          <p:nvPr/>
        </p:nvSpPr>
        <p:spPr>
          <a:xfrm>
            <a:off x="6659415" y="4965608"/>
            <a:ext cx="5224354" cy="1532334"/>
          </a:xfrm>
          <a:prstGeom prst="round2DiagRect">
            <a:avLst/>
          </a:prstGeom>
          <a:solidFill>
            <a:srgbClr val="64C83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540000" indent="-285750">
              <a:buFont typeface="Arial" panose="020B0604020202020204" pitchFamily="34" charset="0"/>
              <a:buChar char="•"/>
            </a:pPr>
            <a:r>
              <a:rPr lang="pt-BR" sz="1400">
                <a:solidFill>
                  <a:schemeClr val="bg1"/>
                </a:solidFill>
                <a:latin typeface="Exo 2.0 Bold"/>
                <a:ea typeface="Calibri" panose="020F0502020204030204"/>
                <a:cs typeface="Calibri" panose="020F0502020204030204"/>
              </a:rPr>
              <a:t>Ser mais estratégico nas ofertas e limites;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pt-BR" sz="1400">
                <a:solidFill>
                  <a:schemeClr val="bg1"/>
                </a:solidFill>
                <a:latin typeface="Exo 2.0 Bold"/>
                <a:ea typeface="Calibri" panose="020F0502020204030204"/>
                <a:cs typeface="Calibri" panose="020F0502020204030204"/>
              </a:rPr>
              <a:t>Antecipar situações de risco (fluxo de caixa não condizente com os comprometimentos)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pt-BR" sz="1400">
                <a:solidFill>
                  <a:schemeClr val="bg1"/>
                </a:solidFill>
                <a:latin typeface="Exo 2.0 Bold"/>
                <a:ea typeface="Calibri" panose="020F0502020204030204"/>
                <a:cs typeface="Calibri" panose="020F0502020204030204"/>
              </a:rPr>
              <a:t>Atender de forma consultiva de acordo com a proposta de valor de cada subsegmento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pt-BR" sz="1400">
                <a:solidFill>
                  <a:schemeClr val="bg1"/>
                </a:solidFill>
                <a:latin typeface="Exo 2.0 Bold"/>
                <a:ea typeface="Calibri" panose="020F0502020204030204"/>
                <a:cs typeface="Calibri" panose="020F0502020204030204"/>
              </a:rPr>
              <a:t>Maior engajamento (principalidade) dele conosco</a:t>
            </a:r>
            <a:endParaRPr lang="pt-BR" sz="1400">
              <a:solidFill>
                <a:schemeClr val="bg1"/>
              </a:solidFill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2495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aixaDeTexto 163">
            <a:extLst>
              <a:ext uri="{FF2B5EF4-FFF2-40B4-BE49-F238E27FC236}">
                <a16:creationId xmlns:a16="http://schemas.microsoft.com/office/drawing/2014/main" id="{1F65349D-6149-70E6-8A9D-10492D38FE04}"/>
              </a:ext>
            </a:extLst>
          </p:cNvPr>
          <p:cNvSpPr txBox="1"/>
          <p:nvPr/>
        </p:nvSpPr>
        <p:spPr>
          <a:xfrm>
            <a:off x="748940" y="2785173"/>
            <a:ext cx="47955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Bef>
                <a:spcPts val="600"/>
              </a:spcBef>
            </a:pPr>
            <a:r>
              <a:rPr lang="pt-BR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sym typeface="Helvetica Light" panose="020B0403020202020204" pitchFamily="34" charset="0"/>
              </a:rPr>
              <a:t>Para a participação e avaliação durante o </a:t>
            </a:r>
            <a:r>
              <a:rPr lang="pt-BR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sym typeface="Helvetica Light" panose="020B0403020202020204" pitchFamily="34" charset="0"/>
              </a:rPr>
              <a:t>Pitch</a:t>
            </a:r>
            <a:r>
              <a:rPr lang="pt-BR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sym typeface="Helvetica Light" panose="020B0403020202020204" pitchFamily="34" charset="0"/>
              </a:rPr>
              <a:t> Day além do envolvimento padrão do Time Cross do Inovar Juntos (Jurídico, Segurança da Informação, Proteção e Privacidade de Dados, Compras, e outro), foi proposto um grupo consultivo do Agro.</a:t>
            </a:r>
          </a:p>
          <a:p>
            <a:pPr marL="0" lvl="1">
              <a:spcBef>
                <a:spcPts val="600"/>
              </a:spcBef>
            </a:pPr>
            <a:endParaRPr lang="pt-BR" sz="1400">
              <a:solidFill>
                <a:schemeClr val="tx1">
                  <a:lumMod val="75000"/>
                  <a:lumOff val="25000"/>
                </a:schemeClr>
              </a:solidFill>
              <a:latin typeface="Exo 2.0" panose="00000500000000000000" pitchFamily="50" charset="0"/>
              <a:sym typeface="Helvetica Light" panose="020B0403020202020204" pitchFamily="34" charset="0"/>
            </a:endParaRPr>
          </a:p>
          <a:p>
            <a:pPr marL="0" lvl="1">
              <a:spcBef>
                <a:spcPts val="600"/>
              </a:spcBef>
            </a:pPr>
            <a:endParaRPr lang="pt-BR" sz="1400">
              <a:solidFill>
                <a:schemeClr val="tx1">
                  <a:lumMod val="75000"/>
                  <a:lumOff val="25000"/>
                </a:schemeClr>
              </a:solidFill>
              <a:latin typeface="Exo 2.0" panose="00000500000000000000" pitchFamily="50" charset="0"/>
              <a:sym typeface="Helvetica Light" panose="020B0403020202020204" pitchFamily="34" charset="0"/>
            </a:endParaRPr>
          </a:p>
        </p:txBody>
      </p:sp>
      <p:sp>
        <p:nvSpPr>
          <p:cNvPr id="157" name="Retângulo: Cantos Diagonais Arredondados 156">
            <a:extLst>
              <a:ext uri="{FF2B5EF4-FFF2-40B4-BE49-F238E27FC236}">
                <a16:creationId xmlns:a16="http://schemas.microsoft.com/office/drawing/2014/main" id="{DB0224DD-F7D3-2B17-57CF-432DCEE8C648}"/>
              </a:ext>
            </a:extLst>
          </p:cNvPr>
          <p:cNvSpPr/>
          <p:nvPr/>
        </p:nvSpPr>
        <p:spPr>
          <a:xfrm>
            <a:off x="6174015" y="2782619"/>
            <a:ext cx="4165600" cy="2319767"/>
          </a:xfrm>
          <a:prstGeom prst="round2DiagRect">
            <a:avLst/>
          </a:prstGeom>
          <a:solidFill>
            <a:srgbClr val="FBE9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Cantos Diagonais Arredondados 1">
            <a:extLst>
              <a:ext uri="{FF2B5EF4-FFF2-40B4-BE49-F238E27FC236}">
                <a16:creationId xmlns:a16="http://schemas.microsoft.com/office/drawing/2014/main" id="{BFCE840A-F171-8FC8-DDFE-5E4D8454C7EB}"/>
              </a:ext>
            </a:extLst>
          </p:cNvPr>
          <p:cNvSpPr/>
          <p:nvPr/>
        </p:nvSpPr>
        <p:spPr>
          <a:xfrm>
            <a:off x="880975" y="4564694"/>
            <a:ext cx="3776925" cy="580435"/>
          </a:xfrm>
          <a:prstGeom prst="round2DiagRect">
            <a:avLst/>
          </a:prstGeom>
          <a:solidFill>
            <a:srgbClr val="64C8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8" name="CaixaDeTexto 167">
            <a:extLst>
              <a:ext uri="{FF2B5EF4-FFF2-40B4-BE49-F238E27FC236}">
                <a16:creationId xmlns:a16="http://schemas.microsoft.com/office/drawing/2014/main" id="{C5AE855B-6019-E06A-187D-8A3BAF528FA9}"/>
              </a:ext>
            </a:extLst>
          </p:cNvPr>
          <p:cNvSpPr txBox="1"/>
          <p:nvPr/>
        </p:nvSpPr>
        <p:spPr>
          <a:xfrm>
            <a:off x="6322517" y="2979393"/>
            <a:ext cx="483235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BR" sz="1600">
                <a:latin typeface="Exo 2.0" panose="00000500000000000000" pitchFamily="50" charset="0"/>
                <a:sym typeface="Helvetica Light" panose="020B0403020202020204" pitchFamily="34" charset="0"/>
              </a:rPr>
              <a:t>Estratégia Agro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BR" sz="1600">
                <a:latin typeface="Exo 2.0" panose="00000500000000000000" pitchFamily="50" charset="0"/>
                <a:sym typeface="Helvetica Light" panose="020B0403020202020204" pitchFamily="34" charset="0"/>
              </a:rPr>
              <a:t>Crédito Rural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BR" sz="1600">
                <a:latin typeface="Exo 2.0" panose="00000500000000000000" pitchFamily="50" charset="0"/>
                <a:sym typeface="Helvetica Light" panose="020B0403020202020204" pitchFamily="34" charset="0"/>
              </a:rPr>
              <a:t>Concessão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BR" sz="1600">
                <a:latin typeface="Exo 2.0" panose="00000500000000000000" pitchFamily="50" charset="0"/>
                <a:sym typeface="Helvetica Light" panose="020B0403020202020204" pitchFamily="34" charset="0"/>
              </a:rPr>
              <a:t>Inadimplência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BR" sz="1600">
                <a:latin typeface="Exo 2.0" panose="00000500000000000000" pitchFamily="50" charset="0"/>
                <a:sym typeface="Helvetica Light" panose="020B0403020202020204" pitchFamily="34" charset="0"/>
              </a:rPr>
              <a:t>Recuperação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BR" sz="1600">
                <a:latin typeface="Exo 2.0" panose="00000500000000000000" pitchFamily="50" charset="0"/>
                <a:sym typeface="Helvetica Light" panose="020B0403020202020204" pitchFamily="34" charset="0"/>
              </a:rPr>
              <a:t>Open </a:t>
            </a:r>
            <a:r>
              <a:rPr lang="pt-BR" sz="1600" err="1">
                <a:latin typeface="Exo 2.0" panose="00000500000000000000" pitchFamily="50" charset="0"/>
                <a:sym typeface="Helvetica Light" panose="020B0403020202020204" pitchFamily="34" charset="0"/>
              </a:rPr>
              <a:t>Finance</a:t>
            </a:r>
            <a:endParaRPr lang="pt-BR" sz="1600">
              <a:latin typeface="Exo 2.0" panose="00000500000000000000" pitchFamily="50" charset="0"/>
              <a:sym typeface="Helvetica Light" panose="020B0403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BR" sz="1600">
                <a:latin typeface="Exo 2.0" panose="00000500000000000000" pitchFamily="50" charset="0"/>
                <a:sym typeface="Helvetica Light" panose="020B0403020202020204" pitchFamily="34" charset="0"/>
              </a:rPr>
              <a:t>Assistência Técnica Agro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pt-BR" sz="1600">
              <a:latin typeface="Exo 2.0" panose="00000500000000000000" pitchFamily="50" charset="0"/>
            </a:endParaRPr>
          </a:p>
        </p:txBody>
      </p:sp>
      <p:sp>
        <p:nvSpPr>
          <p:cNvPr id="169" name="TextBox 6">
            <a:extLst>
              <a:ext uri="{FF2B5EF4-FFF2-40B4-BE49-F238E27FC236}">
                <a16:creationId xmlns:a16="http://schemas.microsoft.com/office/drawing/2014/main" id="{435823FD-EEC7-D530-D9FB-F4BF94F1767D}"/>
              </a:ext>
            </a:extLst>
          </p:cNvPr>
          <p:cNvSpPr txBox="1"/>
          <p:nvPr/>
        </p:nvSpPr>
        <p:spPr>
          <a:xfrm>
            <a:off x="6240221" y="2279926"/>
            <a:ext cx="4695368" cy="285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7"/>
              </a:lnSpc>
            </a:pPr>
            <a:r>
              <a:rPr lang="pt-BR" sz="1867">
                <a:solidFill>
                  <a:srgbClr val="1E9B32"/>
                </a:solidFill>
                <a:latin typeface="Exo 2.0" panose="00000500000000000000" pitchFamily="50" charset="0"/>
              </a:rPr>
              <a:t>Áreas </a:t>
            </a:r>
            <a:r>
              <a:rPr lang="pt-BR">
                <a:solidFill>
                  <a:srgbClr val="1E9B32"/>
                </a:solidFill>
                <a:latin typeface="Exo 2.0" panose="00000500000000000000" pitchFamily="50" charset="0"/>
              </a:rPr>
              <a:t>envolvidas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13C4B80-B8B0-7168-0121-501DBC7AB460}"/>
              </a:ext>
            </a:extLst>
          </p:cNvPr>
          <p:cNvSpPr txBox="1"/>
          <p:nvPr/>
        </p:nvSpPr>
        <p:spPr>
          <a:xfrm>
            <a:off x="2682855" y="4685634"/>
            <a:ext cx="2061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i="1">
                <a:solidFill>
                  <a:schemeClr val="bg1"/>
                </a:solidFill>
                <a:latin typeface="Exo"/>
              </a:rPr>
              <a:t>ESTRATÉGIA AGRO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489AD12-00AC-8B6F-3F89-9783009BBF09}"/>
              </a:ext>
            </a:extLst>
          </p:cNvPr>
          <p:cNvSpPr txBox="1"/>
          <p:nvPr/>
        </p:nvSpPr>
        <p:spPr>
          <a:xfrm>
            <a:off x="3165750" y="5954516"/>
            <a:ext cx="955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>
                <a:solidFill>
                  <a:schemeClr val="tx1">
                    <a:lumMod val="65000"/>
                    <a:lumOff val="35000"/>
                  </a:schemeClr>
                </a:solidFill>
                <a:latin typeface="Exo 2 Light Italics"/>
              </a:rPr>
              <a:t>Beatriz Sizilio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48F3923-3AF2-1E44-FFBD-8E9F0D0465DA}"/>
              </a:ext>
            </a:extLst>
          </p:cNvPr>
          <p:cNvSpPr txBox="1"/>
          <p:nvPr/>
        </p:nvSpPr>
        <p:spPr>
          <a:xfrm>
            <a:off x="1043191" y="5937084"/>
            <a:ext cx="1296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>
                <a:solidFill>
                  <a:schemeClr val="tx1">
                    <a:lumMod val="65000"/>
                    <a:lumOff val="35000"/>
                  </a:schemeClr>
                </a:solidFill>
                <a:latin typeface="Exo 2 Light Italics"/>
              </a:rPr>
              <a:t>Alexandre</a:t>
            </a:r>
          </a:p>
          <a:p>
            <a:pPr algn="ctr"/>
            <a:r>
              <a:rPr lang="pt-BR" sz="1400" i="1">
                <a:solidFill>
                  <a:schemeClr val="tx1">
                    <a:lumMod val="65000"/>
                    <a:lumOff val="35000"/>
                  </a:schemeClr>
                </a:solidFill>
                <a:latin typeface="Exo 2 Light Italics"/>
              </a:rPr>
              <a:t>Lindemeyer</a:t>
            </a:r>
          </a:p>
        </p:txBody>
      </p:sp>
      <p:pic>
        <p:nvPicPr>
          <p:cNvPr id="154" name="Imagem 153">
            <a:extLst>
              <a:ext uri="{FF2B5EF4-FFF2-40B4-BE49-F238E27FC236}">
                <a16:creationId xmlns:a16="http://schemas.microsoft.com/office/drawing/2014/main" id="{9A32428E-5B90-F802-DCB9-B3C0346E5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146" y="5228654"/>
            <a:ext cx="774666" cy="725584"/>
          </a:xfrm>
          <a:prstGeom prst="ellipse">
            <a:avLst/>
          </a:prstGeom>
          <a:ln w="3175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5" name="Imagem 154">
            <a:extLst>
              <a:ext uri="{FF2B5EF4-FFF2-40B4-BE49-F238E27FC236}">
                <a16:creationId xmlns:a16="http://schemas.microsoft.com/office/drawing/2014/main" id="{76293A4D-6316-1BD9-9005-88E4864AE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189" y="5222419"/>
            <a:ext cx="731067" cy="715074"/>
          </a:xfrm>
          <a:prstGeom prst="ellipse">
            <a:avLst/>
          </a:prstGeom>
          <a:ln w="3175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6" name="Imagem 155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8EABAB0F-BD72-6206-6B9F-A531D90204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932" y="1854230"/>
            <a:ext cx="3809387" cy="3091150"/>
          </a:xfrm>
          <a:prstGeom prst="rect">
            <a:avLst/>
          </a:prstGeom>
        </p:spPr>
      </p:pic>
      <p:sp>
        <p:nvSpPr>
          <p:cNvPr id="7" name="CaixaDeTexto 46">
            <a:extLst>
              <a:ext uri="{FF2B5EF4-FFF2-40B4-BE49-F238E27FC236}">
                <a16:creationId xmlns:a16="http://schemas.microsoft.com/office/drawing/2014/main" id="{9938899F-CF12-6C37-15A1-0334FEBC0290}"/>
              </a:ext>
            </a:extLst>
          </p:cNvPr>
          <p:cNvSpPr txBox="1"/>
          <p:nvPr/>
        </p:nvSpPr>
        <p:spPr>
          <a:xfrm>
            <a:off x="748940" y="1078304"/>
            <a:ext cx="3915873" cy="1215717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30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Grupo de trabalho</a:t>
            </a:r>
          </a:p>
          <a:p>
            <a:pPr defTabSz="2057400">
              <a:defRPr/>
            </a:pPr>
            <a:r>
              <a:rPr lang="pt-BR" sz="2000" i="1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Inovação Sistêmica</a:t>
            </a:r>
          </a:p>
          <a:p>
            <a:pPr defTabSz="2057400">
              <a:defRPr/>
            </a:pPr>
            <a:r>
              <a:rPr lang="pt-BR" sz="2000" i="1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Estratégia Agro</a:t>
            </a:r>
            <a:r>
              <a:rPr lang="pt-BR" sz="2000" b="1" i="1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 </a:t>
            </a:r>
            <a:endParaRPr lang="pt-BR" sz="2000"/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BB262C51-9EEA-44AF-A458-7F4976B874E7}"/>
              </a:ext>
            </a:extLst>
          </p:cNvPr>
          <p:cNvSpPr txBox="1"/>
          <p:nvPr/>
        </p:nvSpPr>
        <p:spPr>
          <a:xfrm>
            <a:off x="10273154" y="1200199"/>
            <a:ext cx="1164632" cy="111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ts val="8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5D3FE02-2F80-9F05-6276-0A0ADBFC41D0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INOVAR JUNTOS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15" name="Imagem 14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BA74DC31-E663-C329-235C-FC8C12083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E3FDA89-29DA-34D3-0E93-3749433BD1EF}"/>
              </a:ext>
            </a:extLst>
          </p:cNvPr>
          <p:cNvSpPr txBox="1"/>
          <p:nvPr/>
        </p:nvSpPr>
        <p:spPr>
          <a:xfrm>
            <a:off x="707810" y="4685634"/>
            <a:ext cx="2061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i="1">
                <a:solidFill>
                  <a:schemeClr val="bg1"/>
                </a:solidFill>
                <a:latin typeface="Exo"/>
              </a:rPr>
              <a:t>INOVAÇÃO</a:t>
            </a:r>
          </a:p>
        </p:txBody>
      </p:sp>
    </p:spTree>
    <p:extLst>
      <p:ext uri="{BB962C8B-B14F-4D97-AF65-F5344CB8AC3E}">
        <p14:creationId xmlns:p14="http://schemas.microsoft.com/office/powerpoint/2010/main" val="3755015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2ECD3B3-1434-9246-1A51-A03A20EEC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501" y="1364023"/>
            <a:ext cx="8811353" cy="4950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59A4B3B-1936-4E4A-E211-6D8E4BC9EC83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INOVAR JUNTOS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3" name="Imagem 2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4688BEB4-DE45-54DC-9616-FB1C6B829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sp>
        <p:nvSpPr>
          <p:cNvPr id="4" name="CaixaDeTexto 46">
            <a:extLst>
              <a:ext uri="{FF2B5EF4-FFF2-40B4-BE49-F238E27FC236}">
                <a16:creationId xmlns:a16="http://schemas.microsoft.com/office/drawing/2014/main" id="{64F4549E-7FA9-FC96-E039-BACA38605A58}"/>
              </a:ext>
            </a:extLst>
          </p:cNvPr>
          <p:cNvSpPr txBox="1"/>
          <p:nvPr/>
        </p:nvSpPr>
        <p:spPr>
          <a:xfrm>
            <a:off x="291758" y="1044979"/>
            <a:ext cx="5249088" cy="1061829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30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Descrição </a:t>
            </a:r>
          </a:p>
          <a:p>
            <a:pPr defTabSz="2057400">
              <a:defRPr/>
            </a:pPr>
            <a:endParaRPr lang="pt-BR" sz="3000" b="1" i="1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691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4611990-37D7-B56A-4D9F-9E730D8500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607"/>
          <a:stretch/>
        </p:blipFill>
        <p:spPr>
          <a:xfrm>
            <a:off x="3759896" y="1885442"/>
            <a:ext cx="8432104" cy="407726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1FF2083-51F4-D779-CC51-449887C48594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INOVAR JUNTOS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8" name="Imagem 7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72BCA87A-55C3-EBE4-E2EF-0CD7CE2C7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sp>
        <p:nvSpPr>
          <p:cNvPr id="9" name="CaixaDeTexto 46">
            <a:extLst>
              <a:ext uri="{FF2B5EF4-FFF2-40B4-BE49-F238E27FC236}">
                <a16:creationId xmlns:a16="http://schemas.microsoft.com/office/drawing/2014/main" id="{0A941F77-0D42-6682-3C29-D58D1FF0E931}"/>
              </a:ext>
            </a:extLst>
          </p:cNvPr>
          <p:cNvSpPr txBox="1"/>
          <p:nvPr/>
        </p:nvSpPr>
        <p:spPr>
          <a:xfrm>
            <a:off x="367940" y="1246977"/>
            <a:ext cx="4991138" cy="152349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30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Busca Startups</a:t>
            </a:r>
          </a:p>
          <a:p>
            <a:pPr defTabSz="2057400">
              <a:defRPr/>
            </a:pPr>
            <a:r>
              <a:rPr lang="pt-BR" sz="2000" i="1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Processo de </a:t>
            </a:r>
            <a:r>
              <a:rPr lang="pt-BR" sz="2000" i="1" err="1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Scouting</a:t>
            </a:r>
            <a:r>
              <a:rPr lang="pt-BR" sz="2000" i="1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 (busca) das soluções mais adequadas ao desafio apresentado que resultou no funil :</a:t>
            </a:r>
          </a:p>
        </p:txBody>
      </p:sp>
    </p:spTree>
    <p:extLst>
      <p:ext uri="{BB962C8B-B14F-4D97-AF65-F5344CB8AC3E}">
        <p14:creationId xmlns:p14="http://schemas.microsoft.com/office/powerpoint/2010/main" val="781765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6ECB6DBD-C352-1EEA-E89B-DB8B50587A01}"/>
              </a:ext>
            </a:extLst>
          </p:cNvPr>
          <p:cNvSpPr/>
          <p:nvPr/>
        </p:nvSpPr>
        <p:spPr>
          <a:xfrm>
            <a:off x="6646131" y="3189260"/>
            <a:ext cx="5569735" cy="37178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F4D0CA5D-0C45-E350-B7C2-299BDF504E26}"/>
              </a:ext>
            </a:extLst>
          </p:cNvPr>
          <p:cNvGrpSpPr/>
          <p:nvPr/>
        </p:nvGrpSpPr>
        <p:grpSpPr>
          <a:xfrm>
            <a:off x="5385548" y="2569822"/>
            <a:ext cx="4012640" cy="4337318"/>
            <a:chOff x="0" y="0"/>
            <a:chExt cx="9935200" cy="13716000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318F41F9-94DC-E5D0-C6F0-ABB826BBC347}"/>
                </a:ext>
              </a:extLst>
            </p:cNvPr>
            <p:cNvSpPr/>
            <p:nvPr/>
          </p:nvSpPr>
          <p:spPr>
            <a:xfrm>
              <a:off x="0" y="0"/>
              <a:ext cx="9935210" cy="13716000"/>
            </a:xfrm>
            <a:custGeom>
              <a:avLst/>
              <a:gdLst/>
              <a:ahLst/>
              <a:cxnLst/>
              <a:rect l="l" t="t" r="r" b="b"/>
              <a:pathLst>
                <a:path w="9935210" h="13716000">
                  <a:moveTo>
                    <a:pt x="0" y="0"/>
                  </a:moveTo>
                  <a:lnTo>
                    <a:pt x="9935210" y="0"/>
                  </a:lnTo>
                  <a:lnTo>
                    <a:pt x="993521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B2D53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F7515BBD-654A-2AC5-111F-051858E58AB7}"/>
              </a:ext>
            </a:extLst>
          </p:cNvPr>
          <p:cNvSpPr/>
          <p:nvPr/>
        </p:nvSpPr>
        <p:spPr>
          <a:xfrm>
            <a:off x="5568618" y="3006348"/>
            <a:ext cx="3448120" cy="1188605"/>
          </a:xfrm>
          <a:custGeom>
            <a:avLst/>
            <a:gdLst/>
            <a:ahLst/>
            <a:cxnLst/>
            <a:rect l="l" t="t" r="r" b="b"/>
            <a:pathLst>
              <a:path w="4770630" h="1712700">
                <a:moveTo>
                  <a:pt x="0" y="0"/>
                </a:moveTo>
                <a:lnTo>
                  <a:pt x="4770630" y="0"/>
                </a:lnTo>
                <a:lnTo>
                  <a:pt x="4770630" y="1712700"/>
                </a:lnTo>
                <a:lnTo>
                  <a:pt x="0" y="1712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" r="-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E2850B14-54A5-52FB-9125-D1F7DC5F1012}"/>
              </a:ext>
            </a:extLst>
          </p:cNvPr>
          <p:cNvSpPr txBox="1"/>
          <p:nvPr/>
        </p:nvSpPr>
        <p:spPr>
          <a:xfrm>
            <a:off x="5286358" y="4857408"/>
            <a:ext cx="4012640" cy="909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19"/>
              </a:lnSpc>
            </a:pPr>
            <a:r>
              <a:rPr lang="pt-BR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 braço Financeiro do produtor rural 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7F724C79-CD70-381D-5FAD-4D8150FE3121}"/>
              </a:ext>
            </a:extLst>
          </p:cNvPr>
          <p:cNvSpPr txBox="1"/>
          <p:nvPr/>
        </p:nvSpPr>
        <p:spPr>
          <a:xfrm>
            <a:off x="16087150" y="9548345"/>
            <a:ext cx="1805900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i="1">
                <a:solidFill>
                  <a:srgbClr val="FFFFFF"/>
                </a:solidFill>
                <a:latin typeface="Arimo Italics"/>
                <a:ea typeface="Arimo Italics"/>
                <a:cs typeface="Arimo Italics"/>
                <a:sym typeface="Arimo Italics"/>
              </a:rPr>
              <a:t>Nov. 2024</a:t>
            </a:r>
          </a:p>
        </p:txBody>
      </p:sp>
      <p:sp>
        <p:nvSpPr>
          <p:cNvPr id="19" name="CaixaDeTexto 46">
            <a:extLst>
              <a:ext uri="{FF2B5EF4-FFF2-40B4-BE49-F238E27FC236}">
                <a16:creationId xmlns:a16="http://schemas.microsoft.com/office/drawing/2014/main" id="{0EF1F97B-2092-C155-D313-5DA1E39D1A60}"/>
              </a:ext>
            </a:extLst>
          </p:cNvPr>
          <p:cNvSpPr txBox="1"/>
          <p:nvPr/>
        </p:nvSpPr>
        <p:spPr>
          <a:xfrm>
            <a:off x="228302" y="1289953"/>
            <a:ext cx="5221521" cy="1831271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30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Startup selecionada</a:t>
            </a:r>
          </a:p>
          <a:p>
            <a:pPr defTabSz="2057400">
              <a:defRPr/>
            </a:pPr>
            <a:r>
              <a:rPr lang="pt-BR" sz="2000" i="1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Plataforma de gestão que auxilia  em  gestão financeira, fiscal  e planejamento de safra para produtores rurais de todos os portes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081EB34-FF24-1415-A821-1259C1E941C6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INOVAR JUNTOS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3" name="Imagem 2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C1A74840-2674-E436-6EAA-76BBDDD22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4CE7BCE-C0EB-C16A-EE9B-52971DA02717}"/>
              </a:ext>
            </a:extLst>
          </p:cNvPr>
          <p:cNvCxnSpPr>
            <a:cxnSpLocks/>
          </p:cNvCxnSpPr>
          <p:nvPr/>
        </p:nvCxnSpPr>
        <p:spPr>
          <a:xfrm flipV="1">
            <a:off x="5288075" y="2500058"/>
            <a:ext cx="0" cy="4498522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31312346-839D-8146-9E63-23A0F539F33B}"/>
              </a:ext>
            </a:extLst>
          </p:cNvPr>
          <p:cNvCxnSpPr>
            <a:cxnSpLocks/>
          </p:cNvCxnSpPr>
          <p:nvPr/>
        </p:nvCxnSpPr>
        <p:spPr>
          <a:xfrm>
            <a:off x="5272814" y="2496637"/>
            <a:ext cx="4228479" cy="0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08616FCA-2483-FB2C-98E4-83FA78F76DD6}"/>
              </a:ext>
            </a:extLst>
          </p:cNvPr>
          <p:cNvCxnSpPr>
            <a:cxnSpLocks/>
          </p:cNvCxnSpPr>
          <p:nvPr/>
        </p:nvCxnSpPr>
        <p:spPr>
          <a:xfrm>
            <a:off x="9492149" y="3098109"/>
            <a:ext cx="2699851" cy="0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78CC9EDF-49EC-EDD7-9E73-39DF1687724B}"/>
              </a:ext>
            </a:extLst>
          </p:cNvPr>
          <p:cNvCxnSpPr>
            <a:cxnSpLocks/>
          </p:cNvCxnSpPr>
          <p:nvPr/>
        </p:nvCxnSpPr>
        <p:spPr>
          <a:xfrm flipV="1">
            <a:off x="9492149" y="2496637"/>
            <a:ext cx="0" cy="601472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849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BCE14E4D-B3FA-F428-0AE8-68C8A616BAC7}"/>
              </a:ext>
            </a:extLst>
          </p:cNvPr>
          <p:cNvCxnSpPr>
            <a:cxnSpLocks/>
          </p:cNvCxnSpPr>
          <p:nvPr/>
        </p:nvCxnSpPr>
        <p:spPr>
          <a:xfrm flipV="1">
            <a:off x="821577" y="4647156"/>
            <a:ext cx="0" cy="2248422"/>
          </a:xfrm>
          <a:prstGeom prst="line">
            <a:avLst/>
          </a:prstGeom>
          <a:ln w="38100">
            <a:solidFill>
              <a:srgbClr val="64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B3CFE01-EF3E-F1FF-440F-4582A30E2301}"/>
              </a:ext>
            </a:extLst>
          </p:cNvPr>
          <p:cNvSpPr txBox="1"/>
          <p:nvPr/>
        </p:nvSpPr>
        <p:spPr>
          <a:xfrm>
            <a:off x="796894" y="4263974"/>
            <a:ext cx="4307300" cy="578882"/>
          </a:xfrm>
          <a:prstGeom prst="round2DiagRect">
            <a:avLst/>
          </a:prstGeom>
          <a:solidFill>
            <a:srgbClr val="64C83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pt-BR" sz="1400">
                <a:latin typeface="Exo 2.0" panose="00000500000000000000" pitchFamily="50" charset="0"/>
              </a:rPr>
              <a:t>Certificado A1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pt-BR" sz="1400">
                <a:latin typeface="Exo 2.0" panose="00000500000000000000" pitchFamily="50" charset="0"/>
              </a:rPr>
              <a:t>Perfil de produtor (analítico)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B647640-D1A8-C7E1-9474-B788DC926067}"/>
              </a:ext>
            </a:extLst>
          </p:cNvPr>
          <p:cNvSpPr txBox="1"/>
          <p:nvPr/>
        </p:nvSpPr>
        <p:spPr>
          <a:xfrm>
            <a:off x="910727" y="4870944"/>
            <a:ext cx="454458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latin typeface="Exo 2.0" panose="00000500000000000000" pitchFamily="50" charset="0"/>
              </a:rPr>
              <a:t>A POC não tem custos para cooperativa ou associado</a:t>
            </a:r>
          </a:p>
          <a:p>
            <a:endParaRPr lang="pt-BR" sz="1400">
              <a:latin typeface="Exo 2.0" panose="00000500000000000000" pitchFamily="50" charset="0"/>
            </a:endParaRPr>
          </a:p>
          <a:p>
            <a:r>
              <a:rPr lang="pt-BR" sz="1400">
                <a:latin typeface="Exo 2.0" panose="00000500000000000000" pitchFamily="50" charset="0"/>
              </a:rPr>
              <a:t>A documentação de segurança de dados será toda feita via CAS</a:t>
            </a:r>
          </a:p>
          <a:p>
            <a:endParaRPr lang="pt-BR" sz="1400">
              <a:latin typeface="Exo 2.0" panose="00000500000000000000" pitchFamily="50" charset="0"/>
            </a:endParaRPr>
          </a:p>
          <a:p>
            <a:r>
              <a:rPr lang="pt-BR" sz="1400">
                <a:latin typeface="Exo 2.0" panose="00000500000000000000" pitchFamily="50" charset="0"/>
              </a:rPr>
              <a:t>O comprometimento que pedimos da cooperativa e associado é do tempo e disponibilidade para Feedback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9BE9FE0B-0219-43AD-B765-A28EEF1141D6}"/>
              </a:ext>
            </a:extLst>
          </p:cNvPr>
          <p:cNvSpPr/>
          <p:nvPr/>
        </p:nvSpPr>
        <p:spPr>
          <a:xfrm flipV="1">
            <a:off x="761299" y="4960389"/>
            <a:ext cx="161100" cy="161100"/>
          </a:xfrm>
          <a:prstGeom prst="ellipse">
            <a:avLst/>
          </a:prstGeom>
          <a:solidFill>
            <a:srgbClr val="64C8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2A20141A-FAB4-B146-0522-0B0899AB34BC}"/>
              </a:ext>
            </a:extLst>
          </p:cNvPr>
          <p:cNvSpPr/>
          <p:nvPr/>
        </p:nvSpPr>
        <p:spPr>
          <a:xfrm flipV="1">
            <a:off x="761299" y="5399647"/>
            <a:ext cx="161100" cy="161100"/>
          </a:xfrm>
          <a:prstGeom prst="ellipse">
            <a:avLst/>
          </a:prstGeom>
          <a:solidFill>
            <a:srgbClr val="64C8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20795F00-F98C-9E7C-F28C-C7B470F3DB49}"/>
              </a:ext>
            </a:extLst>
          </p:cNvPr>
          <p:cNvSpPr/>
          <p:nvPr/>
        </p:nvSpPr>
        <p:spPr>
          <a:xfrm flipV="1">
            <a:off x="761299" y="6065365"/>
            <a:ext cx="161100" cy="161100"/>
          </a:xfrm>
          <a:prstGeom prst="ellipse">
            <a:avLst/>
          </a:prstGeom>
          <a:solidFill>
            <a:srgbClr val="64C8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9349794-5EE2-D2A9-1B80-B63A8A6A35C2}"/>
              </a:ext>
            </a:extLst>
          </p:cNvPr>
          <p:cNvSpPr txBox="1"/>
          <p:nvPr/>
        </p:nvSpPr>
        <p:spPr>
          <a:xfrm>
            <a:off x="6353387" y="3898491"/>
            <a:ext cx="5509431" cy="2247424"/>
          </a:xfrm>
          <a:prstGeom prst="round2DiagRect">
            <a:avLst/>
          </a:prstGeom>
          <a:solidFill>
            <a:srgbClr val="64C83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1400"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Escopo das entregas em POC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DRE (Com algum histórico –máx. 5 anos)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Fluxo de Caixa incluindo operações de crédito tomado (sem acionar o associados para dados)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Projeto Agropecuário (Planejamento econômico da safra)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400"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  <a:p>
            <a:r>
              <a:rPr lang="pt-BR" sz="1400"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Não é escopo das entregas em POC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Conciliação de contas corretes (Pós- projeto)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>
                <a:latin typeface="Exo 2.0" panose="00000500000000000000" pitchFamily="50" charset="0"/>
                <a:ea typeface="Calibri" panose="020F0502020204030204"/>
                <a:cs typeface="Calibri" panose="020F0502020204030204"/>
              </a:rPr>
              <a:t>Fluxo de Caixa projetado x orçado</a:t>
            </a:r>
          </a:p>
        </p:txBody>
      </p:sp>
      <p:sp>
        <p:nvSpPr>
          <p:cNvPr id="31" name="CaixaDeTexto 46">
            <a:extLst>
              <a:ext uri="{FF2B5EF4-FFF2-40B4-BE49-F238E27FC236}">
                <a16:creationId xmlns:a16="http://schemas.microsoft.com/office/drawing/2014/main" id="{9599A408-F8EE-9786-CC71-128BFB52D73C}"/>
              </a:ext>
            </a:extLst>
          </p:cNvPr>
          <p:cNvSpPr txBox="1"/>
          <p:nvPr/>
        </p:nvSpPr>
        <p:spPr>
          <a:xfrm>
            <a:off x="356264" y="1222993"/>
            <a:ext cx="5691795" cy="2139047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30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Escopo da </a:t>
            </a:r>
            <a:r>
              <a:rPr lang="pt-BR" sz="3000" b="1" i="1" err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Poc</a:t>
            </a:r>
            <a:endParaRPr lang="pt-BR" sz="3000" b="1" i="1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r>
              <a:rPr lang="pt-BR" sz="2000" i="1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Lucro Rural consegue ajudar o Sicredi na desburocratização (facilitando o acesso aos recursos a partir da informações geradas) fidelizando os associados e melhorando o acompanhamento dos riscos?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B6C5AEF-2517-76D1-2BB2-2BB6AB7AAA73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INOVAR JUNTOS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3" name="Imagem 2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602CFC1E-3291-5E3B-BE63-40D4664A8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71043D2-824E-4A1C-8EE7-137EDD520727}"/>
              </a:ext>
            </a:extLst>
          </p:cNvPr>
          <p:cNvSpPr txBox="1"/>
          <p:nvPr/>
        </p:nvSpPr>
        <p:spPr>
          <a:xfrm>
            <a:off x="7227188" y="2024721"/>
            <a:ext cx="780983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pt-BR"/>
            </a:defPPr>
            <a:lvl1pPr>
              <a:defRPr sz="8800" b="1">
                <a:solidFill>
                  <a:schemeClr val="accent4"/>
                </a:solidFill>
                <a:latin typeface="Exo 2.0" pitchFamily="2" charset="77"/>
              </a:defRPr>
            </a:lvl1pPr>
          </a:lstStyle>
          <a:p>
            <a:r>
              <a:rPr lang="pt-BR" sz="4400"/>
              <a:t>10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5404833-BE4B-202F-F817-74FA919C1A8A}"/>
              </a:ext>
            </a:extLst>
          </p:cNvPr>
          <p:cNvSpPr txBox="1"/>
          <p:nvPr/>
        </p:nvSpPr>
        <p:spPr>
          <a:xfrm>
            <a:off x="10323633" y="2673084"/>
            <a:ext cx="2061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</a:lstStyle>
          <a:p>
            <a:r>
              <a:rPr lang="pt-BR" b="1">
                <a:latin typeface="Exo 2.0" panose="00000500000000000000" pitchFamily="50" charset="0"/>
              </a:rPr>
              <a:t>Cooperativas participantes</a:t>
            </a:r>
          </a:p>
        </p:txBody>
      </p:sp>
      <p:pic>
        <p:nvPicPr>
          <p:cNvPr id="6" name="Imagem 5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813A8487-B1F1-829F-9124-98E175085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89647" y="1679977"/>
            <a:ext cx="1161736" cy="2582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86CC8FB-9E60-58C8-2FC8-73B6A955F704}"/>
              </a:ext>
            </a:extLst>
          </p:cNvPr>
          <p:cNvSpPr txBox="1"/>
          <p:nvPr/>
        </p:nvSpPr>
        <p:spPr>
          <a:xfrm>
            <a:off x="7979225" y="2310660"/>
            <a:ext cx="250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</a:lstStyle>
          <a:p>
            <a:r>
              <a:rPr lang="pt-BR" b="1">
                <a:latin typeface="Exo 2.0" panose="00000500000000000000" pitchFamily="50" charset="0"/>
              </a:rPr>
              <a:t>Produtores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008506C-38DC-4E8A-E9B9-112EE7FD5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047" y="2701361"/>
            <a:ext cx="2097582" cy="111808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C871FA5-EE97-B1CD-93C8-889AC43AE4EE}"/>
              </a:ext>
            </a:extLst>
          </p:cNvPr>
          <p:cNvSpPr txBox="1"/>
          <p:nvPr/>
        </p:nvSpPr>
        <p:spPr>
          <a:xfrm>
            <a:off x="9819969" y="2608150"/>
            <a:ext cx="503664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pt-BR"/>
            </a:defPPr>
            <a:lvl1pPr>
              <a:defRPr sz="8800" b="1">
                <a:solidFill>
                  <a:schemeClr val="accent4"/>
                </a:solidFill>
                <a:latin typeface="Exo 2.0" pitchFamily="2" charset="77"/>
              </a:defRPr>
            </a:lvl1pPr>
          </a:lstStyle>
          <a:p>
            <a:r>
              <a:rPr lang="pt-BR" sz="4400"/>
              <a:t>3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2B01E2D-1E69-83E2-1798-785A1FF18E9A}"/>
              </a:ext>
            </a:extLst>
          </p:cNvPr>
          <p:cNvSpPr txBox="1"/>
          <p:nvPr/>
        </p:nvSpPr>
        <p:spPr>
          <a:xfrm>
            <a:off x="10323633" y="3301754"/>
            <a:ext cx="1997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>
                <a:latin typeface="Exo 2.0" panose="00000500000000000000" pitchFamily="50" charset="0"/>
              </a:rPr>
              <a:t>ARAXINGU | DEXIS | OURO VERDE</a:t>
            </a:r>
          </a:p>
        </p:txBody>
      </p:sp>
    </p:spTree>
    <p:extLst>
      <p:ext uri="{BB962C8B-B14F-4D97-AF65-F5344CB8AC3E}">
        <p14:creationId xmlns:p14="http://schemas.microsoft.com/office/powerpoint/2010/main" val="1157901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A8E2033C-ADF0-5913-7DB1-0B1D2E176956}"/>
              </a:ext>
            </a:extLst>
          </p:cNvPr>
          <p:cNvSpPr/>
          <p:nvPr/>
        </p:nvSpPr>
        <p:spPr>
          <a:xfrm>
            <a:off x="1638608" y="1420312"/>
            <a:ext cx="9013681" cy="5187878"/>
          </a:xfrm>
          <a:prstGeom prst="rect">
            <a:avLst/>
          </a:prstGeom>
          <a:solidFill>
            <a:schemeClr val="bg1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20482F8-86CC-786D-6D65-F470ADB32F9A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INOVAR JUNTOS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3" name="Imagem 2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870AE292-C013-564E-A7A8-850A28011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FF56903-3AA7-5BE9-B75A-65CD72016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142" y="1499192"/>
            <a:ext cx="4366858" cy="245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Texto&#10;&#10;Descrição gerada automaticamente">
            <a:extLst>
              <a:ext uri="{FF2B5EF4-FFF2-40B4-BE49-F238E27FC236}">
                <a16:creationId xmlns:a16="http://schemas.microsoft.com/office/drawing/2014/main" id="{58F3F107-6EA0-5C1C-B309-C0A003D1A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142" y="4060332"/>
            <a:ext cx="4347110" cy="244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Texto&#10;&#10;Descrição gerada automaticamente">
            <a:extLst>
              <a:ext uri="{FF2B5EF4-FFF2-40B4-BE49-F238E27FC236}">
                <a16:creationId xmlns:a16="http://schemas.microsoft.com/office/drawing/2014/main" id="{7C1EBBF1-C33E-3850-294A-E762DDCA8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743" y="4038117"/>
            <a:ext cx="4386602" cy="246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exto&#10;&#10;Descrição gerada automaticamente">
            <a:extLst>
              <a:ext uri="{FF2B5EF4-FFF2-40B4-BE49-F238E27FC236}">
                <a16:creationId xmlns:a16="http://schemas.microsoft.com/office/drawing/2014/main" id="{C31E4081-E96B-EF88-81DA-5C161DBF5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615" y="1499192"/>
            <a:ext cx="4366858" cy="245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46">
            <a:extLst>
              <a:ext uri="{FF2B5EF4-FFF2-40B4-BE49-F238E27FC236}">
                <a16:creationId xmlns:a16="http://schemas.microsoft.com/office/drawing/2014/main" id="{2B2E2739-6CBA-FA99-73C6-B0FA8632AF0F}"/>
              </a:ext>
            </a:extLst>
          </p:cNvPr>
          <p:cNvSpPr txBox="1"/>
          <p:nvPr/>
        </p:nvSpPr>
        <p:spPr>
          <a:xfrm>
            <a:off x="242706" y="820148"/>
            <a:ext cx="5691795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30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Insights e Aprendizados</a:t>
            </a:r>
          </a:p>
        </p:txBody>
      </p:sp>
    </p:spTree>
    <p:extLst>
      <p:ext uri="{BB962C8B-B14F-4D97-AF65-F5344CB8AC3E}">
        <p14:creationId xmlns:p14="http://schemas.microsoft.com/office/powerpoint/2010/main" val="164865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B307146E-1AA8-7BFB-6355-2A4D0E229052}"/>
              </a:ext>
            </a:extLst>
          </p:cNvPr>
          <p:cNvSpPr/>
          <p:nvPr/>
        </p:nvSpPr>
        <p:spPr>
          <a:xfrm>
            <a:off x="849490" y="2110452"/>
            <a:ext cx="10434395" cy="2961168"/>
          </a:xfrm>
          <a:prstGeom prst="rect">
            <a:avLst/>
          </a:prstGeom>
          <a:solidFill>
            <a:schemeClr val="bg1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Espaço Reservado para Conteúdo 3" descr="Texto&#10;&#10;Descrição gerada automaticamente">
            <a:extLst>
              <a:ext uri="{FF2B5EF4-FFF2-40B4-BE49-F238E27FC236}">
                <a16:creationId xmlns:a16="http://schemas.microsoft.com/office/drawing/2014/main" id="{DD963321-651C-9C9C-4264-C2FDAB698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234" y="2183324"/>
            <a:ext cx="4966362" cy="2790650"/>
          </a:xfr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BB6068C-68FA-5CC8-FB42-1D30BC68E555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AUMENTAR A GERAÇÃO DE VALOR, CONECTANDO ESTRATÉGIA E INOVAÇÃO  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5" name="Imagem 4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AAA12C07-F66D-8120-46F9-25CD96BD3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pic>
        <p:nvPicPr>
          <p:cNvPr id="6" name="Espaço Reservado para Conteúdo 3" descr="Texto&#10;&#10;Descrição gerada automaticamente">
            <a:extLst>
              <a:ext uri="{FF2B5EF4-FFF2-40B4-BE49-F238E27FC236}">
                <a16:creationId xmlns:a16="http://schemas.microsoft.com/office/drawing/2014/main" id="{0A1D8F3B-339F-ACDA-E556-1FF985773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3188" y="2183324"/>
            <a:ext cx="4966361" cy="27906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46">
            <a:extLst>
              <a:ext uri="{FF2B5EF4-FFF2-40B4-BE49-F238E27FC236}">
                <a16:creationId xmlns:a16="http://schemas.microsoft.com/office/drawing/2014/main" id="{E46B3A4F-B961-F28E-3A07-9DEB9484E899}"/>
              </a:ext>
            </a:extLst>
          </p:cNvPr>
          <p:cNvSpPr txBox="1"/>
          <p:nvPr/>
        </p:nvSpPr>
        <p:spPr>
          <a:xfrm>
            <a:off x="242706" y="820148"/>
            <a:ext cx="5691795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30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Insights e Aprendizados</a:t>
            </a:r>
          </a:p>
        </p:txBody>
      </p:sp>
    </p:spTree>
    <p:extLst>
      <p:ext uri="{BB962C8B-B14F-4D97-AF65-F5344CB8AC3E}">
        <p14:creationId xmlns:p14="http://schemas.microsoft.com/office/powerpoint/2010/main" val="1789732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09585F0-F230-1AAF-A6FD-4D2870654168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AUMENTAR A GERAÇÃO DE VALOR, CONECTANDO ESTRATÉGIA E INOVAÇÃO  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10" name="Imagem 9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8965FB93-0264-9F18-FA66-EE4D52A15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AEDE2BC-7F9F-ADCD-660D-527FFA44AF85}"/>
              </a:ext>
            </a:extLst>
          </p:cNvPr>
          <p:cNvSpPr txBox="1"/>
          <p:nvPr/>
        </p:nvSpPr>
        <p:spPr>
          <a:xfrm>
            <a:off x="297104" y="4852591"/>
            <a:ext cx="50978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/>
            <a:r>
              <a:rPr lang="pt-BR" sz="14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Exo 2.0" panose="00000500000000000000" pitchFamily="50" charset="0"/>
              </a:rPr>
              <a:t>O quanto você considera </a:t>
            </a:r>
            <a:r>
              <a:rPr lang="pt-BR" sz="1400" b="1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Exo 2.0" panose="00000500000000000000" pitchFamily="50" charset="0"/>
              </a:rPr>
              <a:t>importante o Sicredi proporcionar</a:t>
            </a:r>
            <a:r>
              <a:rPr lang="pt-BR" sz="14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Exo 2.0" panose="00000500000000000000" pitchFamily="50" charset="0"/>
              </a:rPr>
              <a:t> acesso a novas tecnologias?</a:t>
            </a:r>
            <a:endParaRPr lang="pt-BR" sz="1400">
              <a:solidFill>
                <a:schemeClr val="tx1">
                  <a:lumMod val="75000"/>
                  <a:lumOff val="25000"/>
                </a:schemeClr>
              </a:solidFill>
              <a:latin typeface="Exo 2.0" panose="000005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793ED3D-5948-E1EA-6F2D-963DADD72091}"/>
              </a:ext>
            </a:extLst>
          </p:cNvPr>
          <p:cNvSpPr txBox="1"/>
          <p:nvPr/>
        </p:nvSpPr>
        <p:spPr>
          <a:xfrm>
            <a:off x="5013461" y="4915710"/>
            <a:ext cx="17578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1"/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  <a:latin typeface="Exo 2.0 Black" panose="00000A00000000000000" pitchFamily="50" charset="0"/>
              </a:rPr>
              <a:t>4,78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E03F4B9-2EF7-C51A-719E-7316F95B84A9}"/>
              </a:ext>
            </a:extLst>
          </p:cNvPr>
          <p:cNvSpPr txBox="1"/>
          <p:nvPr/>
        </p:nvSpPr>
        <p:spPr>
          <a:xfrm>
            <a:off x="211678" y="1772900"/>
            <a:ext cx="54941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/>
            <a:r>
              <a:rPr lang="pt-BR" sz="14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Exo 2.0" panose="00000500000000000000" pitchFamily="50" charset="0"/>
              </a:rPr>
              <a:t>O quanto as informações da solução </a:t>
            </a:r>
            <a:r>
              <a:rPr lang="pt-BR" sz="1400" b="1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Exo 2.0" panose="00000500000000000000" pitchFamily="50" charset="0"/>
              </a:rPr>
              <a:t>foi útil </a:t>
            </a:r>
            <a:r>
              <a:rPr lang="pt-BR" sz="14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Exo 2.0" panose="00000500000000000000" pitchFamily="50" charset="0"/>
              </a:rPr>
              <a:t>para suas atividades e de seu negócio?</a:t>
            </a:r>
            <a:endParaRPr lang="pt-BR" sz="1400">
              <a:solidFill>
                <a:schemeClr val="tx1">
                  <a:lumMod val="75000"/>
                  <a:lumOff val="25000"/>
                </a:schemeClr>
              </a:solidFill>
              <a:latin typeface="Exo 2.0" panose="00000500000000000000" pitchFamily="50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54EAECA-8F87-D830-59A9-17ED3DF1E30A}"/>
              </a:ext>
            </a:extLst>
          </p:cNvPr>
          <p:cNvSpPr txBox="1"/>
          <p:nvPr/>
        </p:nvSpPr>
        <p:spPr>
          <a:xfrm>
            <a:off x="5029184" y="1780800"/>
            <a:ext cx="17578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1"/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  <a:latin typeface="Exo 2.0 Black" panose="00000A00000000000000" pitchFamily="50" charset="0"/>
              </a:rPr>
              <a:t>4,33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D54D4F8-CF0D-7BEB-F78D-15608DC77AFB}"/>
              </a:ext>
            </a:extLst>
          </p:cNvPr>
          <p:cNvSpPr txBox="1"/>
          <p:nvPr/>
        </p:nvSpPr>
        <p:spPr>
          <a:xfrm>
            <a:off x="297104" y="5766252"/>
            <a:ext cx="52704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/>
            <a:r>
              <a:rPr lang="pt-BR" sz="1400" b="0" i="0">
                <a:solidFill>
                  <a:srgbClr val="323130"/>
                </a:solidFill>
                <a:effectLst/>
                <a:highlight>
                  <a:srgbClr val="FFFFFF"/>
                </a:highlight>
                <a:latin typeface="Exo 2.0" panose="00000500000000000000" pitchFamily="50" charset="0"/>
              </a:rPr>
              <a:t>O quanto você ficou satisfeito com os resultados apresentados pela Lucro Rural quanto ao planejamento econômico da safra ?</a:t>
            </a:r>
            <a:endParaRPr lang="pt-BR" sz="1400">
              <a:solidFill>
                <a:schemeClr val="tx1">
                  <a:lumMod val="75000"/>
                  <a:lumOff val="25000"/>
                </a:schemeClr>
              </a:solidFill>
              <a:latin typeface="Exo 2.0" panose="00000500000000000000" pitchFamily="50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E2B8998-42B6-D37F-7FA8-A1BA889430D3}"/>
              </a:ext>
            </a:extLst>
          </p:cNvPr>
          <p:cNvSpPr txBox="1"/>
          <p:nvPr/>
        </p:nvSpPr>
        <p:spPr>
          <a:xfrm>
            <a:off x="5036321" y="5858585"/>
            <a:ext cx="17578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1"/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  <a:latin typeface="Exo 2.0 Black" panose="00000A00000000000000" pitchFamily="50" charset="0"/>
              </a:rPr>
              <a:t>4,25</a:t>
            </a:r>
          </a:p>
        </p:txBody>
      </p:sp>
      <p:sp>
        <p:nvSpPr>
          <p:cNvPr id="24" name="Retângulo: Cantos Diagonais Arredondados 23">
            <a:extLst>
              <a:ext uri="{FF2B5EF4-FFF2-40B4-BE49-F238E27FC236}">
                <a16:creationId xmlns:a16="http://schemas.microsoft.com/office/drawing/2014/main" id="{5DCEC6C5-3089-3287-23BD-A4B635CFBFA1}"/>
              </a:ext>
            </a:extLst>
          </p:cNvPr>
          <p:cNvSpPr/>
          <p:nvPr/>
        </p:nvSpPr>
        <p:spPr>
          <a:xfrm>
            <a:off x="275332" y="951135"/>
            <a:ext cx="5906011" cy="639811"/>
          </a:xfrm>
          <a:prstGeom prst="round2DiagRect">
            <a:avLst/>
          </a:prstGeom>
          <a:solidFill>
            <a:srgbClr val="64C8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ea typeface="Calibri"/>
                <a:cs typeface="Calibri"/>
              </a:rPr>
              <a:t>Pesquisa de Feedback (5 Nota máxima)</a:t>
            </a:r>
            <a:endParaRPr lang="pt-BR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76BABAA-5DBA-04FB-399F-A6AF92E226A2}"/>
              </a:ext>
            </a:extLst>
          </p:cNvPr>
          <p:cNvSpPr txBox="1"/>
          <p:nvPr/>
        </p:nvSpPr>
        <p:spPr>
          <a:xfrm>
            <a:off x="206828" y="2643660"/>
            <a:ext cx="52704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latinLnBrk="1"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Exo 2.0 Bold"/>
              </a:defRPr>
            </a:lvl1pPr>
          </a:lstStyle>
          <a:p>
            <a:r>
              <a:rPr lang="pt-BR" sz="1400">
                <a:latin typeface="Exo 2.0" panose="00000500000000000000" pitchFamily="50" charset="0"/>
              </a:rPr>
              <a:t>O quanto você ficou satisfeito com os resultados apresentados pela Lucro Rural quanto ao seu </a:t>
            </a:r>
          </a:p>
          <a:p>
            <a:r>
              <a:rPr lang="pt-BR" sz="1400">
                <a:latin typeface="Exo 2.0" panose="00000500000000000000" pitchFamily="50" charset="0"/>
              </a:rPr>
              <a:t>fluxo de Caixa atual e futuro e DRE?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C1FBD15-B52E-2878-70D9-D817394258C7}"/>
              </a:ext>
            </a:extLst>
          </p:cNvPr>
          <p:cNvSpPr txBox="1"/>
          <p:nvPr/>
        </p:nvSpPr>
        <p:spPr>
          <a:xfrm>
            <a:off x="5029184" y="2799438"/>
            <a:ext cx="17578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1"/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  <a:latin typeface="Exo 2.0 Black" panose="00000A00000000000000" pitchFamily="50" charset="0"/>
              </a:rPr>
              <a:t>3,89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D47AD5C8-9015-B0C4-8E7E-EEF2CF4C64D9}"/>
              </a:ext>
            </a:extLst>
          </p:cNvPr>
          <p:cNvSpPr txBox="1"/>
          <p:nvPr/>
        </p:nvSpPr>
        <p:spPr>
          <a:xfrm>
            <a:off x="297104" y="3729653"/>
            <a:ext cx="52704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latinLnBrk="1"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Exo 2.0 Bold"/>
              </a:defRPr>
            </a:lvl1pPr>
          </a:lstStyle>
          <a:p>
            <a:r>
              <a:rPr lang="pt-BR" sz="1400" b="0" i="0">
                <a:solidFill>
                  <a:srgbClr val="323130"/>
                </a:solidFill>
                <a:effectLst/>
                <a:highlight>
                  <a:srgbClr val="FFFFFF"/>
                </a:highlight>
                <a:latin typeface="Exo 2.0" panose="00000500000000000000" pitchFamily="50" charset="0"/>
              </a:rPr>
              <a:t>O quanto você ficou satisfeito com os resultados apresentados pela Lucro Rural quanto ao planejamento econômico da safra ?</a:t>
            </a:r>
            <a:endParaRPr lang="pt-BR" sz="1400">
              <a:latin typeface="Exo 2.0" panose="00000500000000000000" pitchFamily="50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F47AB77-3D71-B0C3-EF6D-66392DB494BF}"/>
              </a:ext>
            </a:extLst>
          </p:cNvPr>
          <p:cNvSpPr txBox="1"/>
          <p:nvPr/>
        </p:nvSpPr>
        <p:spPr>
          <a:xfrm>
            <a:off x="5013460" y="3821986"/>
            <a:ext cx="17578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1"/>
            <a:r>
              <a:rPr lang="pt-BR" sz="1600">
                <a:solidFill>
                  <a:schemeClr val="tx1">
                    <a:lumMod val="75000"/>
                    <a:lumOff val="25000"/>
                  </a:schemeClr>
                </a:solidFill>
                <a:latin typeface="Exo 2.0 Black" panose="00000A00000000000000" pitchFamily="50" charset="0"/>
              </a:rPr>
              <a:t>4,22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C82329F-8BE2-1872-9A64-C5D633AED98A}"/>
              </a:ext>
            </a:extLst>
          </p:cNvPr>
          <p:cNvSpPr txBox="1"/>
          <p:nvPr/>
        </p:nvSpPr>
        <p:spPr>
          <a:xfrm>
            <a:off x="6794201" y="2354487"/>
            <a:ext cx="41448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1"/>
            <a:r>
              <a:rPr lang="pt-BR" sz="14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Exo 2.0 Bold"/>
              </a:rPr>
              <a:t>Você pagaria para usar a solução?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D335D8E6-7DC3-BCAF-1F43-20EE6E83D89B}"/>
              </a:ext>
            </a:extLst>
          </p:cNvPr>
          <p:cNvGrpSpPr/>
          <p:nvPr/>
        </p:nvGrpSpPr>
        <p:grpSpPr>
          <a:xfrm>
            <a:off x="7476324" y="2525552"/>
            <a:ext cx="2780632" cy="1751488"/>
            <a:chOff x="424582" y="3393556"/>
            <a:chExt cx="2780632" cy="1751488"/>
          </a:xfrm>
        </p:grpSpPr>
        <p:graphicFrame>
          <p:nvGraphicFramePr>
            <p:cNvPr id="20" name="Gráfico 19">
              <a:extLst>
                <a:ext uri="{FF2B5EF4-FFF2-40B4-BE49-F238E27FC236}">
                  <a16:creationId xmlns:a16="http://schemas.microsoft.com/office/drawing/2014/main" id="{F4D1BF9B-4218-246F-1225-D262064F3B1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36589353"/>
                </p:ext>
              </p:extLst>
            </p:nvPr>
          </p:nvGraphicFramePr>
          <p:xfrm>
            <a:off x="424582" y="3393556"/>
            <a:ext cx="2780632" cy="17514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FCE13508-E518-1385-4E61-2208C8EF167D}"/>
                </a:ext>
              </a:extLst>
            </p:cNvPr>
            <p:cNvSpPr txBox="1"/>
            <p:nvPr/>
          </p:nvSpPr>
          <p:spPr>
            <a:xfrm>
              <a:off x="878208" y="4082202"/>
              <a:ext cx="17578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latinLnBrk="1"/>
              <a:r>
                <a:rPr lang="pt-BR" sz="2400">
                  <a:solidFill>
                    <a:srgbClr val="006600"/>
                  </a:solidFill>
                  <a:latin typeface="Exo 2.0 Black" panose="00000A00000000000000" pitchFamily="50" charset="0"/>
                </a:rPr>
                <a:t>Sim</a:t>
              </a:r>
            </a:p>
          </p:txBody>
        </p:sp>
      </p:grpSp>
      <p:graphicFrame>
        <p:nvGraphicFramePr>
          <p:cNvPr id="29" name="Gráfico 28">
            <a:extLst>
              <a:ext uri="{FF2B5EF4-FFF2-40B4-BE49-F238E27FC236}">
                <a16:creationId xmlns:a16="http://schemas.microsoft.com/office/drawing/2014/main" id="{E494EC60-9917-1789-9763-80C20D9013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8535745"/>
              </p:ext>
            </p:extLst>
          </p:nvPr>
        </p:nvGraphicFramePr>
        <p:xfrm>
          <a:off x="7856455" y="4918739"/>
          <a:ext cx="2780632" cy="1751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CaixaDeTexto 29">
            <a:extLst>
              <a:ext uri="{FF2B5EF4-FFF2-40B4-BE49-F238E27FC236}">
                <a16:creationId xmlns:a16="http://schemas.microsoft.com/office/drawing/2014/main" id="{8FDDF57D-BD85-A828-5758-4A0B13F5A017}"/>
              </a:ext>
            </a:extLst>
          </p:cNvPr>
          <p:cNvSpPr txBox="1"/>
          <p:nvPr/>
        </p:nvSpPr>
        <p:spPr>
          <a:xfrm>
            <a:off x="6624472" y="4482570"/>
            <a:ext cx="52462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/>
            <a:r>
              <a:rPr lang="pt-BR" sz="14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Exo 2.0 Bold"/>
              </a:rPr>
              <a:t>Por qual canal você gostaria de ter acesso a este tipo de solução?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D687C725-7E90-2F24-EA66-BC99B7A4DB67}"/>
              </a:ext>
            </a:extLst>
          </p:cNvPr>
          <p:cNvSpPr txBox="1"/>
          <p:nvPr/>
        </p:nvSpPr>
        <p:spPr>
          <a:xfrm>
            <a:off x="6794201" y="5122968"/>
            <a:ext cx="21245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1"/>
            <a:r>
              <a:rPr lang="pt-BR" sz="1400" b="0" i="0">
                <a:effectLst/>
                <a:latin typeface="Exo 2.0 Bold"/>
              </a:rPr>
              <a:t>App do Sicredi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83488381-434E-C43B-7EAD-1AE784FA70D8}"/>
              </a:ext>
            </a:extLst>
          </p:cNvPr>
          <p:cNvSpPr txBox="1"/>
          <p:nvPr/>
        </p:nvSpPr>
        <p:spPr>
          <a:xfrm>
            <a:off x="9890461" y="6042796"/>
            <a:ext cx="21245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1"/>
            <a:r>
              <a:rPr lang="pt-BR" sz="1400" b="0" i="0">
                <a:effectLst/>
                <a:latin typeface="Exo 2.0 Bold"/>
              </a:rPr>
              <a:t>Agência Sicredi</a:t>
            </a:r>
          </a:p>
        </p:txBody>
      </p:sp>
      <p:cxnSp>
        <p:nvCxnSpPr>
          <p:cNvPr id="33" name="Conector: Angulado 32">
            <a:extLst>
              <a:ext uri="{FF2B5EF4-FFF2-40B4-BE49-F238E27FC236}">
                <a16:creationId xmlns:a16="http://schemas.microsoft.com/office/drawing/2014/main" id="{7C6D0937-D3DF-78D4-FFDC-CA0325C62238}"/>
              </a:ext>
            </a:extLst>
          </p:cNvPr>
          <p:cNvCxnSpPr>
            <a:endCxn id="31" idx="2"/>
          </p:cNvCxnSpPr>
          <p:nvPr/>
        </p:nvCxnSpPr>
        <p:spPr>
          <a:xfrm rot="10800000">
            <a:off x="7856456" y="5430745"/>
            <a:ext cx="630954" cy="36373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: Angulado 33">
            <a:extLst>
              <a:ext uri="{FF2B5EF4-FFF2-40B4-BE49-F238E27FC236}">
                <a16:creationId xmlns:a16="http://schemas.microsoft.com/office/drawing/2014/main" id="{853582B3-12F4-B574-A7A1-9F09C4A0A4A5}"/>
              </a:ext>
            </a:extLst>
          </p:cNvPr>
          <p:cNvCxnSpPr>
            <a:cxnSpLocks/>
          </p:cNvCxnSpPr>
          <p:nvPr/>
        </p:nvCxnSpPr>
        <p:spPr>
          <a:xfrm rot="16200000" flipV="1">
            <a:off x="10288308" y="5401248"/>
            <a:ext cx="220847" cy="106224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903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E88119C-2B46-F81C-7C2D-32330FAB7ECF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AUMENTAR A GERAÇÃO DE VALOR, CONECTANDO ESTRATÉGIA E INOVAÇÃO  </a:t>
            </a:r>
            <a:endParaRPr sz="1600" b="1" spc="70">
              <a:latin typeface="Exo 2.0" pitchFamily="2" charset="77"/>
            </a:endParaRPr>
          </a:p>
        </p:txBody>
      </p:sp>
      <p:sp>
        <p:nvSpPr>
          <p:cNvPr id="7" name="Retângulo: Cantos Diagonais Arredondados 6">
            <a:extLst>
              <a:ext uri="{FF2B5EF4-FFF2-40B4-BE49-F238E27FC236}">
                <a16:creationId xmlns:a16="http://schemas.microsoft.com/office/drawing/2014/main" id="{9D243969-A166-DF80-F60F-A6D7E194346D}"/>
              </a:ext>
            </a:extLst>
          </p:cNvPr>
          <p:cNvSpPr/>
          <p:nvPr/>
        </p:nvSpPr>
        <p:spPr>
          <a:xfrm>
            <a:off x="297104" y="962021"/>
            <a:ext cx="5875095" cy="639811"/>
          </a:xfrm>
          <a:prstGeom prst="round2DiagRect">
            <a:avLst/>
          </a:prstGeom>
          <a:solidFill>
            <a:srgbClr val="64C8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>
                <a:ea typeface="Calibri"/>
                <a:cs typeface="Calibri"/>
              </a:rPr>
              <a:t>Pesquisa de Feedback</a:t>
            </a:r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171058E-9E50-EA10-2526-0C46BAB39146}"/>
              </a:ext>
            </a:extLst>
          </p:cNvPr>
          <p:cNvSpPr txBox="1"/>
          <p:nvPr/>
        </p:nvSpPr>
        <p:spPr>
          <a:xfrm>
            <a:off x="297105" y="1921402"/>
            <a:ext cx="3881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latinLnBrk="1"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Exo 2.0 Bold"/>
              </a:defRPr>
            </a:lvl1pPr>
          </a:lstStyle>
          <a:p>
            <a:r>
              <a:rPr lang="pt-BR" sz="1400">
                <a:latin typeface="Exo 2.0" panose="00000500000000000000" pitchFamily="50" charset="0"/>
              </a:rPr>
              <a:t>De 0 a 10 - O quanto você recomendaria a solução para um amigo ou familiar?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8AC11D00-6337-4FC2-5016-D0B980D1D92E}"/>
              </a:ext>
            </a:extLst>
          </p:cNvPr>
          <p:cNvSpPr txBox="1"/>
          <p:nvPr/>
        </p:nvSpPr>
        <p:spPr>
          <a:xfrm>
            <a:off x="243169" y="3390894"/>
            <a:ext cx="446724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latinLnBrk="1"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Exo 2.0 Bold"/>
              </a:defRPr>
            </a:lvl1pPr>
          </a:lstStyle>
          <a:p>
            <a:pPr algn="just"/>
            <a:r>
              <a:rPr lang="pt-BR" sz="1400">
                <a:latin typeface="Exo 2.0" panose="00000500000000000000" pitchFamily="50" charset="0"/>
              </a:rPr>
              <a:t>O quanto ficou </a:t>
            </a:r>
            <a:r>
              <a:rPr lang="pt-BR" sz="1400" b="1">
                <a:latin typeface="Exo 2.0" panose="00000500000000000000" pitchFamily="50" charset="0"/>
              </a:rPr>
              <a:t>satisfeito</a:t>
            </a:r>
            <a:r>
              <a:rPr lang="pt-BR" sz="1400">
                <a:latin typeface="Exo 2.0" panose="00000500000000000000" pitchFamily="50" charset="0"/>
              </a:rPr>
              <a:t> com as conclusões</a:t>
            </a:r>
          </a:p>
          <a:p>
            <a:pPr algn="just"/>
            <a:r>
              <a:rPr lang="pt-BR" sz="1400">
                <a:latin typeface="Exo 2.0" panose="00000500000000000000" pitchFamily="50" charset="0"/>
              </a:rPr>
              <a:t> que você teve a partir da entrega da empresa </a:t>
            </a:r>
          </a:p>
          <a:p>
            <a:pPr algn="just"/>
            <a:r>
              <a:rPr lang="pt-BR" sz="1400">
                <a:latin typeface="Exo 2.0" panose="00000500000000000000" pitchFamily="50" charset="0"/>
              </a:rPr>
              <a:t>Lucro Rural?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3D25BAB-28C4-5C12-A6EE-0379FCB6264C}"/>
              </a:ext>
            </a:extLst>
          </p:cNvPr>
          <p:cNvSpPr txBox="1"/>
          <p:nvPr/>
        </p:nvSpPr>
        <p:spPr>
          <a:xfrm>
            <a:off x="4426619" y="1808179"/>
            <a:ext cx="1859868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algn="ctr" latinLnBrk="1"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Exo 2.0 Black" panose="00000A00000000000000" pitchFamily="50" charset="0"/>
              </a:defRPr>
            </a:lvl1pPr>
          </a:lstStyle>
          <a:p>
            <a:r>
              <a:rPr lang="pt-BR">
                <a:latin typeface="Exo 2.0 Black"/>
              </a:rPr>
              <a:t>8,66</a:t>
            </a:r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BEE909C-9B39-5922-BB74-514045D7D014}"/>
              </a:ext>
            </a:extLst>
          </p:cNvPr>
          <p:cNvSpPr txBox="1"/>
          <p:nvPr/>
        </p:nvSpPr>
        <p:spPr>
          <a:xfrm>
            <a:off x="4426619" y="3339226"/>
            <a:ext cx="18598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 latinLnBrk="1"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Exo 2.0 Black" panose="00000A00000000000000" pitchFamily="50" charset="0"/>
              </a:defRPr>
            </a:lvl1pPr>
          </a:lstStyle>
          <a:p>
            <a:r>
              <a:rPr lang="pt-BR"/>
              <a:t>8 dos 9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61A36C5-3EDE-0B79-37ED-50DAB2C98E6C}"/>
              </a:ext>
            </a:extLst>
          </p:cNvPr>
          <p:cNvSpPr txBox="1"/>
          <p:nvPr/>
        </p:nvSpPr>
        <p:spPr>
          <a:xfrm>
            <a:off x="297105" y="4891532"/>
            <a:ext cx="446724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+mn-lt"/>
                <a:cs typeface="+mn-lt"/>
              </a:rPr>
              <a:t>O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+mn-lt"/>
                <a:cs typeface="+mn-lt"/>
              </a:rPr>
              <a:t>quanto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+mn-lt"/>
                <a:cs typeface="+mn-lt"/>
              </a:rPr>
              <a:t>você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+mn-lt"/>
                <a:cs typeface="+mn-lt"/>
              </a:rPr>
              <a:t>ficou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+mn-lt"/>
                <a:cs typeface="+mn-lt"/>
              </a:rPr>
              <a:t>satisfeito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+mn-lt"/>
                <a:cs typeface="+mn-lt"/>
              </a:rPr>
              <a:t> com o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+mn-lt"/>
                <a:cs typeface="+mn-lt"/>
              </a:rPr>
              <a:t>atendimento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+mn-lt"/>
                <a:cs typeface="+mn-lt"/>
              </a:rPr>
              <a:t> e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+mn-lt"/>
                <a:cs typeface="+mn-lt"/>
              </a:rPr>
              <a:t>suporte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Exo 2.0" panose="00000500000000000000" pitchFamily="50" charset="0"/>
                <a:ea typeface="+mn-lt"/>
                <a:cs typeface="+mn-lt"/>
              </a:rPr>
              <a:t> da Lucro Rural</a:t>
            </a:r>
            <a:endParaRPr lang="pt-BR" sz="1400">
              <a:solidFill>
                <a:schemeClr val="tx1">
                  <a:lumMod val="75000"/>
                  <a:lumOff val="25000"/>
                </a:schemeClr>
              </a:solidFill>
              <a:latin typeface="Exo 2.0" panose="00000500000000000000" pitchFamily="50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0F54C5C-2B17-5828-2303-C77469CCF587}"/>
              </a:ext>
            </a:extLst>
          </p:cNvPr>
          <p:cNvSpPr txBox="1"/>
          <p:nvPr/>
        </p:nvSpPr>
        <p:spPr>
          <a:xfrm>
            <a:off x="4883192" y="4640406"/>
            <a:ext cx="118654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algn="ctr" latinLnBrk="1"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Exo 2.0 Black"/>
              </a:defRPr>
            </a:lvl1pPr>
          </a:lstStyle>
          <a:p>
            <a:r>
              <a:rPr lang="pt-BR"/>
              <a:t>4,75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4B17213-E951-2AEA-6F2E-2B93C80407AA}"/>
              </a:ext>
            </a:extLst>
          </p:cNvPr>
          <p:cNvSpPr txBox="1"/>
          <p:nvPr/>
        </p:nvSpPr>
        <p:spPr>
          <a:xfrm>
            <a:off x="4565691" y="3822991"/>
            <a:ext cx="1581724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600">
                <a:ea typeface="Calibri"/>
                <a:cs typeface="Calibri"/>
              </a:rPr>
              <a:t>Satisfeito ou Muito Satisfeito</a:t>
            </a:r>
          </a:p>
        </p:txBody>
      </p:sp>
      <p:sp>
        <p:nvSpPr>
          <p:cNvPr id="6" name="Retângulo: Cantos Diagonais Arredondados 5">
            <a:extLst>
              <a:ext uri="{FF2B5EF4-FFF2-40B4-BE49-F238E27FC236}">
                <a16:creationId xmlns:a16="http://schemas.microsoft.com/office/drawing/2014/main" id="{276EA0BE-F75A-B733-844C-C3710E40F024}"/>
              </a:ext>
            </a:extLst>
          </p:cNvPr>
          <p:cNvSpPr/>
          <p:nvPr/>
        </p:nvSpPr>
        <p:spPr>
          <a:xfrm>
            <a:off x="7386734" y="2343137"/>
            <a:ext cx="4165600" cy="2319767"/>
          </a:xfrm>
          <a:prstGeom prst="round2DiagRect">
            <a:avLst/>
          </a:prstGeom>
          <a:solidFill>
            <a:srgbClr val="FBE9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600" b="1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</a:rPr>
              <a:t>Todos os associados relataram que abririam conta no Sicredi para ter acesso a esse tipo de solução</a:t>
            </a:r>
          </a:p>
        </p:txBody>
      </p:sp>
      <p:pic>
        <p:nvPicPr>
          <p:cNvPr id="8" name="Imagem 7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C566B912-5857-58D1-6B0A-CE91F1236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056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45D5741-CC7A-25BE-3253-69CA69A9C9AB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INOVAR JUNTOS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5" name="Imagem 4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E5B24812-8344-1C2E-6D52-80FF8C4C1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432F694-3921-71F0-73FA-46DE2B16E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2870" y="2343151"/>
            <a:ext cx="4535628" cy="390145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90BB244-E6EE-883B-B32C-051224B56F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9220" y="1958303"/>
            <a:ext cx="4328507" cy="4286300"/>
          </a:xfrm>
          <a:prstGeom prst="rect">
            <a:avLst/>
          </a:prstGeom>
        </p:spPr>
      </p:pic>
      <p:sp>
        <p:nvSpPr>
          <p:cNvPr id="8" name="CaixaDeTexto 46">
            <a:extLst>
              <a:ext uri="{FF2B5EF4-FFF2-40B4-BE49-F238E27FC236}">
                <a16:creationId xmlns:a16="http://schemas.microsoft.com/office/drawing/2014/main" id="{A8C48E52-448C-D076-FD13-097D97612EE1}"/>
              </a:ext>
            </a:extLst>
          </p:cNvPr>
          <p:cNvSpPr txBox="1"/>
          <p:nvPr/>
        </p:nvSpPr>
        <p:spPr>
          <a:xfrm>
            <a:off x="308139" y="1174867"/>
            <a:ext cx="3349462" cy="1061829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30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Feedbacks Produtores</a:t>
            </a:r>
          </a:p>
        </p:txBody>
      </p:sp>
    </p:spTree>
    <p:extLst>
      <p:ext uri="{BB962C8B-B14F-4D97-AF65-F5344CB8AC3E}">
        <p14:creationId xmlns:p14="http://schemas.microsoft.com/office/powerpoint/2010/main" val="1365830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F7C5E7-3081-E2ED-6D45-6B88633F8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4894" y="1076544"/>
            <a:ext cx="8704730" cy="493828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pt-BR" sz="1600" i="1">
                <a:latin typeface="Exo 2.0"/>
                <a:ea typeface="Calibri"/>
                <a:cs typeface="Calibri"/>
              </a:rPr>
              <a:t>"</a:t>
            </a:r>
            <a:r>
              <a:rPr lang="pt-BR" sz="1600" i="1">
                <a:latin typeface="Exo 2.0"/>
                <a:ea typeface="+mn-lt"/>
                <a:cs typeface="+mn-lt"/>
              </a:rPr>
              <a:t>Gostei projeto, continuem com ele, estão trazendo dados q vai nos ajudar a sermos mais organizado com nossa gestão "</a:t>
            </a:r>
          </a:p>
          <a:p>
            <a:pPr marL="0" indent="0">
              <a:buNone/>
            </a:pPr>
            <a:endParaRPr lang="pt-BR" sz="1600" i="1">
              <a:latin typeface="Exo 2.0"/>
              <a:ea typeface="Calibri"/>
              <a:cs typeface="Calibri"/>
            </a:endParaRPr>
          </a:p>
          <a:p>
            <a:pPr marL="0" indent="0">
              <a:buNone/>
            </a:pPr>
            <a:r>
              <a:rPr lang="pt-BR" sz="1600" i="1">
                <a:latin typeface="Exo 2.0"/>
                <a:ea typeface="Calibri"/>
                <a:cs typeface="Calibri"/>
              </a:rPr>
              <a:t>"</a:t>
            </a:r>
            <a:r>
              <a:rPr lang="pt-BR" sz="1600" i="1">
                <a:latin typeface="Exo 2.0"/>
                <a:ea typeface="+mn-lt"/>
                <a:cs typeface="+mn-lt"/>
              </a:rPr>
              <a:t>Continue com projeto até fechar ciclo de produção para ter resultados  real "</a:t>
            </a:r>
          </a:p>
          <a:p>
            <a:pPr marL="0" indent="0">
              <a:buNone/>
            </a:pPr>
            <a:endParaRPr lang="pt-BR" sz="1600" i="1">
              <a:latin typeface="Exo 2.0"/>
              <a:ea typeface="Calibri"/>
              <a:cs typeface="Calibri"/>
            </a:endParaRPr>
          </a:p>
          <a:p>
            <a:pPr marL="0" indent="0">
              <a:buNone/>
            </a:pPr>
            <a:r>
              <a:rPr lang="pt-BR" sz="1600" i="1">
                <a:latin typeface="Exo 2.0"/>
                <a:ea typeface="Calibri"/>
                <a:cs typeface="Calibri"/>
              </a:rPr>
              <a:t>"</a:t>
            </a:r>
            <a:r>
              <a:rPr lang="pt-BR" sz="1600" i="1">
                <a:latin typeface="Exo 2.0"/>
                <a:ea typeface="+mn-lt"/>
                <a:cs typeface="+mn-lt"/>
              </a:rPr>
              <a:t>Gostaria de parabenizar o Sicredi pela iniciativa, pois nem todos associados possuem capacidade técnica ou mão de obra qualificada para execução dessas análises financeiras e contábeis. </a:t>
            </a:r>
            <a:endParaRPr lang="pt-BR" sz="1600">
              <a:latin typeface="Exo 2.0"/>
              <a:ea typeface="+mn-lt"/>
              <a:cs typeface="+mn-lt"/>
            </a:endParaRPr>
          </a:p>
          <a:p>
            <a:pPr marL="0" indent="0">
              <a:buNone/>
            </a:pPr>
            <a:r>
              <a:rPr lang="pt-BR" sz="1600" i="1">
                <a:latin typeface="Exo 2.0"/>
                <a:ea typeface="+mn-lt"/>
                <a:cs typeface="+mn-lt"/>
              </a:rPr>
              <a:t>Essas análises são fundamentais para entender saúde financeira do empreendimento. "</a:t>
            </a:r>
            <a:endParaRPr lang="pt-BR" sz="1600">
              <a:latin typeface="Exo 2.0"/>
              <a:ea typeface="Calibri"/>
              <a:cs typeface="Calibri"/>
            </a:endParaRPr>
          </a:p>
          <a:p>
            <a:pPr marL="0" indent="0">
              <a:buNone/>
            </a:pPr>
            <a:endParaRPr lang="pt-BR" sz="1600" i="1">
              <a:latin typeface="Exo 2.0"/>
              <a:ea typeface="+mn-lt"/>
              <a:cs typeface="+mn-lt"/>
            </a:endParaRPr>
          </a:p>
          <a:p>
            <a:pPr marL="0" indent="0">
              <a:buNone/>
            </a:pPr>
            <a:r>
              <a:rPr lang="pt-BR" sz="1600" i="1">
                <a:latin typeface="Exo 2.0"/>
                <a:ea typeface="+mn-lt"/>
                <a:cs typeface="+mn-lt"/>
              </a:rPr>
              <a:t>" Como sugestão, acredito que o projeto poderia gerar informações ainda mais completas e consistentes se fosse estendido por um ano, com fechamentos financeiros mensais. </a:t>
            </a:r>
          </a:p>
          <a:p>
            <a:pPr marL="0" indent="0">
              <a:buNone/>
            </a:pPr>
            <a:r>
              <a:rPr lang="pt-BR" sz="1600" i="1">
                <a:latin typeface="Exo 2.0"/>
                <a:ea typeface="+mn-lt"/>
                <a:cs typeface="+mn-lt"/>
              </a:rPr>
              <a:t>Caso nesse modelo onere muito o projeto, poderia ser discutida uma parceria com o produtor para divisão dos custos, considerando que as informações geradas são de extrema importância para ambas as partes. Isso contribuiria para fortalecer a relação de confiança, fundamentada em dados financeiros precisos e transparentes."</a:t>
            </a:r>
            <a:endParaRPr lang="pt-BR" sz="1600" i="1">
              <a:latin typeface="Exo 2.0"/>
              <a:ea typeface="Calibri"/>
              <a:cs typeface="Calibri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F9ACE-3309-0CD5-F634-BADA672A3B63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AUMENTAR A GERAÇÃO DE VALOR, CONECTANDO ESTRATÉGIA E INOVAÇÃO  </a:t>
            </a:r>
            <a:endParaRPr sz="1600" b="1" spc="70">
              <a:latin typeface="Exo 2.0" pitchFamily="2" charset="77"/>
            </a:endParaRPr>
          </a:p>
        </p:txBody>
      </p:sp>
      <p:sp>
        <p:nvSpPr>
          <p:cNvPr id="2" name="CaixaDeTexto 46">
            <a:extLst>
              <a:ext uri="{FF2B5EF4-FFF2-40B4-BE49-F238E27FC236}">
                <a16:creationId xmlns:a16="http://schemas.microsoft.com/office/drawing/2014/main" id="{B0208F4A-86B4-9CDC-92CA-0DDF9F2E3BE6}"/>
              </a:ext>
            </a:extLst>
          </p:cNvPr>
          <p:cNvSpPr txBox="1"/>
          <p:nvPr/>
        </p:nvSpPr>
        <p:spPr>
          <a:xfrm>
            <a:off x="308139" y="1174867"/>
            <a:ext cx="3349462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30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Depoimentos</a:t>
            </a:r>
          </a:p>
        </p:txBody>
      </p:sp>
    </p:spTree>
    <p:extLst>
      <p:ext uri="{BB962C8B-B14F-4D97-AF65-F5344CB8AC3E}">
        <p14:creationId xmlns:p14="http://schemas.microsoft.com/office/powerpoint/2010/main" val="1883157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16318BAB-32FD-ECBD-8107-009677F3E69F}"/>
              </a:ext>
            </a:extLst>
          </p:cNvPr>
          <p:cNvSpPr/>
          <p:nvPr/>
        </p:nvSpPr>
        <p:spPr>
          <a:xfrm>
            <a:off x="-1397167" y="1425518"/>
            <a:ext cx="914400" cy="914400"/>
          </a:xfrm>
          <a:prstGeom prst="rect">
            <a:avLst/>
          </a:prstGeom>
          <a:solidFill>
            <a:srgbClr val="E60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9406DCB-1BDF-8B29-E1CB-15F93976AF90}"/>
              </a:ext>
            </a:extLst>
          </p:cNvPr>
          <p:cNvSpPr/>
          <p:nvPr/>
        </p:nvSpPr>
        <p:spPr>
          <a:xfrm>
            <a:off x="-1362997" y="2364787"/>
            <a:ext cx="914400" cy="914400"/>
          </a:xfrm>
          <a:prstGeom prst="rect">
            <a:avLst/>
          </a:prstGeom>
          <a:solidFill>
            <a:srgbClr val="FF6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5DBE321-A50C-00A1-98B1-F22BB3244BD6}"/>
              </a:ext>
            </a:extLst>
          </p:cNvPr>
          <p:cNvSpPr/>
          <p:nvPr/>
        </p:nvSpPr>
        <p:spPr>
          <a:xfrm>
            <a:off x="-1397167" y="943449"/>
            <a:ext cx="914400" cy="914400"/>
          </a:xfrm>
          <a:prstGeom prst="rect">
            <a:avLst/>
          </a:prstGeom>
          <a:solidFill>
            <a:srgbClr val="1E9B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27763F6-3AEB-96DF-7197-602B72510900}"/>
              </a:ext>
            </a:extLst>
          </p:cNvPr>
          <p:cNvSpPr/>
          <p:nvPr/>
        </p:nvSpPr>
        <p:spPr>
          <a:xfrm>
            <a:off x="-1460270" y="404813"/>
            <a:ext cx="914400" cy="914400"/>
          </a:xfrm>
          <a:prstGeom prst="rect">
            <a:avLst/>
          </a:prstGeom>
          <a:solidFill>
            <a:srgbClr val="64C8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10EDD9B-01E6-45AE-483E-45F67516639B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INOVAR JUNTOS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6" name="Imagem 5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DA65DD0E-8D3C-FD4B-1984-649B7E7A5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sp>
        <p:nvSpPr>
          <p:cNvPr id="7" name="CaixaDeTexto 46">
            <a:extLst>
              <a:ext uri="{FF2B5EF4-FFF2-40B4-BE49-F238E27FC236}">
                <a16:creationId xmlns:a16="http://schemas.microsoft.com/office/drawing/2014/main" id="{C0AB6553-8002-052E-BBDB-A0263C3BDDEA}"/>
              </a:ext>
            </a:extLst>
          </p:cNvPr>
          <p:cNvSpPr txBox="1"/>
          <p:nvPr/>
        </p:nvSpPr>
        <p:spPr>
          <a:xfrm>
            <a:off x="1033220" y="2377230"/>
            <a:ext cx="7581900" cy="830997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45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Próximos passos</a:t>
            </a: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F21FCB5B-F6CE-FF9B-5EFF-43F4808B0C1A}"/>
              </a:ext>
            </a:extLst>
          </p:cNvPr>
          <p:cNvSpPr/>
          <p:nvPr/>
        </p:nvSpPr>
        <p:spPr>
          <a:xfrm>
            <a:off x="6372709" y="943446"/>
            <a:ext cx="4060556" cy="5914551"/>
          </a:xfrm>
          <a:custGeom>
            <a:avLst/>
            <a:gdLst/>
            <a:ahLst/>
            <a:cxnLst/>
            <a:rect l="l" t="t" r="r" b="b"/>
            <a:pathLst>
              <a:path w="5201107" h="7502284">
                <a:moveTo>
                  <a:pt x="0" y="0"/>
                </a:moveTo>
                <a:lnTo>
                  <a:pt x="5201107" y="0"/>
                </a:lnTo>
                <a:lnTo>
                  <a:pt x="5201107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928" r="-7339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28884A7-F886-5941-94BE-AAEBC78EDB3B}"/>
              </a:ext>
            </a:extLst>
          </p:cNvPr>
          <p:cNvSpPr txBox="1"/>
          <p:nvPr/>
        </p:nvSpPr>
        <p:spPr>
          <a:xfrm>
            <a:off x="1033220" y="3346723"/>
            <a:ext cx="736976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057400">
              <a:defRPr/>
            </a:pPr>
            <a:r>
              <a:rPr lang="pt-BR" sz="3000" i="1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A Perspectiva de escala</a:t>
            </a:r>
            <a:endParaRPr lang="pt-BR" sz="3000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963D41B5-595D-3B19-A884-F603907B2BE7}"/>
              </a:ext>
            </a:extLst>
          </p:cNvPr>
          <p:cNvSpPr/>
          <p:nvPr/>
        </p:nvSpPr>
        <p:spPr>
          <a:xfrm rot="11912821">
            <a:off x="10207818" y="2192567"/>
            <a:ext cx="7615075" cy="7267861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3"/>
                </a:lnTo>
                <a:lnTo>
                  <a:pt x="0" y="8328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2596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1F5735F1-E634-AAFB-442E-9273EF2000BF}"/>
              </a:ext>
            </a:extLst>
          </p:cNvPr>
          <p:cNvSpPr txBox="1"/>
          <p:nvPr/>
        </p:nvSpPr>
        <p:spPr>
          <a:xfrm>
            <a:off x="5407796" y="2994897"/>
            <a:ext cx="4592236" cy="1770698"/>
          </a:xfrm>
          <a:prstGeom prst="round2DiagRect">
            <a:avLst/>
          </a:prstGeom>
          <a:solidFill>
            <a:srgbClr val="1E9B3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pt-BR" sz="1400"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  <a:p>
            <a:endParaRPr lang="pt-BR" sz="1400"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  <a:p>
            <a:endParaRPr lang="pt-BR" sz="1400"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  <a:p>
            <a:endParaRPr lang="pt-BR" sz="1400"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  <a:p>
            <a:endParaRPr lang="pt-BR" sz="1400"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  <a:p>
            <a:endParaRPr lang="pt-BR" sz="1400"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  <a:p>
            <a:endParaRPr lang="pt-BR" sz="1400">
              <a:latin typeface="Exo 2.0" panose="00000500000000000000" pitchFamily="50" charset="0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2A99EB7-707F-7617-CA04-E301E927D9D3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AUMENTAR A GERAÇÃO DE VALOR, CONECTANDO ESTRATÉGIA E INOVAÇÃO  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5" name="Imagem 4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B14423BD-ECC1-811A-7E87-A413F51AB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sp>
        <p:nvSpPr>
          <p:cNvPr id="9" name="CaixaDeTexto 46">
            <a:extLst>
              <a:ext uri="{FF2B5EF4-FFF2-40B4-BE49-F238E27FC236}">
                <a16:creationId xmlns:a16="http://schemas.microsoft.com/office/drawing/2014/main" id="{5DB492D3-D81E-0CB4-D5DA-42D932695950}"/>
              </a:ext>
            </a:extLst>
          </p:cNvPr>
          <p:cNvSpPr txBox="1"/>
          <p:nvPr/>
        </p:nvSpPr>
        <p:spPr>
          <a:xfrm>
            <a:off x="520249" y="1130650"/>
            <a:ext cx="4385060" cy="4662815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30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Visão de oportunidade</a:t>
            </a:r>
          </a:p>
          <a:p>
            <a:pPr defTabSz="2057400">
              <a:defRPr/>
            </a:pPr>
            <a:endParaRPr lang="pt-BR" sz="2200" i="1">
              <a:solidFill>
                <a:srgbClr val="5A645A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r>
              <a:rPr lang="pt-BR" sz="2000" i="1">
                <a:solidFill>
                  <a:schemeClr val="tx1">
                    <a:lumMod val="75000"/>
                    <a:lumOff val="25000"/>
                  </a:schemeClr>
                </a:solidFill>
                <a:latin typeface="Exo 2.0"/>
                <a:ea typeface="Calibri"/>
                <a:cs typeface="Calibri"/>
                <a:sym typeface="Calibri"/>
              </a:rPr>
              <a:t>Considerando :</a:t>
            </a:r>
          </a:p>
          <a:p>
            <a:pPr defTabSz="2057400">
              <a:defRPr/>
            </a:pPr>
            <a:endParaRPr lang="pt-BR" sz="2000" i="1">
              <a:solidFill>
                <a:schemeClr val="tx1">
                  <a:lumMod val="75000"/>
                  <a:lumOff val="25000"/>
                </a:schemeClr>
              </a:solidFill>
              <a:latin typeface="Exo 2.0"/>
              <a:ea typeface="Calibri"/>
              <a:cs typeface="Calibri"/>
              <a:sym typeface="Calibri"/>
            </a:endParaRPr>
          </a:p>
          <a:p>
            <a:pPr marL="342900" indent="-342900" defTabSz="20574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pt-BR" sz="2000" i="1">
                <a:solidFill>
                  <a:schemeClr val="tx1">
                    <a:lumMod val="75000"/>
                    <a:lumOff val="25000"/>
                  </a:schemeClr>
                </a:solidFill>
                <a:latin typeface="Exo 2.0"/>
                <a:ea typeface="Calibri"/>
                <a:cs typeface="Calibri"/>
                <a:sym typeface="Calibri"/>
              </a:rPr>
              <a:t>Necessidade dos produtores</a:t>
            </a:r>
          </a:p>
          <a:p>
            <a:pPr marL="342900" indent="-342900" defTabSz="20574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pt-BR" sz="2000" i="1">
                <a:solidFill>
                  <a:schemeClr val="tx1">
                    <a:lumMod val="75000"/>
                    <a:lumOff val="25000"/>
                  </a:schemeClr>
                </a:solidFill>
                <a:latin typeface="Exo 2.0"/>
                <a:ea typeface="Calibri"/>
                <a:cs typeface="Calibri"/>
                <a:sym typeface="Calibri"/>
              </a:rPr>
              <a:t>Necessidade dos colaboradores</a:t>
            </a:r>
          </a:p>
          <a:p>
            <a:pPr marL="342900" indent="-342900" defTabSz="20574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pt-BR" sz="2000" i="1">
                <a:solidFill>
                  <a:schemeClr val="tx1">
                    <a:lumMod val="75000"/>
                    <a:lumOff val="25000"/>
                  </a:schemeClr>
                </a:solidFill>
                <a:latin typeface="Exo 2.0"/>
                <a:ea typeface="Calibri"/>
                <a:cs typeface="Calibri"/>
                <a:sym typeface="Calibri"/>
              </a:rPr>
              <a:t>Resultados do experimento</a:t>
            </a:r>
          </a:p>
          <a:p>
            <a:pPr marL="342900" indent="-342900" defTabSz="20574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pt-BR" sz="2000" i="1">
                <a:solidFill>
                  <a:schemeClr val="tx1">
                    <a:lumMod val="75000"/>
                    <a:lumOff val="25000"/>
                  </a:schemeClr>
                </a:solidFill>
                <a:latin typeface="Exo 2.0"/>
                <a:ea typeface="Calibri"/>
                <a:cs typeface="Calibri"/>
                <a:sym typeface="Calibri"/>
              </a:rPr>
              <a:t>Definições do Ciclo Estratégico</a:t>
            </a:r>
          </a:p>
          <a:p>
            <a:pPr marL="342900" indent="-342900" defTabSz="20574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pt-BR" sz="2000" i="1" err="1">
                <a:solidFill>
                  <a:schemeClr val="tx1">
                    <a:lumMod val="75000"/>
                    <a:lumOff val="25000"/>
                  </a:schemeClr>
                </a:solidFill>
                <a:latin typeface="Exo 2.0"/>
                <a:ea typeface="Calibri"/>
                <a:cs typeface="Calibri"/>
                <a:sym typeface="Calibri"/>
              </a:rPr>
              <a:t>Centricidade</a:t>
            </a:r>
            <a:r>
              <a:rPr lang="pt-BR" sz="2000" i="1">
                <a:solidFill>
                  <a:schemeClr val="tx1">
                    <a:lumMod val="75000"/>
                    <a:lumOff val="25000"/>
                  </a:schemeClr>
                </a:solidFill>
                <a:latin typeface="Exo 2.0"/>
                <a:ea typeface="Calibri"/>
                <a:cs typeface="Calibri"/>
                <a:sym typeface="Calibri"/>
              </a:rPr>
              <a:t> no associado</a:t>
            </a:r>
          </a:p>
          <a:p>
            <a:pPr marL="342900" indent="-342900" defTabSz="20574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pt-BR" sz="2000" i="1">
                <a:solidFill>
                  <a:schemeClr val="tx1">
                    <a:lumMod val="75000"/>
                    <a:lumOff val="25000"/>
                  </a:schemeClr>
                </a:solidFill>
                <a:latin typeface="Exo 2.0"/>
                <a:ea typeface="Calibri"/>
                <a:cs typeface="Calibri"/>
                <a:sym typeface="Calibri"/>
              </a:rPr>
              <a:t>Posicionamento  de mercado</a:t>
            </a:r>
          </a:p>
          <a:p>
            <a:pPr marL="342900" indent="-342900" defTabSz="2057400">
              <a:buFont typeface="Wingdings" panose="05000000000000000000" pitchFamily="2" charset="2"/>
              <a:buChar char="§"/>
              <a:defRPr/>
            </a:pPr>
            <a:endParaRPr lang="pt-BR" sz="2200" i="1">
              <a:solidFill>
                <a:srgbClr val="5A645A"/>
              </a:solidFill>
              <a:latin typeface="Exo 2.0"/>
              <a:ea typeface="Calibri"/>
              <a:cs typeface="Calibri"/>
              <a:sym typeface="Calibri"/>
            </a:endParaRPr>
          </a:p>
        </p:txBody>
      </p:sp>
      <p:sp>
        <p:nvSpPr>
          <p:cNvPr id="10" name="CaixaDeTexto 46">
            <a:extLst>
              <a:ext uri="{FF2B5EF4-FFF2-40B4-BE49-F238E27FC236}">
                <a16:creationId xmlns:a16="http://schemas.microsoft.com/office/drawing/2014/main" id="{FFCD65C7-2839-04B0-6B5A-4B42B8F10E3F}"/>
              </a:ext>
            </a:extLst>
          </p:cNvPr>
          <p:cNvSpPr txBox="1"/>
          <p:nvPr/>
        </p:nvSpPr>
        <p:spPr>
          <a:xfrm>
            <a:off x="5721927" y="3118499"/>
            <a:ext cx="4298559" cy="1246495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3000" b="1" i="1">
                <a:solidFill>
                  <a:schemeClr val="bg1"/>
                </a:solidFill>
                <a:latin typeface="Exo 2.0"/>
                <a:ea typeface="Calibri"/>
                <a:cs typeface="Calibri"/>
                <a:sym typeface="Calibri"/>
              </a:rPr>
              <a:t>Recomendação: </a:t>
            </a:r>
          </a:p>
          <a:p>
            <a:pPr defTabSz="2057400">
              <a:defRPr/>
            </a:pPr>
            <a:endParaRPr lang="pt-BR" sz="1200" b="1" i="1">
              <a:solidFill>
                <a:schemeClr val="bg1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r>
              <a:rPr lang="pt-BR" sz="3000" b="1" i="1">
                <a:solidFill>
                  <a:schemeClr val="bg1"/>
                </a:solidFill>
                <a:latin typeface="Exo 2.0"/>
                <a:ea typeface="Calibri"/>
                <a:cs typeface="Calibri"/>
                <a:sym typeface="Calibri"/>
              </a:rPr>
              <a:t> </a:t>
            </a:r>
            <a:r>
              <a:rPr lang="pt-BR" sz="3000" b="1" i="1">
                <a:solidFill>
                  <a:srgbClr val="FFC000"/>
                </a:solidFill>
                <a:latin typeface="Exo 2.0"/>
                <a:ea typeface="Calibri"/>
                <a:cs typeface="Calibri"/>
                <a:sym typeface="Calibri"/>
              </a:rPr>
              <a:t>Escala da solução</a:t>
            </a:r>
          </a:p>
        </p:txBody>
      </p:sp>
    </p:spTree>
    <p:extLst>
      <p:ext uri="{BB962C8B-B14F-4D97-AF65-F5344CB8AC3E}">
        <p14:creationId xmlns:p14="http://schemas.microsoft.com/office/powerpoint/2010/main" val="380934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BA810-605C-C8DD-2D9E-AA6D94FB5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961EF4D8-C5F6-DD84-D134-FAA973ECD56C}"/>
              </a:ext>
            </a:extLst>
          </p:cNvPr>
          <p:cNvSpPr/>
          <p:nvPr/>
        </p:nvSpPr>
        <p:spPr>
          <a:xfrm>
            <a:off x="-1397167" y="1425518"/>
            <a:ext cx="914400" cy="914400"/>
          </a:xfrm>
          <a:prstGeom prst="rect">
            <a:avLst/>
          </a:prstGeom>
          <a:solidFill>
            <a:srgbClr val="E60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256A53C-9A00-89C6-02A3-78AAEA3FC17B}"/>
              </a:ext>
            </a:extLst>
          </p:cNvPr>
          <p:cNvSpPr/>
          <p:nvPr/>
        </p:nvSpPr>
        <p:spPr>
          <a:xfrm>
            <a:off x="-1362997" y="2364787"/>
            <a:ext cx="914400" cy="914400"/>
          </a:xfrm>
          <a:prstGeom prst="rect">
            <a:avLst/>
          </a:prstGeom>
          <a:solidFill>
            <a:srgbClr val="FF6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A8B694D-F98E-B4B1-E2CC-7698881567F0}"/>
              </a:ext>
            </a:extLst>
          </p:cNvPr>
          <p:cNvSpPr/>
          <p:nvPr/>
        </p:nvSpPr>
        <p:spPr>
          <a:xfrm>
            <a:off x="-1397167" y="943449"/>
            <a:ext cx="914400" cy="914400"/>
          </a:xfrm>
          <a:prstGeom prst="rect">
            <a:avLst/>
          </a:prstGeom>
          <a:solidFill>
            <a:srgbClr val="1E9B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184BC3B-72F3-536F-4933-18094CAB8992}"/>
              </a:ext>
            </a:extLst>
          </p:cNvPr>
          <p:cNvSpPr/>
          <p:nvPr/>
        </p:nvSpPr>
        <p:spPr>
          <a:xfrm>
            <a:off x="-1460270" y="404813"/>
            <a:ext cx="914400" cy="914400"/>
          </a:xfrm>
          <a:prstGeom prst="rect">
            <a:avLst/>
          </a:prstGeom>
          <a:solidFill>
            <a:srgbClr val="64C8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737950E-C983-0680-7009-02498977C16A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INOVAR JUNTOS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6" name="Imagem 5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7B9CF1E5-7F0D-B9E9-D999-8C42782E1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1843EC6-FA8B-37E9-BC51-44E0986F77EC}"/>
              </a:ext>
            </a:extLst>
          </p:cNvPr>
          <p:cNvSpPr txBox="1"/>
          <p:nvPr/>
        </p:nvSpPr>
        <p:spPr>
          <a:xfrm>
            <a:off x="154364" y="3088736"/>
            <a:ext cx="4255713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>
              <a:defRPr sz="8800" b="1">
                <a:solidFill>
                  <a:schemeClr val="accent4"/>
                </a:solidFill>
                <a:latin typeface="Exo 2.0" pitchFamily="2" charset="77"/>
              </a:defRPr>
            </a:lvl1pPr>
          </a:lstStyle>
          <a:p>
            <a:r>
              <a:rPr lang="pt-BR" sz="2000" dirty="0">
                <a:latin typeface="Exo 2.0"/>
              </a:rPr>
              <a:t>PORTAL DE SOLUÇÕES</a:t>
            </a:r>
            <a:endParaRPr lang="pt-BR" sz="2000" dirty="0"/>
          </a:p>
        </p:txBody>
      </p:sp>
      <p:sp>
        <p:nvSpPr>
          <p:cNvPr id="3" name="CaixaDeTexto 46">
            <a:extLst>
              <a:ext uri="{FF2B5EF4-FFF2-40B4-BE49-F238E27FC236}">
                <a16:creationId xmlns:a16="http://schemas.microsoft.com/office/drawing/2014/main" id="{52676181-8F6D-9CA1-10C5-0C3F0B5425C7}"/>
              </a:ext>
            </a:extLst>
          </p:cNvPr>
          <p:cNvSpPr txBox="1"/>
          <p:nvPr/>
        </p:nvSpPr>
        <p:spPr>
          <a:xfrm>
            <a:off x="4537930" y="1173746"/>
            <a:ext cx="5190861" cy="1061829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endParaRPr lang="pt-BR" sz="2000" i="1" dirty="0">
              <a:solidFill>
                <a:srgbClr val="5A645A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r>
              <a:rPr lang="pt-BR" sz="20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Está definido 03 caminhos para a escala e distribuição do organizador Agro: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86E555-49C4-E712-F23F-3D21BE4B6930}"/>
              </a:ext>
            </a:extLst>
          </p:cNvPr>
          <p:cNvSpPr txBox="1"/>
          <p:nvPr/>
        </p:nvSpPr>
        <p:spPr>
          <a:xfrm>
            <a:off x="4635741" y="3088736"/>
            <a:ext cx="3922536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>
              <a:defRPr sz="8800" b="1">
                <a:solidFill>
                  <a:schemeClr val="accent4"/>
                </a:solidFill>
                <a:latin typeface="Exo 2.0" pitchFamily="2" charset="77"/>
              </a:defRPr>
            </a:lvl1pPr>
          </a:lstStyle>
          <a:p>
            <a:r>
              <a:rPr lang="pt-BR" sz="2000" dirty="0">
                <a:latin typeface="Exo 2.0"/>
              </a:rPr>
              <a:t>SHOPPING SICREDI</a:t>
            </a:r>
            <a:endParaRPr lang="pt-BR" sz="20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8793E02-0E89-3534-D54F-309040D1AEC8}"/>
              </a:ext>
            </a:extLst>
          </p:cNvPr>
          <p:cNvSpPr txBox="1"/>
          <p:nvPr/>
        </p:nvSpPr>
        <p:spPr>
          <a:xfrm>
            <a:off x="8560383" y="3096210"/>
            <a:ext cx="3922536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>
              <a:defRPr sz="8800" b="1">
                <a:solidFill>
                  <a:schemeClr val="accent4"/>
                </a:solidFill>
                <a:latin typeface="Exo 2.0" pitchFamily="2" charset="77"/>
              </a:defRPr>
            </a:lvl1pPr>
          </a:lstStyle>
          <a:p>
            <a:r>
              <a:rPr lang="pt-BR" sz="2000" dirty="0">
                <a:latin typeface="Exo 2.0"/>
              </a:rPr>
              <a:t>PILOTO</a:t>
            </a:r>
            <a:endParaRPr lang="pt-BR" sz="2000" dirty="0"/>
          </a:p>
        </p:txBody>
      </p:sp>
      <p:pic>
        <p:nvPicPr>
          <p:cNvPr id="9" name="Gráfico 8" descr="Edifício">
            <a:extLst>
              <a:ext uri="{FF2B5EF4-FFF2-40B4-BE49-F238E27FC236}">
                <a16:creationId xmlns:a16="http://schemas.microsoft.com/office/drawing/2014/main" id="{63B0158A-3333-C707-6A3D-79173919E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563" y="3910282"/>
            <a:ext cx="642451" cy="642451"/>
          </a:xfrm>
          <a:prstGeom prst="rect">
            <a:avLst/>
          </a:prstGeom>
        </p:spPr>
      </p:pic>
      <p:sp>
        <p:nvSpPr>
          <p:cNvPr id="14" name="CaixaDeTexto 46">
            <a:extLst>
              <a:ext uri="{FF2B5EF4-FFF2-40B4-BE49-F238E27FC236}">
                <a16:creationId xmlns:a16="http://schemas.microsoft.com/office/drawing/2014/main" id="{B1BBDC3F-BC04-6C22-9166-C56B456A2B3D}"/>
              </a:ext>
            </a:extLst>
          </p:cNvPr>
          <p:cNvSpPr txBox="1"/>
          <p:nvPr/>
        </p:nvSpPr>
        <p:spPr>
          <a:xfrm>
            <a:off x="549266" y="3742571"/>
            <a:ext cx="3529606" cy="2077492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18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Disponibilização da startup para que as </a:t>
            </a:r>
            <a:r>
              <a:rPr lang="pt-BR" sz="1800" i="1" dirty="0" err="1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coops</a:t>
            </a:r>
            <a:r>
              <a:rPr lang="pt-BR" sz="18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 possam adquirir licenças para os associados</a:t>
            </a:r>
          </a:p>
          <a:p>
            <a:pPr defTabSz="2057400">
              <a:defRPr/>
            </a:pPr>
            <a:endParaRPr lang="pt-BR" sz="1800" i="1" dirty="0">
              <a:solidFill>
                <a:srgbClr val="5A645A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r>
              <a:rPr lang="pt-BR" sz="18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Status: Em processo de cadastro </a:t>
            </a:r>
          </a:p>
        </p:txBody>
      </p:sp>
      <p:pic>
        <p:nvPicPr>
          <p:cNvPr id="15" name="Gráfico 14" descr="Caubói">
            <a:extLst>
              <a:ext uri="{FF2B5EF4-FFF2-40B4-BE49-F238E27FC236}">
                <a16:creationId xmlns:a16="http://schemas.microsoft.com/office/drawing/2014/main" id="{15AFC1E1-F9BF-0C7D-F311-08CB917304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16086" y="4136509"/>
            <a:ext cx="384664" cy="384664"/>
          </a:xfrm>
          <a:prstGeom prst="rect">
            <a:avLst/>
          </a:prstGeom>
        </p:spPr>
      </p:pic>
      <p:sp>
        <p:nvSpPr>
          <p:cNvPr id="17" name="Elipse 16">
            <a:extLst>
              <a:ext uri="{FF2B5EF4-FFF2-40B4-BE49-F238E27FC236}">
                <a16:creationId xmlns:a16="http://schemas.microsoft.com/office/drawing/2014/main" id="{AD4BF27D-BE46-BFB8-244B-D8B505AC19AA}"/>
              </a:ext>
            </a:extLst>
          </p:cNvPr>
          <p:cNvSpPr/>
          <p:nvPr/>
        </p:nvSpPr>
        <p:spPr>
          <a:xfrm>
            <a:off x="4348666" y="3966349"/>
            <a:ext cx="545697" cy="545697"/>
          </a:xfrm>
          <a:prstGeom prst="ellipse">
            <a:avLst/>
          </a:prstGeom>
          <a:noFill/>
          <a:ln w="19050">
            <a:solidFill>
              <a:srgbClr val="146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>
              <a:solidFill>
                <a:srgbClr val="146E38"/>
              </a:solidFill>
              <a:latin typeface="Nunito" pitchFamily="2" charset="0"/>
            </a:endParaRPr>
          </a:p>
        </p:txBody>
      </p:sp>
      <p:sp>
        <p:nvSpPr>
          <p:cNvPr id="18" name="CaixaDeTexto 46">
            <a:extLst>
              <a:ext uri="{FF2B5EF4-FFF2-40B4-BE49-F238E27FC236}">
                <a16:creationId xmlns:a16="http://schemas.microsoft.com/office/drawing/2014/main" id="{819EF674-6A0F-72EA-59AA-0EDCAA7E3A73}"/>
              </a:ext>
            </a:extLst>
          </p:cNvPr>
          <p:cNvSpPr txBox="1"/>
          <p:nvPr/>
        </p:nvSpPr>
        <p:spPr>
          <a:xfrm>
            <a:off x="4958953" y="3742571"/>
            <a:ext cx="3118854" cy="2077492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18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Acesso direto ao associado para contratação da Startup no departamento Agro</a:t>
            </a:r>
          </a:p>
          <a:p>
            <a:pPr defTabSz="2057400">
              <a:defRPr/>
            </a:pPr>
            <a:endParaRPr lang="pt-BR" sz="1800" i="1" dirty="0">
              <a:solidFill>
                <a:srgbClr val="5A645A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r>
              <a:rPr lang="pt-BR" sz="18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Status: Em processo de cadastro</a:t>
            </a:r>
          </a:p>
        </p:txBody>
      </p:sp>
      <p:pic>
        <p:nvPicPr>
          <p:cNvPr id="19" name="Gráfico 18" descr="Edifício">
            <a:extLst>
              <a:ext uri="{FF2B5EF4-FFF2-40B4-BE49-F238E27FC236}">
                <a16:creationId xmlns:a16="http://schemas.microsoft.com/office/drawing/2014/main" id="{868579A5-4218-638F-2ADA-41B6923B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5630" y="3810315"/>
            <a:ext cx="642451" cy="642451"/>
          </a:xfrm>
          <a:prstGeom prst="rect">
            <a:avLst/>
          </a:prstGeom>
        </p:spPr>
      </p:pic>
      <p:pic>
        <p:nvPicPr>
          <p:cNvPr id="20" name="Gráfico 19" descr="Caubói">
            <a:extLst>
              <a:ext uri="{FF2B5EF4-FFF2-40B4-BE49-F238E27FC236}">
                <a16:creationId xmlns:a16="http://schemas.microsoft.com/office/drawing/2014/main" id="{8A5AD0E2-CF6D-BB70-B800-B054E975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80737" y="4638632"/>
            <a:ext cx="384664" cy="384664"/>
          </a:xfrm>
          <a:prstGeom prst="rect">
            <a:avLst/>
          </a:prstGeom>
        </p:spPr>
      </p:pic>
      <p:sp>
        <p:nvSpPr>
          <p:cNvPr id="21" name="Elipse 20">
            <a:extLst>
              <a:ext uri="{FF2B5EF4-FFF2-40B4-BE49-F238E27FC236}">
                <a16:creationId xmlns:a16="http://schemas.microsoft.com/office/drawing/2014/main" id="{4D01F3FC-F9E7-BF8B-E029-4D47ACEFB9A4}"/>
              </a:ext>
            </a:extLst>
          </p:cNvPr>
          <p:cNvSpPr/>
          <p:nvPr/>
        </p:nvSpPr>
        <p:spPr>
          <a:xfrm>
            <a:off x="8500221" y="4484385"/>
            <a:ext cx="545697" cy="545697"/>
          </a:xfrm>
          <a:prstGeom prst="ellipse">
            <a:avLst/>
          </a:prstGeom>
          <a:noFill/>
          <a:ln w="19050">
            <a:solidFill>
              <a:srgbClr val="146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>
              <a:solidFill>
                <a:srgbClr val="146E38"/>
              </a:solidFill>
              <a:latin typeface="Nunito" pitchFamily="2" charset="0"/>
            </a:endParaRPr>
          </a:p>
        </p:txBody>
      </p:sp>
      <p:sp>
        <p:nvSpPr>
          <p:cNvPr id="22" name="CaixaDeTexto 46">
            <a:extLst>
              <a:ext uri="{FF2B5EF4-FFF2-40B4-BE49-F238E27FC236}">
                <a16:creationId xmlns:a16="http://schemas.microsoft.com/office/drawing/2014/main" id="{2D816BD3-53BA-2D0B-33F9-92EAC9FBA98B}"/>
              </a:ext>
            </a:extLst>
          </p:cNvPr>
          <p:cNvSpPr txBox="1"/>
          <p:nvPr/>
        </p:nvSpPr>
        <p:spPr>
          <a:xfrm>
            <a:off x="9142671" y="3676057"/>
            <a:ext cx="2720147" cy="2077492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18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Ampliar a experimentação em ambiente controlado</a:t>
            </a:r>
          </a:p>
          <a:p>
            <a:pPr defTabSz="2057400">
              <a:defRPr/>
            </a:pPr>
            <a:endParaRPr lang="pt-BR" sz="1800" i="1" dirty="0">
              <a:solidFill>
                <a:srgbClr val="5A645A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endParaRPr lang="pt-BR" sz="1800" i="1" dirty="0">
              <a:solidFill>
                <a:srgbClr val="5A645A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r>
              <a:rPr lang="pt-BR" sz="18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Status: Em desenvolvimento</a:t>
            </a:r>
          </a:p>
        </p:txBody>
      </p:sp>
      <p:sp>
        <p:nvSpPr>
          <p:cNvPr id="2" name="CaixaDeTexto 46">
            <a:extLst>
              <a:ext uri="{FF2B5EF4-FFF2-40B4-BE49-F238E27FC236}">
                <a16:creationId xmlns:a16="http://schemas.microsoft.com/office/drawing/2014/main" id="{77709930-45D5-3142-621F-F0CE7A5D6DB2}"/>
              </a:ext>
            </a:extLst>
          </p:cNvPr>
          <p:cNvSpPr txBox="1"/>
          <p:nvPr/>
        </p:nvSpPr>
        <p:spPr>
          <a:xfrm>
            <a:off x="401788" y="1173746"/>
            <a:ext cx="3436016" cy="523220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2500" b="1" i="1" dirty="0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ESTÁGIO ATUAL</a:t>
            </a:r>
            <a:endParaRPr lang="pt-BR" sz="2500" i="1" dirty="0">
              <a:solidFill>
                <a:srgbClr val="5A645A"/>
              </a:solidFill>
              <a:latin typeface="Exo 2.0"/>
              <a:ea typeface="Calibri"/>
              <a:cs typeface="Calibri"/>
              <a:sym typeface="Calibri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DAC2729A-69F8-B1EE-F5FD-61744B4F98DC}"/>
              </a:ext>
            </a:extLst>
          </p:cNvPr>
          <p:cNvSpPr/>
          <p:nvPr/>
        </p:nvSpPr>
        <p:spPr>
          <a:xfrm>
            <a:off x="8175152" y="3008104"/>
            <a:ext cx="3529606" cy="3175148"/>
          </a:xfrm>
          <a:prstGeom prst="rect">
            <a:avLst/>
          </a:prstGeom>
          <a:noFill/>
          <a:ln>
            <a:solidFill>
              <a:srgbClr val="00CF0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Seta: para a Direita 23">
            <a:extLst>
              <a:ext uri="{FF2B5EF4-FFF2-40B4-BE49-F238E27FC236}">
                <a16:creationId xmlns:a16="http://schemas.microsoft.com/office/drawing/2014/main" id="{460DC398-D0D2-1DF9-45A3-F039E45F41D9}"/>
              </a:ext>
            </a:extLst>
          </p:cNvPr>
          <p:cNvSpPr/>
          <p:nvPr/>
        </p:nvSpPr>
        <p:spPr>
          <a:xfrm>
            <a:off x="11769348" y="4321118"/>
            <a:ext cx="342090" cy="400110"/>
          </a:xfrm>
          <a:prstGeom prst="rightArrow">
            <a:avLst>
              <a:gd name="adj1" fmla="val 28740"/>
              <a:gd name="adj2" fmla="val 43365"/>
            </a:avLst>
          </a:prstGeom>
          <a:solidFill>
            <a:srgbClr val="00CF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899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08313B16-0A6D-FA6B-F5E5-0142870CE977}"/>
              </a:ext>
            </a:extLst>
          </p:cNvPr>
          <p:cNvSpPr/>
          <p:nvPr/>
        </p:nvSpPr>
        <p:spPr>
          <a:xfrm>
            <a:off x="252395" y="1258435"/>
            <a:ext cx="6626869" cy="523220"/>
          </a:xfrm>
          <a:prstGeom prst="roundRect">
            <a:avLst>
              <a:gd name="adj" fmla="val 50000"/>
            </a:avLst>
          </a:prstGeom>
          <a:solidFill>
            <a:srgbClr val="00C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4C4D168-A267-A369-F1C2-4BDCDCEC4ADE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INOVAR JUNTOS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6" name="Imagem 5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F5D29889-761D-A63C-5421-D745D4D28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sp>
        <p:nvSpPr>
          <p:cNvPr id="2" name="CaixaDeTexto 46">
            <a:extLst>
              <a:ext uri="{FF2B5EF4-FFF2-40B4-BE49-F238E27FC236}">
                <a16:creationId xmlns:a16="http://schemas.microsoft.com/office/drawing/2014/main" id="{064CC8C3-C079-2AC8-6F4A-3E660138B271}"/>
              </a:ext>
            </a:extLst>
          </p:cNvPr>
          <p:cNvSpPr txBox="1"/>
          <p:nvPr/>
        </p:nvSpPr>
        <p:spPr>
          <a:xfrm>
            <a:off x="2794663" y="1237206"/>
            <a:ext cx="3436016" cy="523220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2500" b="1" i="1" dirty="0">
                <a:solidFill>
                  <a:schemeClr val="bg1"/>
                </a:solidFill>
                <a:latin typeface="Exo 2.0"/>
                <a:ea typeface="Calibri"/>
                <a:cs typeface="Calibri"/>
                <a:sym typeface="Calibri"/>
              </a:rPr>
              <a:t>O PILOTO</a:t>
            </a:r>
            <a:endParaRPr lang="pt-BR" sz="2500" i="1" dirty="0">
              <a:solidFill>
                <a:schemeClr val="bg1"/>
              </a:solidFill>
              <a:latin typeface="Exo 2.0"/>
              <a:ea typeface="Calibri"/>
              <a:cs typeface="Calibri"/>
              <a:sym typeface="Calibri"/>
            </a:endParaRPr>
          </a:p>
        </p:txBody>
      </p:sp>
      <p:sp>
        <p:nvSpPr>
          <p:cNvPr id="3" name="Retângulo: Cantos Diagonais Arredondados 2">
            <a:extLst>
              <a:ext uri="{FF2B5EF4-FFF2-40B4-BE49-F238E27FC236}">
                <a16:creationId xmlns:a16="http://schemas.microsoft.com/office/drawing/2014/main" id="{917BEF74-1C4C-25F8-EF3A-C9C7BD455C38}"/>
              </a:ext>
            </a:extLst>
          </p:cNvPr>
          <p:cNvSpPr/>
          <p:nvPr/>
        </p:nvSpPr>
        <p:spPr>
          <a:xfrm>
            <a:off x="7150737" y="2982974"/>
            <a:ext cx="3776925" cy="396386"/>
          </a:xfrm>
          <a:prstGeom prst="round2DiagRect">
            <a:avLst/>
          </a:prstGeom>
          <a:solidFill>
            <a:srgbClr val="64C8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DA52BB7-85E9-D4DF-D1AC-822F30073A7F}"/>
              </a:ext>
            </a:extLst>
          </p:cNvPr>
          <p:cNvSpPr txBox="1"/>
          <p:nvPr/>
        </p:nvSpPr>
        <p:spPr>
          <a:xfrm>
            <a:off x="8929561" y="3040805"/>
            <a:ext cx="2061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i="1">
                <a:solidFill>
                  <a:schemeClr val="bg1"/>
                </a:solidFill>
                <a:latin typeface="Exo"/>
              </a:rPr>
              <a:t>ESTRATÉGIA AGRO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DFB503F-D5D6-DC83-06B8-FF1F824ABBE7}"/>
              </a:ext>
            </a:extLst>
          </p:cNvPr>
          <p:cNvSpPr txBox="1"/>
          <p:nvPr/>
        </p:nvSpPr>
        <p:spPr>
          <a:xfrm>
            <a:off x="9382346" y="4149502"/>
            <a:ext cx="1366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Exo 2 Light Italics"/>
              </a:rPr>
              <a:t>Camila Santos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AC4A0EC-0EFD-9C90-8C05-45A08C441645}"/>
              </a:ext>
            </a:extLst>
          </p:cNvPr>
          <p:cNvSpPr txBox="1"/>
          <p:nvPr/>
        </p:nvSpPr>
        <p:spPr>
          <a:xfrm>
            <a:off x="6993968" y="4132070"/>
            <a:ext cx="1972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Exo 2 Light Italics"/>
              </a:rPr>
              <a:t>Alexandre Lindemeyer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713149C-C911-6FEB-C110-8AA48403A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6294" y="3459937"/>
            <a:ext cx="609724" cy="596385"/>
          </a:xfrm>
          <a:prstGeom prst="ellipse">
            <a:avLst/>
          </a:prstGeom>
          <a:ln w="3175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56D7237D-DC8B-D1B9-A72E-8364E1823F8D}"/>
              </a:ext>
            </a:extLst>
          </p:cNvPr>
          <p:cNvSpPr txBox="1"/>
          <p:nvPr/>
        </p:nvSpPr>
        <p:spPr>
          <a:xfrm>
            <a:off x="6954516" y="3040805"/>
            <a:ext cx="2061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i="1" dirty="0">
                <a:solidFill>
                  <a:schemeClr val="bg1"/>
                </a:solidFill>
                <a:latin typeface="Exo"/>
              </a:rPr>
              <a:t>INOVAÇÃO</a:t>
            </a:r>
          </a:p>
        </p:txBody>
      </p:sp>
      <p:pic>
        <p:nvPicPr>
          <p:cNvPr id="12" name="Imagem 11" descr="Mulher de óculos sorrindo posando para foto na grama&#10;&#10;O conteúdo gerado por IA pode estar incorreto.">
            <a:extLst>
              <a:ext uri="{FF2B5EF4-FFF2-40B4-BE49-F238E27FC236}">
                <a16:creationId xmlns:a16="http://schemas.microsoft.com/office/drawing/2014/main" id="{3DCE18E3-1B7E-0C85-837E-B17EB85DFA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443" y="3503588"/>
            <a:ext cx="589013" cy="589013"/>
          </a:xfrm>
          <a:prstGeom prst="ellipse">
            <a:avLst/>
          </a:prstGeom>
          <a:ln w="3175" cap="rnd">
            <a:solidFill>
              <a:schemeClr val="tx1"/>
            </a:solidFill>
            <a:prstDash val="solid"/>
          </a:ln>
          <a:effectLst/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CaixaDeTexto 46">
            <a:extLst>
              <a:ext uri="{FF2B5EF4-FFF2-40B4-BE49-F238E27FC236}">
                <a16:creationId xmlns:a16="http://schemas.microsoft.com/office/drawing/2014/main" id="{3A483FC8-BC5A-4C77-EB2D-4D71A51B8D55}"/>
              </a:ext>
            </a:extLst>
          </p:cNvPr>
          <p:cNvSpPr txBox="1"/>
          <p:nvPr/>
        </p:nvSpPr>
        <p:spPr>
          <a:xfrm>
            <a:off x="229666" y="2004790"/>
            <a:ext cx="6264276" cy="1677382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2000" b="1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O que:</a:t>
            </a:r>
          </a:p>
          <a:p>
            <a:pPr defTabSz="2057400">
              <a:defRPr/>
            </a:pPr>
            <a:endParaRPr lang="pt-BR" sz="2000" i="1" dirty="0">
              <a:solidFill>
                <a:srgbClr val="5A645A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r>
              <a:rPr lang="pt-BR" sz="20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Ampliar o experimento através de um MVP já atuando no ambiente de produção para avaliação e coleta de novos resultados.  </a:t>
            </a:r>
            <a:endParaRPr lang="pt-BR" sz="2000" dirty="0"/>
          </a:p>
        </p:txBody>
      </p:sp>
      <p:sp>
        <p:nvSpPr>
          <p:cNvPr id="14" name="CaixaDeTexto 46">
            <a:extLst>
              <a:ext uri="{FF2B5EF4-FFF2-40B4-BE49-F238E27FC236}">
                <a16:creationId xmlns:a16="http://schemas.microsoft.com/office/drawing/2014/main" id="{0B540F04-4C94-6268-0A11-01C14A54A03F}"/>
              </a:ext>
            </a:extLst>
          </p:cNvPr>
          <p:cNvSpPr txBox="1"/>
          <p:nvPr/>
        </p:nvSpPr>
        <p:spPr>
          <a:xfrm>
            <a:off x="229665" y="3780618"/>
            <a:ext cx="6811433" cy="2908489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2000" b="1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Como:</a:t>
            </a:r>
          </a:p>
          <a:p>
            <a:pPr defTabSz="2057400">
              <a:defRPr/>
            </a:pPr>
            <a:endParaRPr lang="pt-BR" sz="2000" i="1" dirty="0">
              <a:solidFill>
                <a:srgbClr val="5A645A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r>
              <a:rPr lang="pt-BR" sz="20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Atuando em ambiente controlado oferendo a solução para associados através das cooperativas</a:t>
            </a:r>
          </a:p>
          <a:p>
            <a:pPr defTabSz="2057400">
              <a:defRPr/>
            </a:pPr>
            <a:endParaRPr lang="pt-BR" sz="2000" i="1" dirty="0">
              <a:solidFill>
                <a:srgbClr val="5A645A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marL="342900" indent="-342900" defTabSz="2057400">
              <a:buFont typeface="Arial" panose="020B0604020202020204" pitchFamily="34" charset="0"/>
              <a:buChar char="•"/>
              <a:defRPr/>
            </a:pPr>
            <a:r>
              <a:rPr lang="pt-BR" sz="20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Canal e modelo de atendimento</a:t>
            </a:r>
          </a:p>
          <a:p>
            <a:pPr marL="342900" indent="-342900" defTabSz="2057400">
              <a:buFont typeface="Arial" panose="020B0604020202020204" pitchFamily="34" charset="0"/>
              <a:buChar char="•"/>
              <a:defRPr/>
            </a:pPr>
            <a:r>
              <a:rPr lang="pt-BR" sz="20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capacitação gerente de negócios</a:t>
            </a:r>
          </a:p>
          <a:p>
            <a:pPr marL="342900" indent="-342900" defTabSz="2057400">
              <a:buFont typeface="Arial" panose="020B0604020202020204" pitchFamily="34" charset="0"/>
              <a:buChar char="•"/>
              <a:defRPr/>
            </a:pPr>
            <a:r>
              <a:rPr lang="pt-BR" sz="20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capacitação associado para utilizar a ferramenta</a:t>
            </a:r>
          </a:p>
          <a:p>
            <a:pPr defTabSz="2057400">
              <a:defRPr/>
            </a:pPr>
            <a:endParaRPr lang="pt-BR" sz="2000" dirty="0"/>
          </a:p>
        </p:txBody>
      </p: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81F9751C-2FA1-89ED-EB4C-71437D4F2955}"/>
              </a:ext>
            </a:extLst>
          </p:cNvPr>
          <p:cNvSpPr/>
          <p:nvPr/>
        </p:nvSpPr>
        <p:spPr>
          <a:xfrm>
            <a:off x="7127681" y="4526973"/>
            <a:ext cx="3776925" cy="396387"/>
          </a:xfrm>
          <a:prstGeom prst="round2DiagRect">
            <a:avLst/>
          </a:prstGeom>
          <a:solidFill>
            <a:srgbClr val="64C8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BA569A0-04A2-6B5A-F9E9-315A4A770F2C}"/>
              </a:ext>
            </a:extLst>
          </p:cNvPr>
          <p:cNvSpPr txBox="1"/>
          <p:nvPr/>
        </p:nvSpPr>
        <p:spPr>
          <a:xfrm>
            <a:off x="8929561" y="4575945"/>
            <a:ext cx="2061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i="1" dirty="0">
                <a:solidFill>
                  <a:schemeClr val="bg1"/>
                </a:solidFill>
                <a:latin typeface="Exo"/>
              </a:rPr>
              <a:t>COOPS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0E80062-E3EF-EB46-9CC1-49282E1C6920}"/>
              </a:ext>
            </a:extLst>
          </p:cNvPr>
          <p:cNvSpPr txBox="1"/>
          <p:nvPr/>
        </p:nvSpPr>
        <p:spPr>
          <a:xfrm>
            <a:off x="6954516" y="4575945"/>
            <a:ext cx="2061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i="1" dirty="0">
                <a:solidFill>
                  <a:schemeClr val="bg1"/>
                </a:solidFill>
                <a:latin typeface="Exo"/>
              </a:rPr>
              <a:t>CENTRAIS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782BCD5-A293-B124-62C0-430899800A1E}"/>
              </a:ext>
            </a:extLst>
          </p:cNvPr>
          <p:cNvSpPr txBox="1"/>
          <p:nvPr/>
        </p:nvSpPr>
        <p:spPr>
          <a:xfrm>
            <a:off x="6987910" y="5053108"/>
            <a:ext cx="1879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Exo 2 Light Italics"/>
              </a:rPr>
              <a:t>05 Centrais</a:t>
            </a:r>
          </a:p>
          <a:p>
            <a:pPr algn="ctr"/>
            <a:r>
              <a:rPr lang="pt-B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Exo 2 Light Italics"/>
              </a:rPr>
              <a:t>Embarcar no Projeto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494C7EB-547D-7C93-1FAC-C96E80365FC9}"/>
              </a:ext>
            </a:extLst>
          </p:cNvPr>
          <p:cNvSpPr txBox="1"/>
          <p:nvPr/>
        </p:nvSpPr>
        <p:spPr>
          <a:xfrm>
            <a:off x="9285022" y="5078643"/>
            <a:ext cx="1296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Exo 2 Light Italics"/>
              </a:rPr>
              <a:t>10 </a:t>
            </a:r>
            <a:r>
              <a:rPr lang="pt-BR" sz="1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Exo 2 Light Italics"/>
              </a:rPr>
              <a:t>Coops</a:t>
            </a:r>
            <a:endParaRPr lang="pt-BR" sz="1400" i="1" dirty="0">
              <a:solidFill>
                <a:schemeClr val="tx1">
                  <a:lumMod val="65000"/>
                  <a:lumOff val="35000"/>
                </a:schemeClr>
              </a:solidFill>
              <a:latin typeface="Exo 2 Light Italics"/>
            </a:endParaRPr>
          </a:p>
          <a:p>
            <a:pPr algn="ctr"/>
            <a:r>
              <a:rPr lang="pt-B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Exo 2 Light Italics"/>
              </a:rPr>
              <a:t>A definir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708F1BC-FDBC-8CFD-88B2-1049B2E363AF}"/>
              </a:ext>
            </a:extLst>
          </p:cNvPr>
          <p:cNvSpPr txBox="1"/>
          <p:nvPr/>
        </p:nvSpPr>
        <p:spPr>
          <a:xfrm>
            <a:off x="7031077" y="2007586"/>
            <a:ext cx="4394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057400">
              <a:defRPr/>
            </a:pPr>
            <a:r>
              <a:rPr lang="pt-BR" sz="2000" b="1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Quem: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1E7B466-7117-0D71-6675-2C93B8BB9AA8}"/>
              </a:ext>
            </a:extLst>
          </p:cNvPr>
          <p:cNvSpPr txBox="1"/>
          <p:nvPr/>
        </p:nvSpPr>
        <p:spPr>
          <a:xfrm>
            <a:off x="7031077" y="2489707"/>
            <a:ext cx="48317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057400">
              <a:defRPr/>
            </a:pPr>
            <a:r>
              <a:rPr lang="pt-BR" sz="1800" i="1" dirty="0">
                <a:solidFill>
                  <a:srgbClr val="5A645A"/>
                </a:solidFill>
                <a:latin typeface="Exo 2.0"/>
                <a:ea typeface="Calibri"/>
                <a:cs typeface="Calibri"/>
                <a:sym typeface="Calibri"/>
              </a:rPr>
              <a:t>Grupo de trabalho formado por:</a:t>
            </a:r>
            <a:endParaRPr lang="pt-BR" sz="1800" dirty="0"/>
          </a:p>
        </p:txBody>
      </p:sp>
      <p:sp>
        <p:nvSpPr>
          <p:cNvPr id="25" name="Retângulo: Cantos Diagonais Arredondados 24">
            <a:extLst>
              <a:ext uri="{FF2B5EF4-FFF2-40B4-BE49-F238E27FC236}">
                <a16:creationId xmlns:a16="http://schemas.microsoft.com/office/drawing/2014/main" id="{F1743EC1-D0DB-3A05-F4D6-7E47F94E6A2B}"/>
              </a:ext>
            </a:extLst>
          </p:cNvPr>
          <p:cNvSpPr/>
          <p:nvPr/>
        </p:nvSpPr>
        <p:spPr>
          <a:xfrm>
            <a:off x="7127681" y="5714937"/>
            <a:ext cx="1739869" cy="387526"/>
          </a:xfrm>
          <a:prstGeom prst="round2DiagRect">
            <a:avLst/>
          </a:prstGeom>
          <a:solidFill>
            <a:srgbClr val="64C8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20F1BDC-3C13-C7AC-7422-ABA0199B77A5}"/>
              </a:ext>
            </a:extLst>
          </p:cNvPr>
          <p:cNvSpPr txBox="1"/>
          <p:nvPr/>
        </p:nvSpPr>
        <p:spPr>
          <a:xfrm>
            <a:off x="6954516" y="5763909"/>
            <a:ext cx="2061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i="1" dirty="0">
                <a:solidFill>
                  <a:schemeClr val="bg1"/>
                </a:solidFill>
                <a:latin typeface="Exo"/>
              </a:rPr>
              <a:t>STARTUP</a:t>
            </a:r>
          </a:p>
        </p:txBody>
      </p:sp>
      <p:pic>
        <p:nvPicPr>
          <p:cNvPr id="30" name="Picture 2" descr="Lucro Rural">
            <a:extLst>
              <a:ext uri="{FF2B5EF4-FFF2-40B4-BE49-F238E27FC236}">
                <a16:creationId xmlns:a16="http://schemas.microsoft.com/office/drawing/2014/main" id="{C1B1C03C-8B4C-50F4-CDCE-83C480FA0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547" y="6221820"/>
            <a:ext cx="1519244" cy="38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770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16318BAB-32FD-ECBD-8107-009677F3E69F}"/>
              </a:ext>
            </a:extLst>
          </p:cNvPr>
          <p:cNvSpPr/>
          <p:nvPr/>
        </p:nvSpPr>
        <p:spPr>
          <a:xfrm>
            <a:off x="-1397167" y="1425518"/>
            <a:ext cx="914400" cy="914400"/>
          </a:xfrm>
          <a:prstGeom prst="rect">
            <a:avLst/>
          </a:prstGeom>
          <a:solidFill>
            <a:srgbClr val="E60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9406DCB-1BDF-8B29-E1CB-15F93976AF90}"/>
              </a:ext>
            </a:extLst>
          </p:cNvPr>
          <p:cNvSpPr/>
          <p:nvPr/>
        </p:nvSpPr>
        <p:spPr>
          <a:xfrm>
            <a:off x="-1362997" y="2364787"/>
            <a:ext cx="914400" cy="914400"/>
          </a:xfrm>
          <a:prstGeom prst="rect">
            <a:avLst/>
          </a:prstGeom>
          <a:solidFill>
            <a:srgbClr val="FF6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5DBE321-A50C-00A1-98B1-F22BB3244BD6}"/>
              </a:ext>
            </a:extLst>
          </p:cNvPr>
          <p:cNvSpPr/>
          <p:nvPr/>
        </p:nvSpPr>
        <p:spPr>
          <a:xfrm>
            <a:off x="-1397167" y="943449"/>
            <a:ext cx="914400" cy="914400"/>
          </a:xfrm>
          <a:prstGeom prst="rect">
            <a:avLst/>
          </a:prstGeom>
          <a:solidFill>
            <a:srgbClr val="1E9B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27763F6-3AEB-96DF-7197-602B72510900}"/>
              </a:ext>
            </a:extLst>
          </p:cNvPr>
          <p:cNvSpPr/>
          <p:nvPr/>
        </p:nvSpPr>
        <p:spPr>
          <a:xfrm>
            <a:off x="-1460270" y="404813"/>
            <a:ext cx="914400" cy="914400"/>
          </a:xfrm>
          <a:prstGeom prst="rect">
            <a:avLst/>
          </a:prstGeom>
          <a:solidFill>
            <a:srgbClr val="64C8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10EDD9B-01E6-45AE-483E-45F67516639B}"/>
              </a:ext>
            </a:extLst>
          </p:cNvPr>
          <p:cNvSpPr/>
          <p:nvPr/>
        </p:nvSpPr>
        <p:spPr>
          <a:xfrm>
            <a:off x="0" y="0"/>
            <a:ext cx="12192000" cy="642451"/>
          </a:xfrm>
          <a:prstGeom prst="rect">
            <a:avLst/>
          </a:prstGeom>
          <a:solidFill>
            <a:srgbClr val="41B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spc="100">
                <a:solidFill>
                  <a:srgbClr val="41B700"/>
                </a:solidFill>
                <a:latin typeface="Exo 2.0"/>
              </a:rPr>
              <a:t> .    </a:t>
            </a:r>
            <a:r>
              <a:rPr lang="pt-BR" sz="1600" b="1" spc="70">
                <a:latin typeface="Exo 2.0"/>
              </a:rPr>
              <a:t>DESAFIOS 2024</a:t>
            </a:r>
            <a:r>
              <a:rPr lang="pt-BR" sz="1100" spc="70">
                <a:latin typeface="Exo 2.0"/>
              </a:rPr>
              <a:t> | </a:t>
            </a:r>
            <a:r>
              <a:rPr lang="pt-BR" sz="1600" b="1" spc="70">
                <a:latin typeface="Exo 2.0"/>
              </a:rPr>
              <a:t> </a:t>
            </a:r>
            <a:r>
              <a:rPr lang="pt-BR" sz="1100" spc="70">
                <a:latin typeface="Exo 2.0"/>
              </a:rPr>
              <a:t>INOVAR JUNTOS</a:t>
            </a:r>
            <a:endParaRPr sz="1600" b="1" spc="70">
              <a:latin typeface="Exo 2.0" pitchFamily="2" charset="77"/>
            </a:endParaRPr>
          </a:p>
        </p:txBody>
      </p:sp>
      <p:pic>
        <p:nvPicPr>
          <p:cNvPr id="6" name="Imagem 5" descr="Desenho com traços pretos em fundo branco&#10;&#10;Descrição gerada automaticamente">
            <a:extLst>
              <a:ext uri="{FF2B5EF4-FFF2-40B4-BE49-F238E27FC236}">
                <a16:creationId xmlns:a16="http://schemas.microsoft.com/office/drawing/2014/main" id="{DA65DD0E-8D3C-FD4B-1984-649B7E7A5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2113" y="218169"/>
            <a:ext cx="1060705" cy="226493"/>
          </a:xfrm>
          <a:prstGeom prst="rect">
            <a:avLst/>
          </a:prstGeom>
        </p:spPr>
      </p:pic>
      <p:sp>
        <p:nvSpPr>
          <p:cNvPr id="7" name="CaixaDeTexto 46">
            <a:extLst>
              <a:ext uri="{FF2B5EF4-FFF2-40B4-BE49-F238E27FC236}">
                <a16:creationId xmlns:a16="http://schemas.microsoft.com/office/drawing/2014/main" id="{C0AB6553-8002-052E-BBDB-A0263C3BDDEA}"/>
              </a:ext>
            </a:extLst>
          </p:cNvPr>
          <p:cNvSpPr txBox="1"/>
          <p:nvPr/>
        </p:nvSpPr>
        <p:spPr>
          <a:xfrm>
            <a:off x="1618159" y="2286607"/>
            <a:ext cx="8955681" cy="3370153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057400">
              <a:defRPr/>
            </a:pPr>
            <a:r>
              <a:rPr lang="pt-BR" sz="30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Temos a oportunidade de sermos a única IF que atua de forma consultiva para além do crédito.</a:t>
            </a:r>
          </a:p>
          <a:p>
            <a:pPr defTabSz="2057400">
              <a:defRPr/>
            </a:pPr>
            <a:endParaRPr lang="pt-BR" sz="3000" b="1" i="1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endParaRPr lang="pt-BR" sz="3000" b="1" i="1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endParaRPr lang="pt-BR" sz="3000" b="1" i="1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endParaRPr lang="pt-BR" sz="3000" b="1" i="1">
              <a:solidFill>
                <a:srgbClr val="3FA110"/>
              </a:solidFill>
              <a:latin typeface="Exo 2.0"/>
              <a:ea typeface="Calibri"/>
              <a:cs typeface="Calibri"/>
              <a:sym typeface="Calibri"/>
            </a:endParaRPr>
          </a:p>
          <a:p>
            <a:pPr defTabSz="2057400">
              <a:defRPr/>
            </a:pPr>
            <a:r>
              <a:rPr lang="pt-BR" sz="3000" b="1" i="1">
                <a:solidFill>
                  <a:srgbClr val="3FA110"/>
                </a:solidFill>
                <a:latin typeface="Exo 2.0"/>
                <a:ea typeface="Calibri"/>
                <a:cs typeface="Calibri"/>
                <a:sym typeface="Calibri"/>
              </a:rPr>
              <a:t>	Obrigado!</a:t>
            </a:r>
            <a:endParaRPr lang="pt-BR" sz="300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BC81891-9E17-76D3-1986-78C1F7F1919D}"/>
              </a:ext>
            </a:extLst>
          </p:cNvPr>
          <p:cNvSpPr txBox="1"/>
          <p:nvPr/>
        </p:nvSpPr>
        <p:spPr>
          <a:xfrm>
            <a:off x="7368627" y="4988422"/>
            <a:ext cx="3205213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600" b="1" u="sng">
                <a:latin typeface="Exo 2.0" panose="00000500000000000000" pitchFamily="50" charset="0"/>
              </a:rPr>
              <a:t>INOVAÇÃO</a:t>
            </a:r>
          </a:p>
          <a:p>
            <a:endParaRPr lang="pt-BR" sz="1600">
              <a:latin typeface="Exo 2.0" panose="00000500000000000000" pitchFamily="50" charset="0"/>
            </a:endParaRPr>
          </a:p>
          <a:p>
            <a:r>
              <a:rPr lang="pt-BR" sz="1600">
                <a:latin typeface="Exo 2.0" panose="00000500000000000000" pitchFamily="50" charset="0"/>
              </a:rPr>
              <a:t>Alexandra Rodrigues</a:t>
            </a:r>
          </a:p>
          <a:p>
            <a:r>
              <a:rPr lang="pt-BR" sz="1600">
                <a:latin typeface="Exo 2.0" panose="00000500000000000000" pitchFamily="50" charset="0"/>
              </a:rPr>
              <a:t>Alexandre Lindemeyer </a:t>
            </a:r>
          </a:p>
        </p:txBody>
      </p:sp>
    </p:spTree>
    <p:extLst>
      <p:ext uri="{BB962C8B-B14F-4D97-AF65-F5344CB8AC3E}">
        <p14:creationId xmlns:p14="http://schemas.microsoft.com/office/powerpoint/2010/main" val="371323494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Tema do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2E377AF88B394A8F9E46C13866E856" ma:contentTypeVersion="20" ma:contentTypeDescription="Create a new document." ma:contentTypeScope="" ma:versionID="94a87b26dc35ac08bbd82c17b22e8eea">
  <xsd:schema xmlns:xsd="http://www.w3.org/2001/XMLSchema" xmlns:xs="http://www.w3.org/2001/XMLSchema" xmlns:p="http://schemas.microsoft.com/office/2006/metadata/properties" xmlns:ns2="d35670d1-454e-4581-9c60-3ce39c5d9ee1" xmlns:ns3="60c28f28-bf1b-4bf6-afa9-1eedf1fa7243" targetNamespace="http://schemas.microsoft.com/office/2006/metadata/properties" ma:root="true" ma:fieldsID="e0c9cd90c6c3ede2cafd702f3c70f07c" ns2:_="" ns3:_="">
    <xsd:import namespace="d35670d1-454e-4581-9c60-3ce39c5d9ee1"/>
    <xsd:import namespace="60c28f28-bf1b-4bf6-afa9-1eedf1fa72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670d1-454e-4581-9c60-3ce39c5d9e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aaafb2d-38a4-4338-837a-a1537244f3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27" nillable="true" ma:displayName="Sign-off status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c28f28-bf1b-4bf6-afa9-1eedf1fa724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0503072-4e9c-428e-87cf-f71a0f501a7e}" ma:internalName="TaxCatchAll" ma:showField="CatchAllData" ma:web="60c28f28-bf1b-4bf6-afa9-1eedf1fa72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0c28f28-bf1b-4bf6-afa9-1eedf1fa7243" xsi:nil="true"/>
    <lcf76f155ced4ddcb4097134ff3c332f xmlns="d35670d1-454e-4581-9c60-3ce39c5d9ee1">
      <Terms xmlns="http://schemas.microsoft.com/office/infopath/2007/PartnerControls"/>
    </lcf76f155ced4ddcb4097134ff3c332f>
    <SharedWithUsers xmlns="60c28f28-bf1b-4bf6-afa9-1eedf1fa7243">
      <UserInfo>
        <DisplayName>Henrique de Oliveira Feldmann</DisplayName>
        <AccountId>675</AccountId>
        <AccountType/>
      </UserInfo>
      <UserInfo>
        <DisplayName>Alexandre Reichel Lindemeyer</DisplayName>
        <AccountId>1476</AccountId>
        <AccountType/>
      </UserInfo>
      <UserInfo>
        <DisplayName>Diego Alcantara dos Santos</DisplayName>
        <AccountId>30</AccountId>
        <AccountType/>
      </UserInfo>
      <UserInfo>
        <DisplayName>Marcela Lazzari</DisplayName>
        <AccountId>561</AccountId>
        <AccountType/>
      </UserInfo>
    </SharedWithUsers>
    <_Flow_SignoffStatus xmlns="d35670d1-454e-4581-9c60-3ce39c5d9ee1" xsi:nil="true"/>
  </documentManagement>
</p:properties>
</file>

<file path=customXml/itemProps1.xml><?xml version="1.0" encoding="utf-8"?>
<ds:datastoreItem xmlns:ds="http://schemas.openxmlformats.org/officeDocument/2006/customXml" ds:itemID="{EECD48C9-CE6E-46CE-BD3F-C5168C59FE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5670d1-454e-4581-9c60-3ce39c5d9ee1"/>
    <ds:schemaRef ds:uri="60c28f28-bf1b-4bf6-afa9-1eedf1fa72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A3EEA8-9AF3-4578-BC79-41AEC4297C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CBB2E8-0AFE-4D3F-AF38-60B40FC92701}">
  <ds:schemaRefs>
    <ds:schemaRef ds:uri="60c28f28-bf1b-4bf6-afa9-1eedf1fa7243"/>
    <ds:schemaRef ds:uri="d35670d1-454e-4581-9c60-3ce39c5d9ee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15709</TotalTime>
  <Words>1237</Words>
  <Application>Microsoft Office PowerPoint</Application>
  <PresentationFormat>Widescreen</PresentationFormat>
  <Paragraphs>212</Paragraphs>
  <Slides>18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19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18</vt:i4>
      </vt:variant>
    </vt:vector>
  </HeadingPairs>
  <TitlesOfParts>
    <vt:vector size="39" baseType="lpstr">
      <vt:lpstr>Aptos</vt:lpstr>
      <vt:lpstr>Arial</vt:lpstr>
      <vt:lpstr>Arimo Italics</vt:lpstr>
      <vt:lpstr>Calibri</vt:lpstr>
      <vt:lpstr>Calibri Light</vt:lpstr>
      <vt:lpstr>Exo</vt:lpstr>
      <vt:lpstr>Exo 2 Light Italics</vt:lpstr>
      <vt:lpstr>Exo 2.0</vt:lpstr>
      <vt:lpstr>Exo 2.0 Black</vt:lpstr>
      <vt:lpstr>Exo 2.0 Bold</vt:lpstr>
      <vt:lpstr>Exo LIGHT</vt:lpstr>
      <vt:lpstr>Nunito</vt:lpstr>
      <vt:lpstr>Open Sans</vt:lpstr>
      <vt:lpstr>Open Sans Light</vt:lpstr>
      <vt:lpstr>Open Sans SemiBold</vt:lpstr>
      <vt:lpstr>Poppins</vt:lpstr>
      <vt:lpstr>Quattrocento Sans</vt:lpstr>
      <vt:lpstr>Trebuchet MS</vt:lpstr>
      <vt:lpstr>Wingdings</vt:lpstr>
      <vt:lpstr>Simple Light</vt:lpstr>
      <vt:lpstr>4_Tema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Diego Alcantara dos Santos</dc:creator>
  <cp:lastModifiedBy>Alexandre Reichel Lindemeyer</cp:lastModifiedBy>
  <cp:revision>4</cp:revision>
  <dcterms:created xsi:type="dcterms:W3CDTF">2023-07-25T20:47:11Z</dcterms:created>
  <dcterms:modified xsi:type="dcterms:W3CDTF">2025-08-11T17:12:59Z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9deea41-824f-4c3c-afd5-7afdfc16eee8_Enabled">
    <vt:lpwstr>true</vt:lpwstr>
  </property>
  <property fmtid="{D5CDD505-2E9C-101B-9397-08002B2CF9AE}" pid="3" name="MSIP_Label_99deea41-824f-4c3c-afd5-7afdfc16eee8_SetDate">
    <vt:lpwstr>2023-07-25T20:49:15Z</vt:lpwstr>
  </property>
  <property fmtid="{D5CDD505-2E9C-101B-9397-08002B2CF9AE}" pid="4" name="MSIP_Label_99deea41-824f-4c3c-afd5-7afdfc16eee8_Method">
    <vt:lpwstr>Standard</vt:lpwstr>
  </property>
  <property fmtid="{D5CDD505-2E9C-101B-9397-08002B2CF9AE}" pid="5" name="MSIP_Label_99deea41-824f-4c3c-afd5-7afdfc16eee8_Name">
    <vt:lpwstr>99deea41-824f-4c3c-afd5-7afdfc16eee8</vt:lpwstr>
  </property>
  <property fmtid="{D5CDD505-2E9C-101B-9397-08002B2CF9AE}" pid="6" name="MSIP_Label_99deea41-824f-4c3c-afd5-7afdfc16eee8_SiteId">
    <vt:lpwstr>3223964c-6e1f-48ba-b705-423351281a8c</vt:lpwstr>
  </property>
  <property fmtid="{D5CDD505-2E9C-101B-9397-08002B2CF9AE}" pid="7" name="MSIP_Label_99deea41-824f-4c3c-afd5-7afdfc16eee8_ActionId">
    <vt:lpwstr>59937dde-5d5a-415c-96fe-ef8f33183dbf</vt:lpwstr>
  </property>
  <property fmtid="{D5CDD505-2E9C-101B-9397-08002B2CF9AE}" pid="8" name="MSIP_Label_99deea41-824f-4c3c-afd5-7afdfc16eee8_ContentBits">
    <vt:lpwstr>2</vt:lpwstr>
  </property>
  <property fmtid="{D5CDD505-2E9C-101B-9397-08002B2CF9AE}" pid="9" name="ClassificationContentMarkingFooterLocations">
    <vt:lpwstr>Simple Light:3\4_Tema do Office:8</vt:lpwstr>
  </property>
  <property fmtid="{D5CDD505-2E9C-101B-9397-08002B2CF9AE}" pid="10" name="ClassificationContentMarkingFooterText">
    <vt:lpwstr>Classificação da informação: Uso Interno</vt:lpwstr>
  </property>
  <property fmtid="{D5CDD505-2E9C-101B-9397-08002B2CF9AE}" pid="11" name="MediaServiceImageTags">
    <vt:lpwstr/>
  </property>
  <property fmtid="{D5CDD505-2E9C-101B-9397-08002B2CF9AE}" pid="12" name="ContentTypeId">
    <vt:lpwstr>0x0101002D2E377AF88B394A8F9E46C13866E856</vt:lpwstr>
  </property>
</Properties>
</file>