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68" r:id="rId4"/>
    <p:sldId id="258" r:id="rId5"/>
    <p:sldId id="259" r:id="rId6"/>
    <p:sldId id="260" r:id="rId7"/>
    <p:sldId id="263" r:id="rId8"/>
    <p:sldId id="261" r:id="rId9"/>
    <p:sldId id="262" r:id="rId10"/>
    <p:sldId id="264" r:id="rId11"/>
    <p:sldId id="265" r:id="rId12"/>
    <p:sldId id="266" r:id="rId13"/>
  </p:sldIdLst>
  <p:sldSz cx="9144000" cy="5143500" type="screen16x9"/>
  <p:notesSz cx="6858000" cy="9144000"/>
  <p:embeddedFontLst>
    <p:embeddedFont>
      <p:font typeface="Kanit" panose="020B0604020202020204" charset="-34"/>
      <p:regular r:id="rId15"/>
      <p:bold r:id="rId16"/>
      <p:italic r:id="rId17"/>
      <p:boldItalic r:id="rId18"/>
    </p:embeddedFont>
    <p:embeddedFont>
      <p:font typeface="Kanit Light" panose="020B0604020202020204" charset="-34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3176"/>
    <a:srgbClr val="824CBA"/>
    <a:srgbClr val="78909C"/>
    <a:srgbClr val="C627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033" autoAdjust="0"/>
  </p:normalViewPr>
  <p:slideViewPr>
    <p:cSldViewPr snapToGrid="0">
      <p:cViewPr varScale="1">
        <p:scale>
          <a:sx n="126" d="100"/>
          <a:sy n="126" d="100"/>
        </p:scale>
        <p:origin x="202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Planilha1!$A$2</c:f>
              <c:strCache>
                <c:ptCount val="1"/>
                <c:pt idx="0">
                  <c:v>Outros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Kanit Light" panose="020B0604020202020204" charset="-34"/>
                    <a:ea typeface="+mn-ea"/>
                    <a:cs typeface="Kanit Light" panose="020B0604020202020204" charset="-34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19/20</c:v>
                </c:pt>
                <c:pt idx="1">
                  <c:v>20/21</c:v>
                </c:pt>
                <c:pt idx="2">
                  <c:v>21/22</c:v>
                </c:pt>
                <c:pt idx="3">
                  <c:v>22/23</c:v>
                </c:pt>
                <c:pt idx="4">
                  <c:v>23/24</c:v>
                </c:pt>
                <c:pt idx="5">
                  <c:v>24/25</c:v>
                </c:pt>
              </c:strCache>
            </c:strRef>
          </c:cat>
          <c:val>
            <c:numRef>
              <c:f>Planilha1!$B$2:$G$2</c:f>
              <c:numCache>
                <c:formatCode>0%</c:formatCode>
                <c:ptCount val="6"/>
                <c:pt idx="0">
                  <c:v>0.13</c:v>
                </c:pt>
                <c:pt idx="1">
                  <c:v>0.12</c:v>
                </c:pt>
                <c:pt idx="2">
                  <c:v>0.11</c:v>
                </c:pt>
                <c:pt idx="3">
                  <c:v>0.11</c:v>
                </c:pt>
                <c:pt idx="4">
                  <c:v>0.12</c:v>
                </c:pt>
                <c:pt idx="5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D-4C9E-BF54-A486B12A0F3C}"/>
            </c:ext>
          </c:extLst>
        </c:ser>
        <c:ser>
          <c:idx val="1"/>
          <c:order val="1"/>
          <c:tx>
            <c:strRef>
              <c:f>Planilha1!$A$3</c:f>
              <c:strCache>
                <c:ptCount val="1"/>
                <c:pt idx="0">
                  <c:v>Cana</c:v>
                </c:pt>
              </c:strCache>
            </c:strRef>
          </c:tx>
          <c:spPr>
            <a:solidFill>
              <a:srgbClr val="C6276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Kanit Light" panose="020B0604020202020204" charset="-34"/>
                    <a:ea typeface="+mn-ea"/>
                    <a:cs typeface="Kanit Light" panose="020B0604020202020204" charset="-34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19/20</c:v>
                </c:pt>
                <c:pt idx="1">
                  <c:v>20/21</c:v>
                </c:pt>
                <c:pt idx="2">
                  <c:v>21/22</c:v>
                </c:pt>
                <c:pt idx="3">
                  <c:v>22/23</c:v>
                </c:pt>
                <c:pt idx="4">
                  <c:v>23/24</c:v>
                </c:pt>
                <c:pt idx="5">
                  <c:v>24/25</c:v>
                </c:pt>
              </c:strCache>
            </c:strRef>
          </c:cat>
          <c:val>
            <c:numRef>
              <c:f>Planilha1!$B$3:$G$3</c:f>
              <c:numCache>
                <c:formatCode>0%</c:formatCode>
                <c:ptCount val="6"/>
                <c:pt idx="0">
                  <c:v>0.12</c:v>
                </c:pt>
                <c:pt idx="1">
                  <c:v>0.12</c:v>
                </c:pt>
                <c:pt idx="2">
                  <c:v>0.11</c:v>
                </c:pt>
                <c:pt idx="3">
                  <c:v>0.11</c:v>
                </c:pt>
                <c:pt idx="4">
                  <c:v>0.1</c:v>
                </c:pt>
                <c:pt idx="5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DD-4C9E-BF54-A486B12A0F3C}"/>
            </c:ext>
          </c:extLst>
        </c:ser>
        <c:ser>
          <c:idx val="2"/>
          <c:order val="2"/>
          <c:tx>
            <c:strRef>
              <c:f>Planilha1!$A$4</c:f>
              <c:strCache>
                <c:ptCount val="1"/>
                <c:pt idx="0">
                  <c:v>Milho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Kanit Light" panose="020B0604020202020204" charset="-34"/>
                    <a:ea typeface="+mn-ea"/>
                    <a:cs typeface="Kanit Light" panose="020B0604020202020204" charset="-34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19/20</c:v>
                </c:pt>
                <c:pt idx="1">
                  <c:v>20/21</c:v>
                </c:pt>
                <c:pt idx="2">
                  <c:v>21/22</c:v>
                </c:pt>
                <c:pt idx="3">
                  <c:v>22/23</c:v>
                </c:pt>
                <c:pt idx="4">
                  <c:v>23/24</c:v>
                </c:pt>
                <c:pt idx="5">
                  <c:v>24/25</c:v>
                </c:pt>
              </c:strCache>
            </c:strRef>
          </c:cat>
          <c:val>
            <c:numRef>
              <c:f>Planilha1!$B$4:$G$4</c:f>
              <c:numCache>
                <c:formatCode>0%</c:formatCode>
                <c:ptCount val="6"/>
                <c:pt idx="0">
                  <c:v>0.24</c:v>
                </c:pt>
                <c:pt idx="1">
                  <c:v>0.24</c:v>
                </c:pt>
                <c:pt idx="2">
                  <c:v>0.26</c:v>
                </c:pt>
                <c:pt idx="3">
                  <c:v>0.26</c:v>
                </c:pt>
                <c:pt idx="4">
                  <c:v>0.25</c:v>
                </c:pt>
                <c:pt idx="5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DD-4C9E-BF54-A486B12A0F3C}"/>
            </c:ext>
          </c:extLst>
        </c:ser>
        <c:ser>
          <c:idx val="3"/>
          <c:order val="3"/>
          <c:tx>
            <c:strRef>
              <c:f>Planilha1!$A$5</c:f>
              <c:strCache>
                <c:ptCount val="1"/>
                <c:pt idx="0">
                  <c:v>Soja</c:v>
                </c:pt>
              </c:strCache>
            </c:strRef>
          </c:tx>
          <c:spPr>
            <a:solidFill>
              <a:srgbClr val="824CB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Kanit Light" panose="020B0604020202020204" charset="-34"/>
                    <a:ea typeface="+mn-ea"/>
                    <a:cs typeface="Kanit Light" panose="020B0604020202020204" charset="-34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19/20</c:v>
                </c:pt>
                <c:pt idx="1">
                  <c:v>20/21</c:v>
                </c:pt>
                <c:pt idx="2">
                  <c:v>21/22</c:v>
                </c:pt>
                <c:pt idx="3">
                  <c:v>22/23</c:v>
                </c:pt>
                <c:pt idx="4">
                  <c:v>23/24</c:v>
                </c:pt>
                <c:pt idx="5">
                  <c:v>24/25</c:v>
                </c:pt>
              </c:strCache>
            </c:strRef>
          </c:cat>
          <c:val>
            <c:numRef>
              <c:f>Planilha1!$B$5:$G$5</c:f>
              <c:numCache>
                <c:formatCode>0%</c:formatCode>
                <c:ptCount val="6"/>
                <c:pt idx="0">
                  <c:v>0.51</c:v>
                </c:pt>
                <c:pt idx="1">
                  <c:v>0.52</c:v>
                </c:pt>
                <c:pt idx="2">
                  <c:v>0.52</c:v>
                </c:pt>
                <c:pt idx="3">
                  <c:v>0.52</c:v>
                </c:pt>
                <c:pt idx="4">
                  <c:v>0.53</c:v>
                </c:pt>
                <c:pt idx="5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DD-4C9E-BF54-A486B12A0F3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1295477152"/>
        <c:axId val="1295484832"/>
      </c:barChart>
      <c:catAx>
        <c:axId val="129547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defRPr>
            </a:pPr>
            <a:endParaRPr lang="pt-BR"/>
          </a:p>
        </c:txPr>
        <c:crossAx val="1295484832"/>
        <c:crosses val="autoZero"/>
        <c:auto val="1"/>
        <c:lblAlgn val="ctr"/>
        <c:lblOffset val="100"/>
        <c:noMultiLvlLbl val="0"/>
      </c:catAx>
      <c:valAx>
        <c:axId val="1295484832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29547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753824567014382"/>
          <c:y val="0.86053647505419939"/>
          <c:w val="0.41347234574098918"/>
          <c:h val="7.49308085983218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tx1"/>
              </a:solidFill>
              <a:latin typeface="Kanit Light" panose="020B0604020202020204" charset="-34"/>
              <a:ea typeface="+mn-ea"/>
              <a:cs typeface="Kanit Light" panose="020B0604020202020204" charset="-34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Kanit Light" panose="020B0604020202020204" charset="-34"/>
          <a:cs typeface="Kanit Light" panose="020B0604020202020204" charset="-34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Planilha1!$A$2</c:f>
              <c:strCache>
                <c:ptCount val="1"/>
                <c:pt idx="0">
                  <c:v>Outros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Kanit Light" panose="020B0604020202020204" charset="-34"/>
                    <a:ea typeface="+mn-ea"/>
                    <a:cs typeface="Kanit Light" panose="020B0604020202020204" charset="-34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19/20</c:v>
                </c:pt>
                <c:pt idx="1">
                  <c:v>20/21</c:v>
                </c:pt>
                <c:pt idx="2">
                  <c:v>21/22</c:v>
                </c:pt>
                <c:pt idx="3">
                  <c:v>22/23</c:v>
                </c:pt>
                <c:pt idx="4">
                  <c:v>23/24</c:v>
                </c:pt>
                <c:pt idx="5">
                  <c:v>24/25</c:v>
                </c:pt>
              </c:strCache>
            </c:strRef>
          </c:cat>
          <c:val>
            <c:numRef>
              <c:f>Planilha1!$B$2:$G$2</c:f>
              <c:numCache>
                <c:formatCode>0%</c:formatCode>
                <c:ptCount val="6"/>
                <c:pt idx="0">
                  <c:v>0.13</c:v>
                </c:pt>
                <c:pt idx="1">
                  <c:v>0.12</c:v>
                </c:pt>
                <c:pt idx="2">
                  <c:v>0.11</c:v>
                </c:pt>
                <c:pt idx="3">
                  <c:v>0.11</c:v>
                </c:pt>
                <c:pt idx="4">
                  <c:v>0.12</c:v>
                </c:pt>
                <c:pt idx="5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D-4C9E-BF54-A486B12A0F3C}"/>
            </c:ext>
          </c:extLst>
        </c:ser>
        <c:ser>
          <c:idx val="1"/>
          <c:order val="1"/>
          <c:tx>
            <c:strRef>
              <c:f>Planilha1!$A$3</c:f>
              <c:strCache>
                <c:ptCount val="1"/>
                <c:pt idx="0">
                  <c:v>Cana</c:v>
                </c:pt>
              </c:strCache>
            </c:strRef>
          </c:tx>
          <c:spPr>
            <a:solidFill>
              <a:srgbClr val="C6276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Kanit Light" panose="020B0604020202020204" charset="-34"/>
                    <a:ea typeface="+mn-ea"/>
                    <a:cs typeface="Kanit Light" panose="020B0604020202020204" charset="-34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19/20</c:v>
                </c:pt>
                <c:pt idx="1">
                  <c:v>20/21</c:v>
                </c:pt>
                <c:pt idx="2">
                  <c:v>21/22</c:v>
                </c:pt>
                <c:pt idx="3">
                  <c:v>22/23</c:v>
                </c:pt>
                <c:pt idx="4">
                  <c:v>23/24</c:v>
                </c:pt>
                <c:pt idx="5">
                  <c:v>24/25</c:v>
                </c:pt>
              </c:strCache>
            </c:strRef>
          </c:cat>
          <c:val>
            <c:numRef>
              <c:f>Planilha1!$B$3:$G$3</c:f>
              <c:numCache>
                <c:formatCode>0%</c:formatCode>
                <c:ptCount val="6"/>
                <c:pt idx="0">
                  <c:v>0.12</c:v>
                </c:pt>
                <c:pt idx="1">
                  <c:v>0.12</c:v>
                </c:pt>
                <c:pt idx="2">
                  <c:v>0.11</c:v>
                </c:pt>
                <c:pt idx="3">
                  <c:v>0.11</c:v>
                </c:pt>
                <c:pt idx="4">
                  <c:v>0.1</c:v>
                </c:pt>
                <c:pt idx="5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DD-4C9E-BF54-A486B12A0F3C}"/>
            </c:ext>
          </c:extLst>
        </c:ser>
        <c:ser>
          <c:idx val="2"/>
          <c:order val="2"/>
          <c:tx>
            <c:strRef>
              <c:f>Planilha1!$A$4</c:f>
              <c:strCache>
                <c:ptCount val="1"/>
                <c:pt idx="0">
                  <c:v>Milho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Kanit Light" panose="020B0604020202020204" charset="-34"/>
                    <a:ea typeface="+mn-ea"/>
                    <a:cs typeface="Kanit Light" panose="020B0604020202020204" charset="-34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19/20</c:v>
                </c:pt>
                <c:pt idx="1">
                  <c:v>20/21</c:v>
                </c:pt>
                <c:pt idx="2">
                  <c:v>21/22</c:v>
                </c:pt>
                <c:pt idx="3">
                  <c:v>22/23</c:v>
                </c:pt>
                <c:pt idx="4">
                  <c:v>23/24</c:v>
                </c:pt>
                <c:pt idx="5">
                  <c:v>24/25</c:v>
                </c:pt>
              </c:strCache>
            </c:strRef>
          </c:cat>
          <c:val>
            <c:numRef>
              <c:f>Planilha1!$B$4:$G$4</c:f>
              <c:numCache>
                <c:formatCode>0%</c:formatCode>
                <c:ptCount val="6"/>
                <c:pt idx="0">
                  <c:v>0.24</c:v>
                </c:pt>
                <c:pt idx="1">
                  <c:v>0.24</c:v>
                </c:pt>
                <c:pt idx="2">
                  <c:v>0.26</c:v>
                </c:pt>
                <c:pt idx="3">
                  <c:v>0.26</c:v>
                </c:pt>
                <c:pt idx="4">
                  <c:v>0.25</c:v>
                </c:pt>
                <c:pt idx="5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DD-4C9E-BF54-A486B12A0F3C}"/>
            </c:ext>
          </c:extLst>
        </c:ser>
        <c:ser>
          <c:idx val="3"/>
          <c:order val="3"/>
          <c:tx>
            <c:strRef>
              <c:f>Planilha1!$A$5</c:f>
              <c:strCache>
                <c:ptCount val="1"/>
                <c:pt idx="0">
                  <c:v>Soja</c:v>
                </c:pt>
              </c:strCache>
            </c:strRef>
          </c:tx>
          <c:spPr>
            <a:solidFill>
              <a:srgbClr val="824CB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Kanit Light" panose="020B0604020202020204" charset="-34"/>
                    <a:ea typeface="+mn-ea"/>
                    <a:cs typeface="Kanit Light" panose="020B0604020202020204" charset="-34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Planilha1!$B$1:$G$1</c:f>
              <c:strCache>
                <c:ptCount val="6"/>
                <c:pt idx="0">
                  <c:v>19/20</c:v>
                </c:pt>
                <c:pt idx="1">
                  <c:v>20/21</c:v>
                </c:pt>
                <c:pt idx="2">
                  <c:v>21/22</c:v>
                </c:pt>
                <c:pt idx="3">
                  <c:v>22/23</c:v>
                </c:pt>
                <c:pt idx="4">
                  <c:v>23/24</c:v>
                </c:pt>
                <c:pt idx="5">
                  <c:v>24/25</c:v>
                </c:pt>
              </c:strCache>
            </c:strRef>
          </c:cat>
          <c:val>
            <c:numRef>
              <c:f>Planilha1!$B$5:$G$5</c:f>
              <c:numCache>
                <c:formatCode>0%</c:formatCode>
                <c:ptCount val="6"/>
                <c:pt idx="0">
                  <c:v>0.51</c:v>
                </c:pt>
                <c:pt idx="1">
                  <c:v>0.52</c:v>
                </c:pt>
                <c:pt idx="2">
                  <c:v>0.52</c:v>
                </c:pt>
                <c:pt idx="3">
                  <c:v>0.52</c:v>
                </c:pt>
                <c:pt idx="4">
                  <c:v>0.53</c:v>
                </c:pt>
                <c:pt idx="5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DD-4C9E-BF54-A486B12A0F3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1295477152"/>
        <c:axId val="1295484832"/>
      </c:barChart>
      <c:catAx>
        <c:axId val="129547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defRPr>
            </a:pPr>
            <a:endParaRPr lang="pt-BR"/>
          </a:p>
        </c:txPr>
        <c:crossAx val="1295484832"/>
        <c:crosses val="autoZero"/>
        <c:auto val="1"/>
        <c:lblAlgn val="ctr"/>
        <c:lblOffset val="100"/>
        <c:noMultiLvlLbl val="0"/>
      </c:catAx>
      <c:valAx>
        <c:axId val="1295484832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29547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753824567014382"/>
          <c:y val="0.86053647505419939"/>
          <c:w val="0.41347234574098918"/>
          <c:h val="7.49308085983218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tx1"/>
              </a:solidFill>
              <a:latin typeface="Kanit Light" panose="020B0604020202020204" charset="-34"/>
              <a:ea typeface="+mn-ea"/>
              <a:cs typeface="Kanit Light" panose="020B0604020202020204" charset="-34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Kanit Light" panose="020B0604020202020204" charset="-34"/>
          <a:cs typeface="Kanit Light" panose="020B0604020202020204" charset="-34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8909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anit Light" panose="020B0604020202020204" charset="-34"/>
                    <a:ea typeface="+mn-ea"/>
                    <a:cs typeface="Kanit Light" panose="020B0604020202020204" charset="-34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Planilha1!$E$13:$H$13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Planilha1!$E$14:$H$14</c:f>
              <c:numCache>
                <c:formatCode>0.0%</c:formatCode>
                <c:ptCount val="4"/>
                <c:pt idx="0">
                  <c:v>3.4000000000000002E-2</c:v>
                </c:pt>
                <c:pt idx="1">
                  <c:v>2.6000000000000002E-2</c:v>
                </c:pt>
                <c:pt idx="2">
                  <c:v>2.1000000000000001E-2</c:v>
                </c:pt>
                <c:pt idx="3">
                  <c:v>1.3000000000000001E-2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5B-41F8-8163-743C1AB431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295480032"/>
        <c:axId val="1295492992"/>
      </c:barChart>
      <c:catAx>
        <c:axId val="129548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Kanit Light" panose="020B0604020202020204" charset="-34"/>
                <a:ea typeface="+mn-ea"/>
                <a:cs typeface="Kanit Light" panose="020B0604020202020204" charset="-34"/>
              </a:defRPr>
            </a:pPr>
            <a:endParaRPr lang="pt-BR"/>
          </a:p>
        </c:txPr>
        <c:crossAx val="1295492992"/>
        <c:crosses val="autoZero"/>
        <c:auto val="1"/>
        <c:lblAlgn val="ctr"/>
        <c:lblOffset val="100"/>
        <c:noMultiLvlLbl val="0"/>
      </c:catAx>
      <c:valAx>
        <c:axId val="1295492992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29548003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Kanit Light" panose="020B0604020202020204" charset="-34"/>
          <a:cs typeface="Kanit Light" panose="020B0604020202020204" charset="-34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41FA0F48-F620-1293-112A-9F5B3D108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3E6D386F-6CA2-3455-B29F-D371BB3530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F9152B9D-FDAC-5AED-F74B-E6DD585C2F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4066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12.pn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8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914400" y="1233950"/>
            <a:ext cx="4586868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Vitales (Grupo </a:t>
            </a:r>
            <a:r>
              <a:rPr lang="pt-BR" sz="2400" b="1" dirty="0" err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UbyAgro</a:t>
            </a:r>
            <a:r>
              <a:rPr lang="pt-BR" sz="24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) &amp; Mastera: Inovação Aberta com Dados para Reduzir Riscos e Acelerar a Inovação em Bioinsumos</a:t>
            </a:r>
            <a:endParaRPr sz="24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14400" y="3447850"/>
            <a:ext cx="5830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Bianca Guimarães </a:t>
            </a:r>
            <a:r>
              <a:rPr lang="pt-BR" sz="1800" i="1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/ </a:t>
            </a: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Tainan Lamas</a:t>
            </a:r>
            <a:endParaRPr sz="1800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685C14C2-D354-1D49-69FD-69F89A48A5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4259" y="3924870"/>
            <a:ext cx="1885991" cy="961408"/>
          </a:xfrm>
          <a:prstGeom prst="rect">
            <a:avLst/>
          </a:prstGeom>
        </p:spPr>
      </p:pic>
      <p:pic>
        <p:nvPicPr>
          <p:cNvPr id="4" name="Imagem 3" descr="Logotipo&#10;&#10;O conteúdo gerado por IA pode estar incorreto.">
            <a:extLst>
              <a:ext uri="{FF2B5EF4-FFF2-40B4-BE49-F238E27FC236}">
                <a16:creationId xmlns:a16="http://schemas.microsoft.com/office/drawing/2014/main" id="{3A0F417E-E24B-7F5F-38AA-140AAE023C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6899" y="4046626"/>
            <a:ext cx="1891845" cy="833988"/>
          </a:xfrm>
          <a:prstGeom prst="rect">
            <a:avLst/>
          </a:prstGeom>
        </p:spPr>
      </p:pic>
      <p:pic>
        <p:nvPicPr>
          <p:cNvPr id="8" name="Imagem 7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1FE856E3-C222-2E8E-0880-125E67047C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4694" y="3946665"/>
            <a:ext cx="996690" cy="10339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80F64AEB-8544-FF26-1E7B-E51289ED3D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7320598"/>
              </p:ext>
            </p:extLst>
          </p:nvPr>
        </p:nvGraphicFramePr>
        <p:xfrm>
          <a:off x="1426705" y="1663175"/>
          <a:ext cx="3051718" cy="2141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887D5A5D-1BED-6B51-A28F-1FF6CD718A9E}"/>
              </a:ext>
            </a:extLst>
          </p:cNvPr>
          <p:cNvSpPr txBox="1"/>
          <p:nvPr/>
        </p:nvSpPr>
        <p:spPr>
          <a:xfrm>
            <a:off x="1561420" y="3624259"/>
            <a:ext cx="28027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Bases em área cultivada (1.000 ha)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C1B8DAD-D444-28F5-83D2-8FFC894635A4}"/>
              </a:ext>
            </a:extLst>
          </p:cNvPr>
          <p:cNvSpPr txBox="1"/>
          <p:nvPr/>
        </p:nvSpPr>
        <p:spPr>
          <a:xfrm>
            <a:off x="1551763" y="1640872"/>
            <a:ext cx="4832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70.276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7C90CFC-268B-841B-1D93-F34E37BFC0D9}"/>
              </a:ext>
            </a:extLst>
          </p:cNvPr>
          <p:cNvSpPr txBox="1"/>
          <p:nvPr/>
        </p:nvSpPr>
        <p:spPr>
          <a:xfrm>
            <a:off x="2015669" y="1640872"/>
            <a:ext cx="4832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73.071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BE7215-27FC-8322-2DF7-05DF8AD56FC5}"/>
              </a:ext>
            </a:extLst>
          </p:cNvPr>
          <p:cNvSpPr txBox="1"/>
          <p:nvPr/>
        </p:nvSpPr>
        <p:spPr>
          <a:xfrm>
            <a:off x="3871293" y="1643198"/>
            <a:ext cx="4832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85.054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F78A9AD-253E-3EE4-40CE-6B5A71602A0D}"/>
              </a:ext>
            </a:extLst>
          </p:cNvPr>
          <p:cNvSpPr txBox="1"/>
          <p:nvPr/>
        </p:nvSpPr>
        <p:spPr>
          <a:xfrm>
            <a:off x="3407387" y="1640872"/>
            <a:ext cx="4832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83.455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4BFB5C4-0D00-2F7D-DD4C-0202F83B03B1}"/>
              </a:ext>
            </a:extLst>
          </p:cNvPr>
          <p:cNvSpPr txBox="1"/>
          <p:nvPr/>
        </p:nvSpPr>
        <p:spPr>
          <a:xfrm>
            <a:off x="2943481" y="1640872"/>
            <a:ext cx="4832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81.946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624B301-1402-B562-1BC6-25E24DCA40E2}"/>
              </a:ext>
            </a:extLst>
          </p:cNvPr>
          <p:cNvSpPr txBox="1"/>
          <p:nvPr/>
        </p:nvSpPr>
        <p:spPr>
          <a:xfrm>
            <a:off x="2479575" y="1640872"/>
            <a:ext cx="4832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77.544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4A0EF64-6BED-F944-55E2-F8CF1E1D97CB}"/>
              </a:ext>
            </a:extLst>
          </p:cNvPr>
          <p:cNvSpPr txBox="1"/>
          <p:nvPr/>
        </p:nvSpPr>
        <p:spPr>
          <a:xfrm>
            <a:off x="1539590" y="1123452"/>
            <a:ext cx="28149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050" b="0" i="0" u="none" strike="noStrike" kern="1200" spc="0" baseline="0">
                <a:solidFill>
                  <a:srgbClr val="000000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defRPr>
            </a:pPr>
            <a:r>
              <a:rPr lang="pt-BR" sz="1100" dirty="0"/>
              <a:t>Área Plantada Brasil - Evolução</a:t>
            </a:r>
          </a:p>
        </p:txBody>
      </p:sp>
      <p:cxnSp>
        <p:nvCxnSpPr>
          <p:cNvPr id="19" name="Conector: Angulado 18">
            <a:extLst>
              <a:ext uri="{FF2B5EF4-FFF2-40B4-BE49-F238E27FC236}">
                <a16:creationId xmlns:a16="http://schemas.microsoft.com/office/drawing/2014/main" id="{7932B42A-0666-A95A-D2FD-9611844C5610}"/>
              </a:ext>
            </a:extLst>
          </p:cNvPr>
          <p:cNvCxnSpPr>
            <a:stCxn id="8" idx="0"/>
            <a:endCxn id="10" idx="0"/>
          </p:cNvCxnSpPr>
          <p:nvPr/>
        </p:nvCxnSpPr>
        <p:spPr>
          <a:xfrm rot="16200000" flipH="1">
            <a:off x="2951975" y="482270"/>
            <a:ext cx="2326" cy="2319530"/>
          </a:xfrm>
          <a:prstGeom prst="bentConnector3">
            <a:avLst>
              <a:gd name="adj1" fmla="val -631229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e 20">
            <a:extLst>
              <a:ext uri="{FF2B5EF4-FFF2-40B4-BE49-F238E27FC236}">
                <a16:creationId xmlns:a16="http://schemas.microsoft.com/office/drawing/2014/main" id="{351B0964-89CE-9ACB-BC16-0A15AFD5ABEA}"/>
              </a:ext>
            </a:extLst>
          </p:cNvPr>
          <p:cNvSpPr/>
          <p:nvPr/>
        </p:nvSpPr>
        <p:spPr>
          <a:xfrm>
            <a:off x="2749807" y="1404663"/>
            <a:ext cx="425976" cy="17172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pt-BR" sz="800" dirty="0"/>
              <a:t>+4%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E703B1C-95F6-5CAB-015D-B34FC3F54710}"/>
              </a:ext>
            </a:extLst>
          </p:cNvPr>
          <p:cNvSpPr txBox="1"/>
          <p:nvPr/>
        </p:nvSpPr>
        <p:spPr>
          <a:xfrm>
            <a:off x="83100" y="725292"/>
            <a:ext cx="709828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</a:rPr>
              <a:t>FAO: “Precisaremos dobrar a produção de alimentos até 2050 para alimentar a população mundial”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55BE486E-6A32-42D0-9F48-1D80AF0C1719}"/>
              </a:ext>
            </a:extLst>
          </p:cNvPr>
          <p:cNvSpPr txBox="1"/>
          <p:nvPr/>
        </p:nvSpPr>
        <p:spPr>
          <a:xfrm>
            <a:off x="1943945" y="3747370"/>
            <a:ext cx="18459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Fonte: </a:t>
            </a:r>
            <a:r>
              <a:rPr lang="pt-BR" sz="700" dirty="0" err="1">
                <a:latin typeface="Kanit Light" panose="020B0604020202020204" charset="-34"/>
                <a:cs typeface="Kanit Light" panose="020B0604020202020204" charset="-34"/>
              </a:rPr>
              <a:t>Kynetec</a:t>
            </a:r>
            <a:endParaRPr lang="pt-BR" sz="700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38" name="Google Shape;90;p14">
            <a:extLst>
              <a:ext uri="{FF2B5EF4-FFF2-40B4-BE49-F238E27FC236}">
                <a16:creationId xmlns:a16="http://schemas.microsoft.com/office/drawing/2014/main" id="{627DA212-2BCA-1D6D-CCDF-B0A622601D5B}"/>
              </a:ext>
            </a:extLst>
          </p:cNvPr>
          <p:cNvSpPr txBox="1">
            <a:spLocks/>
          </p:cNvSpPr>
          <p:nvPr/>
        </p:nvSpPr>
        <p:spPr>
          <a:xfrm>
            <a:off x="5574493" y="1762805"/>
            <a:ext cx="2946623" cy="154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algn="ctr"/>
            <a:r>
              <a:rPr lang="pt-BR" sz="1800" dirty="0">
                <a:solidFill>
                  <a:schemeClr val="tx1"/>
                </a:solidFill>
              </a:rPr>
              <a:t>PROTEÇÃO DE CULTIVOS: </a:t>
            </a:r>
            <a:r>
              <a:rPr lang="pt-BR" sz="1400" dirty="0">
                <a:solidFill>
                  <a:schemeClr val="tx1"/>
                </a:solidFill>
              </a:rPr>
              <a:t>MERCADO DE </a:t>
            </a:r>
            <a:r>
              <a:rPr lang="pt-BR" sz="1400" dirty="0">
                <a:solidFill>
                  <a:srgbClr val="824CBA"/>
                </a:solidFill>
              </a:rPr>
              <a:t>BIOCONTROLE CRESCE 24% </a:t>
            </a:r>
            <a:r>
              <a:rPr lang="pt-BR" sz="1400" dirty="0">
                <a:solidFill>
                  <a:schemeClr val="tx1"/>
                </a:solidFill>
              </a:rPr>
              <a:t>NA SAFRA 2024/25 IMPULSIONADO PELA DEMANDA POR SOLUÇÕES SUSTENTÁVEIS E EFICAZES NO CAMPO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3EE3F974-B6A6-E6EF-7282-0A2F84DB9062}"/>
              </a:ext>
            </a:extLst>
          </p:cNvPr>
          <p:cNvSpPr txBox="1"/>
          <p:nvPr/>
        </p:nvSpPr>
        <p:spPr>
          <a:xfrm>
            <a:off x="2734835" y="4068587"/>
            <a:ext cx="41992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Kanit" panose="020B0604020202020204" charset="-34"/>
                <a:cs typeface="Kanit" panose="020B0604020202020204" charset="-34"/>
              </a:rPr>
              <a:t>Inovação é diferencial competitivo</a:t>
            </a:r>
          </a:p>
        </p:txBody>
      </p:sp>
      <p:pic>
        <p:nvPicPr>
          <p:cNvPr id="1026" name="Picture 2" descr="Design PNG E SVG De Doodle De Lâmpada Acesa Para Camisetas">
            <a:extLst>
              <a:ext uri="{FF2B5EF4-FFF2-40B4-BE49-F238E27FC236}">
                <a16:creationId xmlns:a16="http://schemas.microsoft.com/office/drawing/2014/main" id="{D6A59102-B2F8-C687-6358-F9383D912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728" y="4025526"/>
            <a:ext cx="954107" cy="95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ítulo 43">
            <a:extLst>
              <a:ext uri="{FF2B5EF4-FFF2-40B4-BE49-F238E27FC236}">
                <a16:creationId xmlns:a16="http://schemas.microsoft.com/office/drawing/2014/main" id="{DEF0CD03-C963-5AB2-980B-4408FA81C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Futuro Sustentável do Agro: </a:t>
            </a:r>
            <a:r>
              <a:rPr lang="pt-BR" dirty="0" err="1"/>
              <a:t>Bioinsumos</a:t>
            </a:r>
            <a:r>
              <a:rPr lang="pt-BR" dirty="0"/>
              <a:t> e Inovação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F8BBEE0F-504F-79B7-8488-6E08603A5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474BFF2A-04B7-DBB8-4D68-A79F5129D11A}"/>
              </a:ext>
            </a:extLst>
          </p:cNvPr>
          <p:cNvGraphicFramePr>
            <a:graphicFrameLocks/>
          </p:cNvGraphicFramePr>
          <p:nvPr/>
        </p:nvGraphicFramePr>
        <p:xfrm>
          <a:off x="-43369" y="1686420"/>
          <a:ext cx="3051718" cy="2141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CE0C29D2-9438-1C95-BDC7-76A771E1400E}"/>
              </a:ext>
            </a:extLst>
          </p:cNvPr>
          <p:cNvSpPr txBox="1"/>
          <p:nvPr/>
        </p:nvSpPr>
        <p:spPr>
          <a:xfrm>
            <a:off x="91346" y="3647504"/>
            <a:ext cx="28027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Bases em área cultivada (1.000 ha)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EC829A1-75B8-82EC-D1BC-BF87B3DA2408}"/>
              </a:ext>
            </a:extLst>
          </p:cNvPr>
          <p:cNvSpPr txBox="1"/>
          <p:nvPr/>
        </p:nvSpPr>
        <p:spPr>
          <a:xfrm>
            <a:off x="81689" y="1664117"/>
            <a:ext cx="4832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70.276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EA3656F-D808-FF7A-5F98-51D467D637F1}"/>
              </a:ext>
            </a:extLst>
          </p:cNvPr>
          <p:cNvSpPr txBox="1"/>
          <p:nvPr/>
        </p:nvSpPr>
        <p:spPr>
          <a:xfrm>
            <a:off x="545595" y="1664117"/>
            <a:ext cx="4832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73.071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487CE1E-0B87-C19F-9B5D-3A4842ED80D6}"/>
              </a:ext>
            </a:extLst>
          </p:cNvPr>
          <p:cNvSpPr txBox="1"/>
          <p:nvPr/>
        </p:nvSpPr>
        <p:spPr>
          <a:xfrm>
            <a:off x="2401219" y="1666443"/>
            <a:ext cx="4832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85.054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AA7FDCC-BEE5-2F3E-E088-598FBAE97EBE}"/>
              </a:ext>
            </a:extLst>
          </p:cNvPr>
          <p:cNvSpPr txBox="1"/>
          <p:nvPr/>
        </p:nvSpPr>
        <p:spPr>
          <a:xfrm>
            <a:off x="1937313" y="1664117"/>
            <a:ext cx="4832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83.455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8D9C4DD-2909-EE5D-D42C-AC76A84A4D3C}"/>
              </a:ext>
            </a:extLst>
          </p:cNvPr>
          <p:cNvSpPr txBox="1"/>
          <p:nvPr/>
        </p:nvSpPr>
        <p:spPr>
          <a:xfrm>
            <a:off x="1473407" y="1664117"/>
            <a:ext cx="4832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81.946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E10E01D-CEC9-0D6E-EA28-FC7FD26C630C}"/>
              </a:ext>
            </a:extLst>
          </p:cNvPr>
          <p:cNvSpPr txBox="1"/>
          <p:nvPr/>
        </p:nvSpPr>
        <p:spPr>
          <a:xfrm>
            <a:off x="1009501" y="1664117"/>
            <a:ext cx="4832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77.544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C63B9AB-C616-9CE3-B451-06F2C8DAC820}"/>
              </a:ext>
            </a:extLst>
          </p:cNvPr>
          <p:cNvSpPr txBox="1"/>
          <p:nvPr/>
        </p:nvSpPr>
        <p:spPr>
          <a:xfrm>
            <a:off x="69516" y="1146697"/>
            <a:ext cx="28149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050" b="0" i="0" u="none" strike="noStrike" kern="1200" spc="0" baseline="0">
                <a:solidFill>
                  <a:srgbClr val="000000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defRPr>
            </a:pPr>
            <a:r>
              <a:rPr lang="pt-BR" sz="1100" dirty="0"/>
              <a:t>Área Plantada Brasil - Evolução</a:t>
            </a:r>
          </a:p>
        </p:txBody>
      </p:sp>
      <p:cxnSp>
        <p:nvCxnSpPr>
          <p:cNvPr id="19" name="Conector: Angulado 18">
            <a:extLst>
              <a:ext uri="{FF2B5EF4-FFF2-40B4-BE49-F238E27FC236}">
                <a16:creationId xmlns:a16="http://schemas.microsoft.com/office/drawing/2014/main" id="{9AD056B2-4301-AD5F-6C4D-24EDDF05A980}"/>
              </a:ext>
            </a:extLst>
          </p:cNvPr>
          <p:cNvCxnSpPr>
            <a:stCxn id="8" idx="0"/>
            <a:endCxn id="10" idx="0"/>
          </p:cNvCxnSpPr>
          <p:nvPr/>
        </p:nvCxnSpPr>
        <p:spPr>
          <a:xfrm rot="16200000" flipH="1">
            <a:off x="1481901" y="505515"/>
            <a:ext cx="2326" cy="2319530"/>
          </a:xfrm>
          <a:prstGeom prst="bentConnector3">
            <a:avLst>
              <a:gd name="adj1" fmla="val -631229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e 20">
            <a:extLst>
              <a:ext uri="{FF2B5EF4-FFF2-40B4-BE49-F238E27FC236}">
                <a16:creationId xmlns:a16="http://schemas.microsoft.com/office/drawing/2014/main" id="{ADC6D7D8-2C35-357D-01DC-511B25F7C576}"/>
              </a:ext>
            </a:extLst>
          </p:cNvPr>
          <p:cNvSpPr/>
          <p:nvPr/>
        </p:nvSpPr>
        <p:spPr>
          <a:xfrm>
            <a:off x="1279733" y="1427908"/>
            <a:ext cx="425976" cy="17172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pt-BR" sz="800" dirty="0"/>
              <a:t>+4%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706D3EA-096D-6462-3F11-56B1A9D41AD6}"/>
              </a:ext>
            </a:extLst>
          </p:cNvPr>
          <p:cNvSpPr txBox="1"/>
          <p:nvPr/>
        </p:nvSpPr>
        <p:spPr>
          <a:xfrm>
            <a:off x="83100" y="725292"/>
            <a:ext cx="709828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</a:rPr>
              <a:t>FAO: “Precisaremos dobrar a produção de alimentos até 2050 para alimentar a população mundial”</a:t>
            </a:r>
          </a:p>
        </p:txBody>
      </p:sp>
      <p:graphicFrame>
        <p:nvGraphicFramePr>
          <p:cNvPr id="26" name="Gráfico 25">
            <a:extLst>
              <a:ext uri="{FF2B5EF4-FFF2-40B4-BE49-F238E27FC236}">
                <a16:creationId xmlns:a16="http://schemas.microsoft.com/office/drawing/2014/main" id="{BFDE136A-31D0-40D4-58AC-34B42DF8FA5E}"/>
              </a:ext>
            </a:extLst>
          </p:cNvPr>
          <p:cNvGraphicFramePr>
            <a:graphicFrameLocks/>
          </p:cNvGraphicFramePr>
          <p:nvPr/>
        </p:nvGraphicFramePr>
        <p:xfrm>
          <a:off x="5953762" y="1589138"/>
          <a:ext cx="2810108" cy="211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85348EBB-DE3C-6CAB-ECE4-8AD5FD97E513}"/>
              </a:ext>
            </a:extLst>
          </p:cNvPr>
          <p:cNvCxnSpPr>
            <a:cxnSpLocks/>
          </p:cNvCxnSpPr>
          <p:nvPr/>
        </p:nvCxnSpPr>
        <p:spPr>
          <a:xfrm>
            <a:off x="6180417" y="2245400"/>
            <a:ext cx="2453269" cy="0"/>
          </a:xfrm>
          <a:prstGeom prst="line">
            <a:avLst/>
          </a:prstGeom>
          <a:ln>
            <a:solidFill>
              <a:srgbClr val="80317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234521B7-5323-E622-379F-A72001EE7C3F}"/>
              </a:ext>
            </a:extLst>
          </p:cNvPr>
          <p:cNvSpPr txBox="1"/>
          <p:nvPr/>
        </p:nvSpPr>
        <p:spPr>
          <a:xfrm>
            <a:off x="8633686" y="2106900"/>
            <a:ext cx="5055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2,8%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122F846E-680D-2B88-BE61-AC454DE8F30D}"/>
              </a:ext>
            </a:extLst>
          </p:cNvPr>
          <p:cNvSpPr txBox="1"/>
          <p:nvPr/>
        </p:nvSpPr>
        <p:spPr>
          <a:xfrm>
            <a:off x="6135652" y="1208820"/>
            <a:ext cx="27459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050" b="0" i="0" u="none" strike="noStrike" kern="1200" spc="0" baseline="0">
                <a:solidFill>
                  <a:srgbClr val="000000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defRPr>
            </a:pPr>
            <a:r>
              <a:rPr lang="pt-BR" sz="1100" dirty="0"/>
              <a:t>Investimento em P&amp;D indústria de especialidades do agronegócio</a:t>
            </a:r>
          </a:p>
          <a:p>
            <a:pPr algn="ctr" rtl="0">
              <a:defRPr sz="1050" b="0" i="0" u="none" strike="noStrike" kern="1200" spc="0" baseline="0">
                <a:solidFill>
                  <a:srgbClr val="000000"/>
                </a:solidFill>
                <a:latin typeface="Kanit Light" panose="020B0604020202020204" charset="-34"/>
                <a:ea typeface="+mn-ea"/>
                <a:cs typeface="Kanit Light" panose="020B0604020202020204" charset="-34"/>
              </a:defRPr>
            </a:pPr>
            <a:r>
              <a:rPr lang="pt-BR" sz="1000" dirty="0"/>
              <a:t>% investimento em P&amp;D/receita total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DA2F94D-A3C6-FE80-9779-BACB3786A587}"/>
              </a:ext>
            </a:extLst>
          </p:cNvPr>
          <p:cNvSpPr txBox="1"/>
          <p:nvPr/>
        </p:nvSpPr>
        <p:spPr>
          <a:xfrm>
            <a:off x="473871" y="3770615"/>
            <a:ext cx="18459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Fonte: </a:t>
            </a:r>
            <a:r>
              <a:rPr lang="pt-BR" sz="700" dirty="0" err="1">
                <a:latin typeface="Kanit Light" panose="020B0604020202020204" charset="-34"/>
                <a:cs typeface="Kanit Light" panose="020B0604020202020204" charset="-34"/>
              </a:rPr>
              <a:t>Kynetec</a:t>
            </a:r>
            <a:endParaRPr lang="pt-BR" sz="700" dirty="0">
              <a:latin typeface="Kanit Light" panose="020B0604020202020204" charset="-34"/>
              <a:cs typeface="Kanit Light" panose="020B0604020202020204" charset="-34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5D063561-7975-198B-FC01-C66B70D65D3E}"/>
              </a:ext>
            </a:extLst>
          </p:cNvPr>
          <p:cNvSpPr txBox="1"/>
          <p:nvPr/>
        </p:nvSpPr>
        <p:spPr>
          <a:xfrm>
            <a:off x="5886684" y="3670588"/>
            <a:ext cx="28027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" dirty="0">
                <a:latin typeface="Kanit Light" panose="020B0604020202020204" charset="-34"/>
                <a:cs typeface="Kanit Light" panose="020B0604020202020204" charset="-34"/>
              </a:rPr>
              <a:t>Fonte: ABISOLO 2023</a:t>
            </a:r>
          </a:p>
        </p:txBody>
      </p:sp>
      <p:sp>
        <p:nvSpPr>
          <p:cNvPr id="38" name="Google Shape;90;p14">
            <a:extLst>
              <a:ext uri="{FF2B5EF4-FFF2-40B4-BE49-F238E27FC236}">
                <a16:creationId xmlns:a16="http://schemas.microsoft.com/office/drawing/2014/main" id="{596F63A5-06F0-3A9D-4C5B-78CBD393CB2F}"/>
              </a:ext>
            </a:extLst>
          </p:cNvPr>
          <p:cNvSpPr txBox="1">
            <a:spLocks/>
          </p:cNvSpPr>
          <p:nvPr/>
        </p:nvSpPr>
        <p:spPr>
          <a:xfrm>
            <a:off x="3007139" y="1795809"/>
            <a:ext cx="2946623" cy="154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algn="ctr"/>
            <a:r>
              <a:rPr lang="pt-BR" sz="1800" dirty="0">
                <a:solidFill>
                  <a:schemeClr val="tx1"/>
                </a:solidFill>
              </a:rPr>
              <a:t>PROTEÇÃO DE CULTIVOS: </a:t>
            </a:r>
            <a:r>
              <a:rPr lang="pt-BR" sz="1400" dirty="0">
                <a:solidFill>
                  <a:schemeClr val="tx1"/>
                </a:solidFill>
              </a:rPr>
              <a:t>MERCADO DE </a:t>
            </a:r>
            <a:r>
              <a:rPr lang="pt-BR" sz="1400" dirty="0">
                <a:solidFill>
                  <a:srgbClr val="824CBA"/>
                </a:solidFill>
              </a:rPr>
              <a:t>BIOCONTROLE CRESCE 24% </a:t>
            </a:r>
            <a:r>
              <a:rPr lang="pt-BR" sz="1400" dirty="0">
                <a:solidFill>
                  <a:schemeClr val="tx1"/>
                </a:solidFill>
              </a:rPr>
              <a:t>NA SAFRA 2024/25 IMPULSIONADO PELA DEMANDA POR SOLUÇÕES SUSTENTÁVEIS E EFICAZES NO CAMPO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63CA44EB-3B0C-2069-7D86-D54D03C3C98D}"/>
              </a:ext>
            </a:extLst>
          </p:cNvPr>
          <p:cNvSpPr txBox="1"/>
          <p:nvPr/>
        </p:nvSpPr>
        <p:spPr>
          <a:xfrm>
            <a:off x="2734835" y="4068587"/>
            <a:ext cx="41992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Kanit" panose="020B0604020202020204" charset="-34"/>
                <a:cs typeface="Kanit" panose="020B0604020202020204" charset="-34"/>
              </a:rPr>
              <a:t>Inovação é diferencial competitivo</a:t>
            </a:r>
          </a:p>
        </p:txBody>
      </p:sp>
      <p:pic>
        <p:nvPicPr>
          <p:cNvPr id="1026" name="Picture 2" descr="Design PNG E SVG De Doodle De Lâmpada Acesa Para Camisetas">
            <a:extLst>
              <a:ext uri="{FF2B5EF4-FFF2-40B4-BE49-F238E27FC236}">
                <a16:creationId xmlns:a16="http://schemas.microsoft.com/office/drawing/2014/main" id="{D781F8C5-AE92-3598-C841-EAE3FD0F1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728" y="4025526"/>
            <a:ext cx="954107" cy="95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F93BC73C-4509-9ADB-D6CD-1E2B7AFBA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Futuro Sustentável do Agro: </a:t>
            </a:r>
            <a:r>
              <a:rPr lang="pt-BR" dirty="0" err="1"/>
              <a:t>Bioinsumos</a:t>
            </a:r>
            <a:r>
              <a:rPr lang="pt-BR" dirty="0"/>
              <a:t> e Inovação</a:t>
            </a:r>
          </a:p>
        </p:txBody>
      </p:sp>
    </p:spTree>
    <p:extLst>
      <p:ext uri="{BB962C8B-B14F-4D97-AF65-F5344CB8AC3E}">
        <p14:creationId xmlns:p14="http://schemas.microsoft.com/office/powerpoint/2010/main" val="551852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Vitales</a:t>
            </a:r>
            <a:r>
              <a:rPr lang="pt-BR" dirty="0"/>
              <a:t> x </a:t>
            </a:r>
            <a:r>
              <a:rPr lang="pt-BR" dirty="0" err="1"/>
              <a:t>Mastera</a:t>
            </a:r>
            <a:endParaRPr dirty="0"/>
          </a:p>
        </p:txBody>
      </p:sp>
      <p:pic>
        <p:nvPicPr>
          <p:cNvPr id="7" name="Imagem 6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32A1FEBC-2631-116A-C119-5CBB3651F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377" y="827041"/>
            <a:ext cx="1257157" cy="1309538"/>
          </a:xfrm>
          <a:prstGeom prst="rect">
            <a:avLst/>
          </a:prstGeom>
        </p:spPr>
      </p:pic>
      <p:pic>
        <p:nvPicPr>
          <p:cNvPr id="9" name="Imagem 8" descr="Logotipo&#10;&#10;O conteúdo gerado por IA pode estar incorreto.">
            <a:extLst>
              <a:ext uri="{FF2B5EF4-FFF2-40B4-BE49-F238E27FC236}">
                <a16:creationId xmlns:a16="http://schemas.microsoft.com/office/drawing/2014/main" id="{A154317E-1CF7-D042-F588-B838E7490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03" y="2073767"/>
            <a:ext cx="997105" cy="439557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83E9D25A-196D-AF56-6921-A1A1A4AFCA68}"/>
              </a:ext>
            </a:extLst>
          </p:cNvPr>
          <p:cNvSpPr/>
          <p:nvPr/>
        </p:nvSpPr>
        <p:spPr>
          <a:xfrm>
            <a:off x="602036" y="754380"/>
            <a:ext cx="2271838" cy="1835834"/>
          </a:xfrm>
          <a:prstGeom prst="rect">
            <a:avLst/>
          </a:prstGeom>
          <a:noFill/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E0DB1B5-01A2-6FDB-1ABC-4BD087B43D68}"/>
              </a:ext>
            </a:extLst>
          </p:cNvPr>
          <p:cNvSpPr txBox="1"/>
          <p:nvPr/>
        </p:nvSpPr>
        <p:spPr>
          <a:xfrm>
            <a:off x="3324978" y="938296"/>
            <a:ext cx="223402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50" b="1" dirty="0">
                <a:latin typeface="Kanit Light" panose="020B0604020202020204" charset="-34"/>
                <a:cs typeface="Kanit Light" panose="020B0604020202020204" charset="-34"/>
              </a:rPr>
              <a:t>Empresa brasileira de </a:t>
            </a:r>
            <a:r>
              <a:rPr lang="pt-BR" sz="1350" b="1" dirty="0" err="1">
                <a:latin typeface="Kanit Light" panose="020B0604020202020204" charset="-34"/>
                <a:cs typeface="Kanit Light" panose="020B0604020202020204" charset="-34"/>
              </a:rPr>
              <a:t>bioinsumos</a:t>
            </a:r>
            <a:r>
              <a:rPr lang="pt-BR" sz="1350" b="1" dirty="0">
                <a:latin typeface="Kanit Light" panose="020B0604020202020204" charset="-34"/>
                <a:cs typeface="Kanit Light" panose="020B0604020202020204" charset="-34"/>
              </a:rPr>
              <a:t>.</a:t>
            </a:r>
            <a:endParaRPr lang="pt-BR" sz="1350" dirty="0">
              <a:latin typeface="Kanit Light" panose="020B0604020202020204" charset="-34"/>
              <a:cs typeface="Kanit Light" panose="020B0604020202020204" charset="-34"/>
            </a:endParaRPr>
          </a:p>
          <a:p>
            <a:r>
              <a:rPr lang="pt-BR" sz="1350" dirty="0">
                <a:latin typeface="Kanit Light" panose="020B0604020202020204" charset="-34"/>
                <a:cs typeface="Kanit Light" panose="020B0604020202020204" charset="-34"/>
              </a:rPr>
              <a:t>Acreditamos que o melhor caminho para inovar é explorar o que a </a:t>
            </a:r>
            <a:r>
              <a:rPr lang="pt-BR" sz="1350" b="1" dirty="0">
                <a:latin typeface="Kanit Light" panose="020B0604020202020204" charset="-34"/>
                <a:cs typeface="Kanit Light" panose="020B0604020202020204" charset="-34"/>
              </a:rPr>
              <a:t>ciência brasileira</a:t>
            </a:r>
            <a:r>
              <a:rPr lang="pt-BR" sz="1350" dirty="0">
                <a:latin typeface="Kanit Light" panose="020B0604020202020204" charset="-34"/>
                <a:cs typeface="Kanit Light" panose="020B0604020202020204" charset="-34"/>
              </a:rPr>
              <a:t> tem de mais forte.</a:t>
            </a:r>
          </a:p>
          <a:p>
            <a:r>
              <a:rPr lang="pt-BR" sz="1350" dirty="0">
                <a:latin typeface="Kanit Light" panose="020B0604020202020204" charset="-34"/>
                <a:cs typeface="Kanit Light" panose="020B0604020202020204" charset="-34"/>
              </a:rPr>
              <a:t> </a:t>
            </a:r>
          </a:p>
        </p:txBody>
      </p: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DF056977-82D3-68EB-B81E-58EDAF21E024}"/>
              </a:ext>
            </a:extLst>
          </p:cNvPr>
          <p:cNvSpPr/>
          <p:nvPr/>
        </p:nvSpPr>
        <p:spPr>
          <a:xfrm>
            <a:off x="2873874" y="1564297"/>
            <a:ext cx="243188" cy="216000"/>
          </a:xfrm>
          <a:prstGeom prst="rightArrow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Seta: para a Direita 23">
            <a:extLst>
              <a:ext uri="{FF2B5EF4-FFF2-40B4-BE49-F238E27FC236}">
                <a16:creationId xmlns:a16="http://schemas.microsoft.com/office/drawing/2014/main" id="{9C490E30-2C06-A8ED-2A1C-C1789A39835B}"/>
              </a:ext>
            </a:extLst>
          </p:cNvPr>
          <p:cNvSpPr/>
          <p:nvPr/>
        </p:nvSpPr>
        <p:spPr>
          <a:xfrm>
            <a:off x="5580599" y="1564297"/>
            <a:ext cx="243188" cy="216000"/>
          </a:xfrm>
          <a:prstGeom prst="rightArrow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Logotipo&#10;&#10;O conteúdo gerado por IA pode estar incorreto.">
            <a:extLst>
              <a:ext uri="{FF2B5EF4-FFF2-40B4-BE49-F238E27FC236}">
                <a16:creationId xmlns:a16="http://schemas.microsoft.com/office/drawing/2014/main" id="{DC911C6F-1704-ECF3-4878-877C1C152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3425" y="1086018"/>
            <a:ext cx="2283933" cy="1164264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DD117CD0-FFE1-1211-3488-14324A7435AC}"/>
              </a:ext>
            </a:extLst>
          </p:cNvPr>
          <p:cNvSpPr txBox="1"/>
          <p:nvPr/>
        </p:nvSpPr>
        <p:spPr>
          <a:xfrm>
            <a:off x="1195080" y="3072226"/>
            <a:ext cx="4438268" cy="1312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350" b="1" dirty="0">
                <a:latin typeface="Kanit Light" panose="020B0604020202020204" charset="-34"/>
                <a:cs typeface="Kanit Light" panose="020B0604020202020204" charset="-34"/>
              </a:rPr>
              <a:t>Acelerar</a:t>
            </a:r>
            <a:r>
              <a:rPr lang="pt-BR" sz="1350" dirty="0">
                <a:latin typeface="Kanit Light" panose="020B0604020202020204" charset="-34"/>
                <a:cs typeface="Kanit Light" panose="020B0604020202020204" charset="-34"/>
              </a:rPr>
              <a:t> a descoberta e priorização de </a:t>
            </a:r>
            <a:r>
              <a:rPr lang="pt-BR" sz="1350" dirty="0" err="1">
                <a:latin typeface="Kanit Light" panose="020B0604020202020204" charset="-34"/>
                <a:cs typeface="Kanit Light" panose="020B0604020202020204" charset="-34"/>
              </a:rPr>
              <a:t>bioinsumos</a:t>
            </a:r>
            <a:endParaRPr lang="pt-BR" sz="1350" dirty="0">
              <a:latin typeface="Kanit Light" panose="020B0604020202020204" charset="-34"/>
              <a:cs typeface="Kanit Light" panose="020B0604020202020204" charset="-34"/>
            </a:endParaRPr>
          </a:p>
          <a:p>
            <a:pPr>
              <a:lnSpc>
                <a:spcPct val="150000"/>
              </a:lnSpc>
            </a:pPr>
            <a:r>
              <a:rPr lang="pt-BR" sz="1350" b="1" dirty="0">
                <a:latin typeface="Kanit Light" panose="020B0604020202020204" charset="-34"/>
                <a:cs typeface="Kanit Light" panose="020B0604020202020204" charset="-34"/>
              </a:rPr>
              <a:t>Dados</a:t>
            </a:r>
            <a:r>
              <a:rPr lang="pt-BR" sz="1350" dirty="0">
                <a:latin typeface="Kanit Light" panose="020B0604020202020204" charset="-34"/>
                <a:cs typeface="Kanit Light" panose="020B0604020202020204" charset="-34"/>
              </a:rPr>
              <a:t> + colaboração externa especializada</a:t>
            </a:r>
          </a:p>
          <a:p>
            <a:pPr>
              <a:lnSpc>
                <a:spcPct val="150000"/>
              </a:lnSpc>
            </a:pPr>
            <a:r>
              <a:rPr lang="pt-BR" sz="1350" dirty="0">
                <a:latin typeface="Kanit Light" panose="020B0604020202020204" charset="-34"/>
                <a:cs typeface="Kanit Light" panose="020B0604020202020204" charset="-34"/>
              </a:rPr>
              <a:t>Transformar </a:t>
            </a:r>
            <a:r>
              <a:rPr lang="pt-BR" sz="1350" b="1" dirty="0">
                <a:latin typeface="Kanit Light" panose="020B0604020202020204" charset="-34"/>
                <a:cs typeface="Kanit Light" panose="020B0604020202020204" charset="-34"/>
              </a:rPr>
              <a:t>percepção em evidência</a:t>
            </a:r>
          </a:p>
          <a:p>
            <a:pPr>
              <a:lnSpc>
                <a:spcPct val="150000"/>
              </a:lnSpc>
            </a:pPr>
            <a:r>
              <a:rPr lang="pt-BR" sz="1350" dirty="0">
                <a:latin typeface="Kanit Light" panose="020B0604020202020204" charset="-34"/>
                <a:cs typeface="Kanit Light" panose="020B0604020202020204" charset="-34"/>
              </a:rPr>
              <a:t>Decisões assertivas, risco menor, </a:t>
            </a:r>
            <a:r>
              <a:rPr lang="pt-BR" sz="1350" b="1" dirty="0">
                <a:latin typeface="Kanit Light" panose="020B0604020202020204" charset="-34"/>
                <a:cs typeface="Kanit Light" panose="020B0604020202020204" charset="-34"/>
              </a:rPr>
              <a:t>pipeline estratégico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99BB0BCA-A295-F9C8-7652-6ACD17916E41}"/>
              </a:ext>
            </a:extLst>
          </p:cNvPr>
          <p:cNvSpPr/>
          <p:nvPr/>
        </p:nvSpPr>
        <p:spPr>
          <a:xfrm>
            <a:off x="602091" y="2840488"/>
            <a:ext cx="4978563" cy="1835834"/>
          </a:xfrm>
          <a:prstGeom prst="rect">
            <a:avLst/>
          </a:prstGeom>
          <a:noFill/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1656BEE0-445B-5C8D-E428-81E688F69A25}"/>
              </a:ext>
            </a:extLst>
          </p:cNvPr>
          <p:cNvSpPr txBox="1"/>
          <p:nvPr/>
        </p:nvSpPr>
        <p:spPr>
          <a:xfrm>
            <a:off x="5970998" y="3116162"/>
            <a:ext cx="2148785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50" b="1" dirty="0">
                <a:latin typeface="Kanit Light" panose="020B0604020202020204" charset="-34"/>
                <a:cs typeface="Kanit Light" panose="020B0604020202020204" charset="-34"/>
              </a:rPr>
              <a:t>Transformar a forma como as empresas tomam decisões em inovação</a:t>
            </a:r>
            <a:r>
              <a:rPr lang="pt-BR" sz="1350" dirty="0">
                <a:latin typeface="Kanit Light" panose="020B0604020202020204" charset="-34"/>
                <a:cs typeface="Kanit Light" panose="020B0604020202020204" charset="-34"/>
              </a:rPr>
              <a:t>, trazendo dados e inteligência para dentro do processo.</a:t>
            </a:r>
          </a:p>
          <a:p>
            <a:r>
              <a:rPr lang="pt-BR" sz="1350" dirty="0">
                <a:latin typeface="Kanit Light" panose="020B0604020202020204" charset="-34"/>
                <a:cs typeface="Kanit Light" panose="020B0604020202020204" charset="-34"/>
              </a:rPr>
              <a:t> </a:t>
            </a: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70BF1A77-421E-7A32-03D3-552674AD233A}"/>
              </a:ext>
            </a:extLst>
          </p:cNvPr>
          <p:cNvSpPr/>
          <p:nvPr/>
        </p:nvSpPr>
        <p:spPr>
          <a:xfrm>
            <a:off x="3287163" y="754380"/>
            <a:ext cx="2271838" cy="1835834"/>
          </a:xfrm>
          <a:prstGeom prst="rect">
            <a:avLst/>
          </a:prstGeom>
          <a:noFill/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3BEB7D99-C499-A49D-0BC1-662F4CA94DE5}"/>
              </a:ext>
            </a:extLst>
          </p:cNvPr>
          <p:cNvSpPr/>
          <p:nvPr/>
        </p:nvSpPr>
        <p:spPr>
          <a:xfrm>
            <a:off x="5865610" y="754380"/>
            <a:ext cx="2271838" cy="1835834"/>
          </a:xfrm>
          <a:prstGeom prst="rect">
            <a:avLst/>
          </a:prstGeom>
          <a:noFill/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8573C26E-1F85-EF03-5703-F396BD77B9F1}"/>
              </a:ext>
            </a:extLst>
          </p:cNvPr>
          <p:cNvSpPr/>
          <p:nvPr/>
        </p:nvSpPr>
        <p:spPr>
          <a:xfrm>
            <a:off x="5865610" y="2859642"/>
            <a:ext cx="2271838" cy="1835834"/>
          </a:xfrm>
          <a:prstGeom prst="rect">
            <a:avLst/>
          </a:prstGeom>
          <a:noFill/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7945B82C-91B3-4516-F6D5-844C0637ADA8}"/>
              </a:ext>
            </a:extLst>
          </p:cNvPr>
          <p:cNvSpPr/>
          <p:nvPr/>
        </p:nvSpPr>
        <p:spPr>
          <a:xfrm>
            <a:off x="8151484" y="1603916"/>
            <a:ext cx="360000" cy="105940"/>
          </a:xfrm>
          <a:prstGeom prst="rect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FBBA62AF-F697-32A3-31A9-0CF1BB95A086}"/>
              </a:ext>
            </a:extLst>
          </p:cNvPr>
          <p:cNvSpPr/>
          <p:nvPr/>
        </p:nvSpPr>
        <p:spPr>
          <a:xfrm rot="5400000">
            <a:off x="7425552" y="2664388"/>
            <a:ext cx="2228944" cy="108000"/>
          </a:xfrm>
          <a:prstGeom prst="rect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Seta: para a Direita 44">
            <a:extLst>
              <a:ext uri="{FF2B5EF4-FFF2-40B4-BE49-F238E27FC236}">
                <a16:creationId xmlns:a16="http://schemas.microsoft.com/office/drawing/2014/main" id="{B9450999-420E-C26C-E377-AEEEFBC8A45F}"/>
              </a:ext>
            </a:extLst>
          </p:cNvPr>
          <p:cNvSpPr/>
          <p:nvPr/>
        </p:nvSpPr>
        <p:spPr>
          <a:xfrm rot="10800000">
            <a:off x="8242836" y="3669559"/>
            <a:ext cx="243188" cy="216000"/>
          </a:xfrm>
          <a:prstGeom prst="rightArrow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9" name="Gráfico 48" descr="Na mosca estrutura de tópicos">
            <a:extLst>
              <a:ext uri="{FF2B5EF4-FFF2-40B4-BE49-F238E27FC236}">
                <a16:creationId xmlns:a16="http://schemas.microsoft.com/office/drawing/2014/main" id="{D7103F9A-9030-B89F-2CE2-54B090788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0311" y="4063853"/>
            <a:ext cx="288000" cy="288000"/>
          </a:xfrm>
          <a:prstGeom prst="rect">
            <a:avLst/>
          </a:prstGeom>
        </p:spPr>
      </p:pic>
      <p:pic>
        <p:nvPicPr>
          <p:cNvPr id="51" name="Gráfico 50" descr="Círculos com setas estrutura de tópicos">
            <a:extLst>
              <a:ext uri="{FF2B5EF4-FFF2-40B4-BE49-F238E27FC236}">
                <a16:creationId xmlns:a16="http://schemas.microsoft.com/office/drawing/2014/main" id="{D16018E1-5107-6BB8-AA57-D41163F238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0311" y="3739384"/>
            <a:ext cx="288000" cy="288000"/>
          </a:xfrm>
          <a:prstGeom prst="rect">
            <a:avLst/>
          </a:prstGeom>
        </p:spPr>
      </p:pic>
      <p:pic>
        <p:nvPicPr>
          <p:cNvPr id="53" name="Gráfico 52" descr="Gráfico de barras estrutura de tópicos">
            <a:extLst>
              <a:ext uri="{FF2B5EF4-FFF2-40B4-BE49-F238E27FC236}">
                <a16:creationId xmlns:a16="http://schemas.microsoft.com/office/drawing/2014/main" id="{38254A33-F0B6-F98E-1E96-1710DF9DC2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7067" y="3439024"/>
            <a:ext cx="288000" cy="288000"/>
          </a:xfrm>
          <a:prstGeom prst="rect">
            <a:avLst/>
          </a:prstGeom>
        </p:spPr>
      </p:pic>
      <p:pic>
        <p:nvPicPr>
          <p:cNvPr id="55" name="Gráfico 54" descr="Foguete estrutura de tópicos">
            <a:extLst>
              <a:ext uri="{FF2B5EF4-FFF2-40B4-BE49-F238E27FC236}">
                <a16:creationId xmlns:a16="http://schemas.microsoft.com/office/drawing/2014/main" id="{C598BE71-F0E4-1D40-5C85-9F6866F2AD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8589" y="3157227"/>
            <a:ext cx="288000" cy="288000"/>
          </a:xfrm>
          <a:prstGeom prst="rect">
            <a:avLst/>
          </a:prstGeom>
        </p:spPr>
      </p:pic>
      <p:sp>
        <p:nvSpPr>
          <p:cNvPr id="56" name="Seta: para a Direita 55">
            <a:extLst>
              <a:ext uri="{FF2B5EF4-FFF2-40B4-BE49-F238E27FC236}">
                <a16:creationId xmlns:a16="http://schemas.microsoft.com/office/drawing/2014/main" id="{CD7CC306-BF9F-7C6D-0F0F-F3B2A33D1385}"/>
              </a:ext>
            </a:extLst>
          </p:cNvPr>
          <p:cNvSpPr/>
          <p:nvPr/>
        </p:nvSpPr>
        <p:spPr>
          <a:xfrm rot="10800000">
            <a:off x="5614929" y="3669559"/>
            <a:ext cx="243188" cy="216000"/>
          </a:xfrm>
          <a:prstGeom prst="rightArrow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pt-BR" dirty="0"/>
              <a:t>Vitales x Mastera</a:t>
            </a:r>
            <a:endParaRPr dirty="0"/>
          </a:p>
        </p:txBody>
      </p:sp>
      <p:pic>
        <p:nvPicPr>
          <p:cNvPr id="15" name="Imagem 14" descr="Desenho de uma pessoa&#10;&#10;O conteúdo gerado por IA pode estar incorreto.">
            <a:extLst>
              <a:ext uri="{FF2B5EF4-FFF2-40B4-BE49-F238E27FC236}">
                <a16:creationId xmlns:a16="http://schemas.microsoft.com/office/drawing/2014/main" id="{80A85328-D8FD-80BD-A80A-A6AE97A409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826"/>
          <a:stretch>
            <a:fillRect/>
          </a:stretch>
        </p:blipFill>
        <p:spPr>
          <a:xfrm>
            <a:off x="514140" y="-29619"/>
            <a:ext cx="5834341" cy="5202738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ABD0368C-D784-10DB-BA12-76EE7BA7C06F}"/>
              </a:ext>
            </a:extLst>
          </p:cNvPr>
          <p:cNvSpPr txBox="1"/>
          <p:nvPr/>
        </p:nvSpPr>
        <p:spPr>
          <a:xfrm>
            <a:off x="1525038" y="893878"/>
            <a:ext cx="386486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Mapeamento de tecnologias</a:t>
            </a:r>
          </a:p>
          <a:p>
            <a:pPr algn="ctr"/>
            <a:endParaRPr lang="pt-BR" sz="300" b="1" dirty="0">
              <a:solidFill>
                <a:schemeClr val="bg1"/>
              </a:solidFill>
              <a:latin typeface="Kanit Light" panose="020B0604020202020204" charset="-34"/>
              <a:cs typeface="Kanit Light" panose="020B0604020202020204" charset="-34"/>
            </a:endParaRP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Universidades, startups, publicações científicas, mercado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Volume alto de informação e alto risco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1DC1BFC-35D9-B3FF-CC2F-4768D9F1119A}"/>
              </a:ext>
            </a:extLst>
          </p:cNvPr>
          <p:cNvSpPr txBox="1"/>
          <p:nvPr/>
        </p:nvSpPr>
        <p:spPr>
          <a:xfrm>
            <a:off x="1836804" y="2097372"/>
            <a:ext cx="324133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Análise com dados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Avaliação técnica, validação científica, identificação de riscos potencial mercadológica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Critérios objetivos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97F4262-7D58-A33D-63C9-0BB7501D4CC7}"/>
              </a:ext>
            </a:extLst>
          </p:cNvPr>
          <p:cNvSpPr txBox="1"/>
          <p:nvPr/>
        </p:nvSpPr>
        <p:spPr>
          <a:xfrm>
            <a:off x="2425687" y="3403236"/>
            <a:ext cx="201124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Pipeline validado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Baixo risco, alto </a:t>
            </a:r>
            <a:r>
              <a:rPr lang="pt-BR" sz="1100" dirty="0" err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potêncial</a:t>
            </a:r>
            <a:endParaRPr lang="pt-BR" sz="1100" dirty="0">
              <a:solidFill>
                <a:schemeClr val="bg1"/>
              </a:solidFill>
              <a:latin typeface="Kanit Light" panose="020B0604020202020204" charset="-34"/>
              <a:cs typeface="Kanit Light" panose="020B0604020202020204" charset="-34"/>
            </a:endParaRP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</a:rPr>
              <a:t>Alinhamento com a estratégia</a:t>
            </a:r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CAE2820A-6204-2FB1-BCA8-A7E55D18B422}"/>
              </a:ext>
            </a:extLst>
          </p:cNvPr>
          <p:cNvCxnSpPr/>
          <p:nvPr/>
        </p:nvCxnSpPr>
        <p:spPr>
          <a:xfrm>
            <a:off x="5567724" y="1315328"/>
            <a:ext cx="780757" cy="0"/>
          </a:xfrm>
          <a:prstGeom prst="straightConnector1">
            <a:avLst/>
          </a:prstGeom>
          <a:ln>
            <a:solidFill>
              <a:srgbClr val="8031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A1E26CD-455A-BB48-4403-8298ADDD526D}"/>
              </a:ext>
            </a:extLst>
          </p:cNvPr>
          <p:cNvSpPr txBox="1"/>
          <p:nvPr/>
        </p:nvSpPr>
        <p:spPr>
          <a:xfrm>
            <a:off x="6400800" y="893878"/>
            <a:ext cx="26128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</a:rPr>
              <a:t>+ superfície de contato com ecossistemas de pesquisa e inovação</a:t>
            </a:r>
            <a:endParaRPr lang="pt-BR" sz="1100" dirty="0">
              <a:solidFill>
                <a:schemeClr val="tx1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DC48F9C8-2410-7C1D-5D97-9D4A474C1ABC}"/>
              </a:ext>
            </a:extLst>
          </p:cNvPr>
          <p:cNvCxnSpPr/>
          <p:nvPr/>
        </p:nvCxnSpPr>
        <p:spPr>
          <a:xfrm>
            <a:off x="5023774" y="2550510"/>
            <a:ext cx="780757" cy="0"/>
          </a:xfrm>
          <a:prstGeom prst="straightConnector1">
            <a:avLst/>
          </a:prstGeom>
          <a:ln>
            <a:solidFill>
              <a:srgbClr val="8031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BD4FFF1-378B-7DC7-8F4D-F9CC70F581B0}"/>
              </a:ext>
            </a:extLst>
          </p:cNvPr>
          <p:cNvSpPr txBox="1"/>
          <p:nvPr/>
        </p:nvSpPr>
        <p:spPr>
          <a:xfrm>
            <a:off x="5885202" y="2197108"/>
            <a:ext cx="219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</a:rPr>
              <a:t>Discovery orientado por evidências </a:t>
            </a:r>
            <a:r>
              <a:rPr lang="pt-BR" sz="1600" b="1" dirty="0" err="1">
                <a:solidFill>
                  <a:schemeClr val="tx1"/>
                </a:solidFill>
                <a:latin typeface="Kanit Light" panose="020B0604020202020204" charset="-34"/>
                <a:cs typeface="Kanit Light" panose="020B0604020202020204" charset="-34"/>
              </a:rPr>
              <a:t>ciêntíficas</a:t>
            </a:r>
            <a:endParaRPr lang="pt-BR" sz="1100" dirty="0">
              <a:solidFill>
                <a:schemeClr val="tx1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AC84A765-A73D-7812-7A9D-FDBC13BB19AD}"/>
              </a:ext>
            </a:extLst>
          </p:cNvPr>
          <p:cNvCxnSpPr/>
          <p:nvPr/>
        </p:nvCxnSpPr>
        <p:spPr>
          <a:xfrm>
            <a:off x="4376659" y="3785692"/>
            <a:ext cx="780757" cy="0"/>
          </a:xfrm>
          <a:prstGeom prst="straightConnector1">
            <a:avLst/>
          </a:prstGeom>
          <a:ln>
            <a:solidFill>
              <a:srgbClr val="8031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558D5384-80C2-8429-0B03-D999F1C3BBEA}"/>
              </a:ext>
            </a:extLst>
          </p:cNvPr>
          <p:cNvSpPr txBox="1"/>
          <p:nvPr/>
        </p:nvSpPr>
        <p:spPr>
          <a:xfrm>
            <a:off x="5207390" y="3370193"/>
            <a:ext cx="2386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Kanit Light" panose="020B0604020202020204" charset="-34"/>
                <a:cs typeface="Kanit Light" panose="020B0604020202020204" charset="-34"/>
              </a:rPr>
              <a:t>Chegamos às tecnologias com tração real no agro</a:t>
            </a:r>
            <a:endParaRPr lang="pt-BR" sz="1100" b="1" dirty="0">
              <a:solidFill>
                <a:schemeClr val="tx1"/>
              </a:solidFill>
              <a:latin typeface="Kanit Light" panose="020B0604020202020204" charset="-34"/>
              <a:cs typeface="Kanit Light" panose="020B0604020202020204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P&amp;DI as a Service Data </a:t>
            </a:r>
            <a:r>
              <a:rPr lang="pt-BR" dirty="0" err="1"/>
              <a:t>Driven</a:t>
            </a:r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5D72098-0778-902D-BE9B-988D59FAF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85" y="2789751"/>
            <a:ext cx="7142144" cy="203613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AAF0E72-DDA4-F5A2-D12C-D223E2EC9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842" y="960009"/>
            <a:ext cx="7654315" cy="1498383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223E93D3-8856-E8A7-1380-247B6A212E52}"/>
              </a:ext>
            </a:extLst>
          </p:cNvPr>
          <p:cNvCxnSpPr/>
          <p:nvPr/>
        </p:nvCxnSpPr>
        <p:spPr>
          <a:xfrm>
            <a:off x="242225" y="2391974"/>
            <a:ext cx="8671661" cy="0"/>
          </a:xfrm>
          <a:prstGeom prst="line">
            <a:avLst/>
          </a:prstGeom>
          <a:ln>
            <a:solidFill>
              <a:srgbClr val="8031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Replicabilidade</a:t>
            </a:r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250740" y="2064465"/>
            <a:ext cx="3467416" cy="507285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400" b="1" dirty="0">
                <a:solidFill>
                  <a:schemeClr val="tx1"/>
                </a:solidFill>
              </a:rPr>
              <a:t>Solução da Mastera é adaptável a diferentes segmentos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87A7B1F-94A4-F05E-099C-DE2402BCD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816" y="1028700"/>
            <a:ext cx="4838429" cy="29641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94AE4AC-5D96-D7B0-15FD-7DEA0EF121FB}"/>
              </a:ext>
            </a:extLst>
          </p:cNvPr>
          <p:cNvSpPr/>
          <p:nvPr/>
        </p:nvSpPr>
        <p:spPr>
          <a:xfrm>
            <a:off x="1017345" y="1095185"/>
            <a:ext cx="2349503" cy="1476565"/>
          </a:xfrm>
          <a:prstGeom prst="roundRect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Ser parceiro estratégico e não apenas fornecedora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4C80060B-3077-6ECD-1289-CD17288B2782}"/>
              </a:ext>
            </a:extLst>
          </p:cNvPr>
          <p:cNvSpPr/>
          <p:nvPr/>
        </p:nvSpPr>
        <p:spPr>
          <a:xfrm>
            <a:off x="4881926" y="1095184"/>
            <a:ext cx="2349503" cy="1476565"/>
          </a:xfrm>
          <a:prstGeom prst="roundRect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Governança colaborativa com ajustes contínuos baseados em dados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729A83C4-7ED8-BA58-CAEF-6E6843E6A704}"/>
              </a:ext>
            </a:extLst>
          </p:cNvPr>
          <p:cNvSpPr/>
          <p:nvPr/>
        </p:nvSpPr>
        <p:spPr>
          <a:xfrm>
            <a:off x="1017345" y="3093138"/>
            <a:ext cx="2349503" cy="1476565"/>
          </a:xfrm>
          <a:prstGeom prst="roundRect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Compartilhamento de decisões, aprendizados e priorizações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718302FA-D4C0-90AF-80BC-109588D5C937}"/>
              </a:ext>
            </a:extLst>
          </p:cNvPr>
          <p:cNvSpPr/>
          <p:nvPr/>
        </p:nvSpPr>
        <p:spPr>
          <a:xfrm>
            <a:off x="4881926" y="3093138"/>
            <a:ext cx="2349503" cy="1476565"/>
          </a:xfrm>
          <a:prstGeom prst="roundRect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Engajamento de times multidisciplinares de ambas as empresas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 </a:t>
            </a:r>
            <a:endParaRPr dirty="0"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311700" y="745326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1800" b="1" dirty="0" err="1"/>
              <a:t>KPI’s</a:t>
            </a:r>
            <a:endParaRPr lang="pt-BR" b="1" dirty="0"/>
          </a:p>
          <a:p>
            <a:pPr marL="482600" indent="-342900">
              <a:lnSpc>
                <a:spcPct val="150000"/>
              </a:lnSpc>
              <a:buFont typeface="+mj-lt"/>
              <a:buAutoNum type="arabicPeriod"/>
            </a:pPr>
            <a:r>
              <a:rPr lang="pt-BR" b="1" dirty="0"/>
              <a:t>Redução do volume técnico avaliado internamente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pt-BR" sz="2400" b="1" dirty="0"/>
              <a:t>91,63% </a:t>
            </a:r>
            <a:r>
              <a:rPr lang="pt-BR" dirty="0"/>
              <a:t>de Papers analisados internamento vs. total mapeado</a:t>
            </a:r>
          </a:p>
          <a:p>
            <a:pPr marL="482600" indent="-342900">
              <a:lnSpc>
                <a:spcPct val="150000"/>
              </a:lnSpc>
              <a:buFont typeface="+mj-lt"/>
              <a:buAutoNum type="arabicPeriod"/>
            </a:pPr>
            <a:r>
              <a:rPr lang="pt-BR" b="1" dirty="0"/>
              <a:t>Aceleração do tempo de decisão de priorização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pt-BR" sz="2400" b="1" dirty="0"/>
              <a:t>4 meses </a:t>
            </a:r>
            <a:r>
              <a:rPr lang="pt-BR" dirty="0"/>
              <a:t>Tempo para priorizar uma tecnologia</a:t>
            </a:r>
          </a:p>
          <a:p>
            <a:pPr marL="482600" indent="-342900">
              <a:lnSpc>
                <a:spcPct val="150000"/>
              </a:lnSpc>
              <a:buFont typeface="+mj-lt"/>
              <a:buAutoNum type="arabicPeriod"/>
            </a:pPr>
            <a:r>
              <a:rPr lang="pt-BR" b="1" dirty="0"/>
              <a:t>Redução de custo com prospecção exploratória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pt-BR" sz="2400" b="1" dirty="0"/>
              <a:t>70 %</a:t>
            </a:r>
            <a:r>
              <a:rPr lang="pt-BR" sz="2000" b="1" dirty="0"/>
              <a:t> </a:t>
            </a:r>
            <a:r>
              <a:rPr lang="pt-BR" dirty="0"/>
              <a:t>Custo médio por projeto avaliado (considerando hora técnica + prospecção)</a:t>
            </a:r>
          </a:p>
          <a:p>
            <a:pPr marL="482600" indent="-342900">
              <a:lnSpc>
                <a:spcPct val="150000"/>
              </a:lnSpc>
              <a:buFont typeface="+mj-lt"/>
              <a:buAutoNum type="arabicPeriod"/>
            </a:pPr>
            <a:r>
              <a:rPr lang="pt-BR" b="1" dirty="0"/>
              <a:t>Conversão de Discovery para projeto viável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pt-BR" dirty="0"/>
              <a:t>Do primeiro ScoutTech já tem projeto em TechBuilder sendo desenvolvido</a:t>
            </a:r>
          </a:p>
          <a:p>
            <a:pPr marL="596900" lvl="1" indent="0">
              <a:lnSpc>
                <a:spcPct val="150000"/>
              </a:lnSpc>
              <a:spcBef>
                <a:spcPts val="0"/>
              </a:spcBef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Aprendizados</a:t>
            </a:r>
            <a:endParaRPr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C60E5DFE-D6A7-F1EF-2F34-83F8EB71132E}"/>
              </a:ext>
            </a:extLst>
          </p:cNvPr>
          <p:cNvSpPr/>
          <p:nvPr/>
        </p:nvSpPr>
        <p:spPr>
          <a:xfrm>
            <a:off x="750898" y="1509744"/>
            <a:ext cx="2500893" cy="821673"/>
          </a:xfrm>
          <a:prstGeom prst="roundRect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Entendimento das entregas no começo para Vitales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F367770C-44DD-47EE-A0EF-394559A89EE9}"/>
              </a:ext>
            </a:extLst>
          </p:cNvPr>
          <p:cNvSpPr/>
          <p:nvPr/>
        </p:nvSpPr>
        <p:spPr>
          <a:xfrm>
            <a:off x="4770829" y="1509744"/>
            <a:ext cx="2500893" cy="821673"/>
          </a:xfrm>
          <a:prstGeom prst="roundRect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Reuniões de Briefing para personalizar os Reports de Dados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BB77D7C-626B-E320-4EF8-E43EA50DC5BA}"/>
              </a:ext>
            </a:extLst>
          </p:cNvPr>
          <p:cNvSpPr/>
          <p:nvPr/>
        </p:nvSpPr>
        <p:spPr>
          <a:xfrm>
            <a:off x="750898" y="2801674"/>
            <a:ext cx="2500893" cy="821673"/>
          </a:xfrm>
          <a:prstGeom prst="roundRect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No primeiro ScoutTech, categorizar a demanda para termos maior acurácia.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C354D65-AB3E-7FED-85C7-BA7CF8178AFE}"/>
              </a:ext>
            </a:extLst>
          </p:cNvPr>
          <p:cNvSpPr/>
          <p:nvPr/>
        </p:nvSpPr>
        <p:spPr>
          <a:xfrm>
            <a:off x="4770828" y="2801673"/>
            <a:ext cx="2500893" cy="821673"/>
          </a:xfrm>
          <a:prstGeom prst="roundRect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Entendimento estratégico do pipeline atual e da visão de futuro.</a:t>
            </a:r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F4022095-8134-A844-1E47-05A8123A266F}"/>
              </a:ext>
            </a:extLst>
          </p:cNvPr>
          <p:cNvSpPr/>
          <p:nvPr/>
        </p:nvSpPr>
        <p:spPr>
          <a:xfrm>
            <a:off x="3609155" y="1750076"/>
            <a:ext cx="804310" cy="351226"/>
          </a:xfrm>
          <a:prstGeom prst="rightArrow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55CA62E7-D223-5864-A25C-829BFAC527BC}"/>
              </a:ext>
            </a:extLst>
          </p:cNvPr>
          <p:cNvSpPr/>
          <p:nvPr/>
        </p:nvSpPr>
        <p:spPr>
          <a:xfrm>
            <a:off x="3609154" y="3036896"/>
            <a:ext cx="804310" cy="351226"/>
          </a:xfrm>
          <a:prstGeom prst="rightArrow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Google Shape;127;p20">
            <a:extLst>
              <a:ext uri="{FF2B5EF4-FFF2-40B4-BE49-F238E27FC236}">
                <a16:creationId xmlns:a16="http://schemas.microsoft.com/office/drawing/2014/main" id="{D3EE2BF9-64EC-345D-B261-DFEEEA1E15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86797" y="4160907"/>
            <a:ext cx="5853334" cy="507285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000" b="1" dirty="0">
                <a:solidFill>
                  <a:schemeClr val="tx1"/>
                </a:solidFill>
              </a:rPr>
              <a:t>Comunicação e clareza das informações são pontos chaves para o sucesso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A parceria</a:t>
            </a:r>
            <a:endParaRPr dirty="0"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11700" y="1126877"/>
            <a:ext cx="8520600" cy="1608375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	A parceria gerou valor estratégico ao integrar inteligência de dados e colaboração externa no centro do processo de inovação. A iniciativa reduziu custos e riscos no desenvolvimento de bioinsumos, acelerou a tomada de decisão e fortaleceu uma cultura de inovação aberta orientada por evidências. 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	Mais do que resultados pontuais, o case mostra como corporações e startups podem construir, juntos, caminhos mais eficientes para o futuro do agro.</a:t>
            </a:r>
            <a:endParaRPr i="1" dirty="0"/>
          </a:p>
        </p:txBody>
      </p:sp>
      <p:sp>
        <p:nvSpPr>
          <p:cNvPr id="2" name="Google Shape;145;p23">
            <a:extLst>
              <a:ext uri="{FF2B5EF4-FFF2-40B4-BE49-F238E27FC236}">
                <a16:creationId xmlns:a16="http://schemas.microsoft.com/office/drawing/2014/main" id="{919AF9DE-539D-606E-9362-00276B2E1D3E}"/>
              </a:ext>
            </a:extLst>
          </p:cNvPr>
          <p:cNvSpPr txBox="1">
            <a:spLocks/>
          </p:cNvSpPr>
          <p:nvPr/>
        </p:nvSpPr>
        <p:spPr>
          <a:xfrm>
            <a:off x="632813" y="3071748"/>
            <a:ext cx="7878374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 algn="ctr">
              <a:buFont typeface="Kanit Light"/>
              <a:buNone/>
            </a:pPr>
            <a:r>
              <a:rPr lang="pt-BR" sz="2000" b="1" dirty="0">
                <a:solidFill>
                  <a:schemeClr val="tx1"/>
                </a:solidFill>
              </a:rPr>
              <a:t>Bianca Guimarães - bianca.guimaraes@vitales.agr.br</a:t>
            </a:r>
          </a:p>
          <a:p>
            <a:pPr marL="0" indent="0" algn="ctr">
              <a:buFont typeface="Kanit Light"/>
              <a:buNone/>
            </a:pPr>
            <a:r>
              <a:rPr lang="pt-BR" sz="2000" b="1" dirty="0">
                <a:solidFill>
                  <a:schemeClr val="tx1"/>
                </a:solidFill>
              </a:rPr>
              <a:t>Tainan Lamas – tainan@mastera.com.br</a:t>
            </a:r>
          </a:p>
          <a:p>
            <a:pPr marL="0" indent="0" algn="ctr">
              <a:buFont typeface="Kanit Light"/>
              <a:buNone/>
            </a:pPr>
            <a:endParaRPr lang="pt-BR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Obrigado!</a:t>
            </a:r>
            <a:br>
              <a:rPr lang="pt-BR" dirty="0"/>
            </a:b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1939</TotalTime>
  <Words>625</Words>
  <Application>Microsoft Office PowerPoint</Application>
  <PresentationFormat>Apresentação na tela (16:9)</PresentationFormat>
  <Paragraphs>90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Kanit</vt:lpstr>
      <vt:lpstr>Kanit Light</vt:lpstr>
      <vt:lpstr>Arial</vt:lpstr>
      <vt:lpstr>Simple Light</vt:lpstr>
      <vt:lpstr>Apresentação do PowerPoint</vt:lpstr>
      <vt:lpstr>Futuro Sustentável do Agro: Bioinsumos e Inovação</vt:lpstr>
      <vt:lpstr>Futuro Sustentável do Agro: Bioinsumos e Inovação</vt:lpstr>
      <vt:lpstr>Vitales x Mastera</vt:lpstr>
      <vt:lpstr>Vitales x Mastera</vt:lpstr>
      <vt:lpstr>P&amp;DI as a Service Data Driven</vt:lpstr>
      <vt:lpstr>Replicabilidade</vt:lpstr>
      <vt:lpstr>Colaboração &amp; Engajamento</vt:lpstr>
      <vt:lpstr>Demonstração de Resultados </vt:lpstr>
      <vt:lpstr>Aprendizados</vt:lpstr>
      <vt:lpstr>A parceria</vt:lpstr>
      <vt:lpstr>Obrigado!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Bianca Gonçalves Guimarães</dc:creator>
  <cp:lastModifiedBy>Tainan Lamas</cp:lastModifiedBy>
  <cp:revision>14</cp:revision>
  <dcterms:modified xsi:type="dcterms:W3CDTF">2025-07-31T18:28:12Z</dcterms:modified>
</cp:coreProperties>
</file>