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16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9144000" cy="5143500" type="screen16x9"/>
  <p:notesSz cx="6858000" cy="9144000"/>
  <p:embeddedFontLst>
    <p:embeddedFont>
      <p:font typeface="Kanit" pitchFamily="2" charset="-34"/>
      <p:regular r:id="rId17"/>
      <p:bold r:id="rId18"/>
      <p:italic r:id="rId19"/>
      <p:boldItalic r:id="rId20"/>
    </p:embeddedFont>
    <p:embeddedFont>
      <p:font typeface="Kanit Light" pitchFamily="2" charset="-34"/>
      <p:regular r:id="rId21"/>
      <p:bold r:id="rId22"/>
      <p:italic r:id="rId23"/>
      <p:boldItalic r:id="rId24"/>
    </p:embeddedFont>
    <p:embeddedFont>
      <p:font typeface="Poppins" pitchFamily="2" charset="77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9" roundtripDataSignature="AMtx7mgKxQFmsjruGWj7n9bFlIzquXYZFg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737CC56-29C2-908D-C35F-CD66CDA0E605}" name="Jorge Gustavo" initials="JG" userId="S::Jorge_Gustavo@cargill.com::d8007fe5-c55b-4d2c-842d-28b1cd2a7f62" providerId="AD"/>
  <p188:author id="{6B356F64-CB2A-6938-017F-27FBF7728091}" name="Daniele Cesano" initials="DC" userId="d7d105d1391df2fc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261"/>
    <p:restoredTop sz="94690"/>
  </p:normalViewPr>
  <p:slideViewPr>
    <p:cSldViewPr snapToGrid="0">
      <p:cViewPr varScale="1">
        <p:scale>
          <a:sx n="103" d="100"/>
          <a:sy n="103" d="100"/>
        </p:scale>
        <p:origin x="496" y="4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34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customschemas.google.com/relationships/presentationmetadata" Target="meta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8.fntdata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Google Shape;13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" name="Google Shape;14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13" title="logo-4CongressoCasesOI-bg-escuro-E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13" title="100OS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13" title="LogoOiweek-Latam-negativo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13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0" i="0" u="none" strike="noStrike" cap="none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 b="0" i="0" u="none" strike="noStrike" cap="none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3" name="Google Shape;13;p13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subTitle" idx="1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17" name="Google Shape;17;p14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pic>
        <p:nvPicPr>
          <p:cNvPr id="18" name="Google Shape;18;p14" title="img-top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14" title="img-bottom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14" title="100OS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14" title="LogoOiweek-Latam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" name="Google Shape;22;p14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16" title="img-top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16" title="img-bottom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16" title="100OS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16" title="LogoOiweek-Latam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16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cxnSp>
        <p:nvCxnSpPr>
          <p:cNvPr id="30" name="Google Shape;30;p16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1" name="Google Shape;31;p16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3925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body" idx="2"/>
          </p:nvPr>
        </p:nvSpPr>
        <p:spPr>
          <a:xfrm>
            <a:off x="4472775" y="923875"/>
            <a:ext cx="3925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pic>
        <p:nvPicPr>
          <p:cNvPr id="35" name="Google Shape;35;p17" title="img-top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17" title="img-bottom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17" title="LogoOiweek-Latam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" name="Google Shape;38;p17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9" name="Google Shape;39;p17" title="100OS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18" title="img-top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18" title="img-bottom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18" title="LogoOiweek-Latam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" name="Google Shape;45;p18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46" name="Google Shape;46;p18" title="100OS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1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8073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0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62245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2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2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57" name="Google Shape;57;p20" title="LogoOiweek-Latam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20" title="100O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pic>
        <p:nvPicPr>
          <p:cNvPr id="61" name="Google Shape;61;p21" title="img-top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21" title="img-bottom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21" title="LogoOiweek-Latam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" name="Google Shape;64;p21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65" name="Google Shape;65;p21" title="100OS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22" title="img-top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22" title="img-bottom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22" title="LogoOiweek-Latam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22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71" name="Google Shape;71;p22" title="100OS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2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3" name="Google Shape;73;p2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hyperlink" Target="mailto:dcesano@landprint.earth" TargetMode="External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dcesano@landprint.earth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" title="logo-4CongressoCasesOI-bg-escuro-ES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" title="100OS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" title="LogoOiweek-Latam-negativo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0" i="0" u="none" strike="noStrike" cap="none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 b="0" i="0" u="none" strike="noStrike" cap="none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3" name="Google Shape;83;p1"/>
          <p:cNvSpPr txBox="1"/>
          <p:nvPr/>
        </p:nvSpPr>
        <p:spPr>
          <a:xfrm>
            <a:off x="762000" y="1648800"/>
            <a:ext cx="76236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1" i="0" u="none" strike="noStrike" cap="none" dirty="0" err="1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LandPrint</a:t>
            </a:r>
            <a:r>
              <a:rPr lang="en-US" sz="3000" b="1" dirty="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 – </a:t>
            </a:r>
            <a:r>
              <a:rPr lang="en-US" sz="3000" b="1" i="0" u="none" strike="noStrike" cap="none" dirty="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Land Innovation Fund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1" i="1" u="none" strike="noStrike" cap="none" dirty="0" err="1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Mensurando</a:t>
            </a:r>
            <a:r>
              <a:rPr lang="en-US" sz="3000" b="1" i="1" u="none" strike="noStrike" cap="none" dirty="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3000" b="1" i="1" u="none" strike="noStrike" cap="none" dirty="0" err="1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agricultura</a:t>
            </a:r>
            <a:r>
              <a:rPr lang="en-US" sz="3000" b="1" i="1" dirty="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3000" b="1" i="1" u="none" strike="noStrike" cap="none" dirty="0" err="1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regenerativa</a:t>
            </a:r>
            <a:endParaRPr sz="3000" b="0" i="1" u="none" strike="noStrike" cap="none" dirty="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4" name="Google Shape;84;p1"/>
          <p:cNvSpPr txBox="1"/>
          <p:nvPr/>
        </p:nvSpPr>
        <p:spPr>
          <a:xfrm>
            <a:off x="914400" y="3460207"/>
            <a:ext cx="58302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Daniele Cesano e Felipe Caltabiano, </a:t>
            </a:r>
            <a:r>
              <a:rPr lang="en-US" sz="1800" b="0" i="0" u="none" strike="noStrike" cap="none" dirty="0" err="1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LandPrint</a:t>
            </a:r>
            <a:endParaRPr sz="1800" b="0" i="0" u="none" strike="noStrike" cap="none" dirty="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"/>
          <p:cNvPicPr preferRelativeResize="0"/>
          <p:nvPr/>
        </p:nvPicPr>
        <p:blipFill rotWithShape="1">
          <a:blip r:embed="rId3">
            <a:alphaModFix/>
          </a:blip>
          <a:srcRect l="38218"/>
          <a:stretch/>
        </p:blipFill>
        <p:spPr>
          <a:xfrm>
            <a:off x="5289625" y="0"/>
            <a:ext cx="3891075" cy="519950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Contexto &amp; Desafío</a:t>
            </a:r>
            <a:endParaRPr/>
          </a:p>
        </p:txBody>
      </p:sp>
      <p:sp>
        <p:nvSpPr>
          <p:cNvPr id="91" name="Google Shape;91;p2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4831800" cy="39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 b="1"/>
              <a:t>Pressão crescente</a:t>
            </a:r>
            <a:r>
              <a:rPr lang="en-US"/>
              <a:t> por comprovação de práticas livres de desmatamento e regenerativas (UE, ESG, mercado internacional)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 b="1"/>
              <a:t>Falta de dados estruturados</a:t>
            </a:r>
            <a:r>
              <a:rPr lang="en-US"/>
              <a:t> sobre carbono, biodiversidade, solo e água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 b="1"/>
              <a:t>Produtores desincentivados</a:t>
            </a:r>
            <a:r>
              <a:rPr lang="en-US"/>
              <a:t>: certificações caras, sem retorno financeiro claro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 b="1"/>
              <a:t>Ausência de mecanismos</a:t>
            </a:r>
            <a:r>
              <a:rPr lang="en-US"/>
              <a:t> que conectem ativos ambientais a risco produtivo e crédito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 b="1"/>
              <a:t>Baixa valorização financeira</a:t>
            </a:r>
            <a:r>
              <a:rPr lang="en-US"/>
              <a:t> de práticas regenerativas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-US"/>
            </a:b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</a:pPr>
            <a:r>
              <a:rPr lang="en-US" b="1"/>
              <a:t>Desafio central</a:t>
            </a:r>
            <a:r>
              <a:rPr lang="en-US"/>
              <a:t>: transformar dados ambientais em evidência de valor para acessar crédito, mercados premium e pagamento por serviços ecossistêmicos. </a:t>
            </a:r>
            <a:endParaRPr i="1"/>
          </a:p>
        </p:txBody>
      </p:sp>
      <p:sp>
        <p:nvSpPr>
          <p:cNvPr id="92" name="Google Shape;92;p2"/>
          <p:cNvSpPr txBox="1"/>
          <p:nvPr/>
        </p:nvSpPr>
        <p:spPr>
          <a:xfrm>
            <a:off x="5380525" y="776275"/>
            <a:ext cx="3618000" cy="11082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US$ 125 trilhões/ano </a:t>
            </a:r>
            <a:endParaRPr b="1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em serviços ecossistêmicos</a:t>
            </a:r>
            <a:endParaRPr sz="2000" b="1" i="0" u="none" strike="noStrike" cap="none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5380657" y="2569030"/>
            <a:ext cx="3618000" cy="11082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US$ 7 trilhões/ano </a:t>
            </a:r>
            <a:endParaRPr b="1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em subsídios degradantes para o meio ambiente</a:t>
            </a:r>
            <a:endParaRPr sz="2000" b="1" i="0" u="none" strike="noStrike" cap="none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94" name="Google Shape;94;p2"/>
          <p:cNvSpPr txBox="1"/>
          <p:nvPr/>
        </p:nvSpPr>
        <p:spPr>
          <a:xfrm>
            <a:off x="6981173" y="1747021"/>
            <a:ext cx="645642" cy="621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1600" b="1" i="0" u="none" strike="noStrike" cap="none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vs.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5380650" y="3876125"/>
            <a:ext cx="3618000" cy="7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…com  os  produtores gerenciando 40% das </a:t>
            </a:r>
            <a:r>
              <a:rPr lang="en-US" sz="1600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areas</a:t>
            </a:r>
            <a:endParaRPr sz="1600" b="1" i="0" u="none" strike="noStrike" cap="none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Objetivo da Iniciativa</a:t>
            </a:r>
            <a:endParaRPr/>
          </a:p>
        </p:txBody>
      </p:sp>
      <p:sp>
        <p:nvSpPr>
          <p:cNvPr id="101" name="Google Shape;101;p3"/>
          <p:cNvSpPr txBox="1">
            <a:spLocks noGrp="1"/>
          </p:cNvSpPr>
          <p:nvPr>
            <p:ph type="body" idx="1"/>
          </p:nvPr>
        </p:nvSpPr>
        <p:spPr>
          <a:xfrm>
            <a:off x="427162" y="584072"/>
            <a:ext cx="8165047" cy="4159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Objetivo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Principal</a:t>
            </a:r>
            <a:endParaRPr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Font typeface="Kanit"/>
              <a:buChar char="●"/>
            </a:pP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Transformar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dados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ambientais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em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evidência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concreta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de valor para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analisar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onde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os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produtores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estão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na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adoção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de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práticas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e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qualidade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ambiental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da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cadeia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de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suprimentos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da soja no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cerrado</a:t>
            </a:r>
            <a:endParaRPr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Kanit"/>
              <a:buChar char="●"/>
            </a:pP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Capacitar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produtores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em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agricultura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regenerativa</a:t>
            </a:r>
            <a:endParaRPr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Kanit"/>
              <a:buChar char="●"/>
            </a:pP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Analisar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financeiramente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o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processo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de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transição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para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agricultura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regenerativa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, para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desbloquear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financiamento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sustentável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e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acesso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a mercados premium,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incentivando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práticas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regenerativas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na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cadeia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da soja,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alinhando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conservação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ambiental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com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benefícios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econômicos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tangíveis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para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produtores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.</a:t>
            </a:r>
            <a:endParaRPr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Relevância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para a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Comunidade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de Open Innovation</a:t>
            </a:r>
            <a:endParaRPr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Kanit"/>
              <a:buChar char="●"/>
            </a:pP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iniciativa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demonstra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como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tecnologias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digitais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e dados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ambientais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podem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ser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integrados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em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modelos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de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negócio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inovadores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,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promovendo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colaboração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entre startups,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produtores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,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empresas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e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instituições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financeiras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. </a:t>
            </a:r>
            <a:endParaRPr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Kanit"/>
              <a:buChar char="●"/>
            </a:pP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Abre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caminhos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para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soluções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replicáveis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em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outras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cadeias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e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territórios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,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fortalecendo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ecossistemas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de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inovação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voltados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à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regeneração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e à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bioeconomia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.</a:t>
            </a:r>
            <a:endParaRPr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SzPts val="1400"/>
              <a:buNone/>
            </a:pPr>
            <a:endParaRPr dirty="0"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B3B935-9CA4-F711-0A50-F64336FAF280}"/>
              </a:ext>
            </a:extLst>
          </p:cNvPr>
          <p:cNvSpPr txBox="1"/>
          <p:nvPr/>
        </p:nvSpPr>
        <p:spPr>
          <a:xfrm>
            <a:off x="8883811" y="3162444"/>
            <a:ext cx="70933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dk1"/>
                </a:solidFill>
                <a:latin typeface="Kanit"/>
                <a:cs typeface="Kanit"/>
                <a:sym typeface="Kanit"/>
              </a:rPr>
              <a:t>*</a:t>
            </a:r>
            <a:endParaRPr lang="en-B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7"/>
              <a:buNone/>
            </a:pPr>
            <a:r>
              <a:rPr lang="en-US"/>
              <a:t>Tipo de Caso &amp; Descrição da Prática</a:t>
            </a:r>
            <a:endParaRPr/>
          </a:p>
        </p:txBody>
      </p:sp>
      <p:sp>
        <p:nvSpPr>
          <p:cNvPr id="112" name="Google Shape;112;p4"/>
          <p:cNvSpPr txBox="1">
            <a:spLocks noGrp="1"/>
          </p:cNvSpPr>
          <p:nvPr>
            <p:ph type="body" idx="1"/>
          </p:nvPr>
        </p:nvSpPr>
        <p:spPr>
          <a:xfrm>
            <a:off x="311699" y="887174"/>
            <a:ext cx="5699135" cy="3940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Kanit"/>
                <a:ea typeface="Kanit"/>
                <a:cs typeface="Kanit"/>
                <a:sym typeface="Kanit"/>
              </a:rPr>
              <a:t>O </a:t>
            </a:r>
            <a:r>
              <a:rPr lang="en-US" dirty="0" err="1">
                <a:latin typeface="Kanit"/>
                <a:ea typeface="Kanit"/>
                <a:cs typeface="Kanit"/>
                <a:sym typeface="Kanit"/>
              </a:rPr>
              <a:t>projeto</a:t>
            </a:r>
            <a:r>
              <a:rPr lang="en-US" dirty="0"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latin typeface="Kanit"/>
                <a:ea typeface="Kanit"/>
                <a:cs typeface="Kanit"/>
                <a:sym typeface="Kanit"/>
              </a:rPr>
              <a:t>foi</a:t>
            </a:r>
            <a:r>
              <a:rPr lang="en-US" dirty="0">
                <a:latin typeface="Kanit"/>
                <a:ea typeface="Kanit"/>
                <a:cs typeface="Kanit"/>
                <a:sym typeface="Kanit"/>
              </a:rPr>
              <a:t> um </a:t>
            </a:r>
            <a:r>
              <a:rPr lang="en-US" b="1" dirty="0" err="1">
                <a:latin typeface="Kanit"/>
                <a:ea typeface="Kanit"/>
                <a:cs typeface="Kanit"/>
                <a:sym typeface="Kanit"/>
              </a:rPr>
              <a:t>investimentos</a:t>
            </a:r>
            <a:r>
              <a:rPr lang="en-US" b="1" dirty="0"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b="1" dirty="0" err="1">
                <a:latin typeface="Kanit"/>
                <a:ea typeface="Kanit"/>
                <a:cs typeface="Kanit"/>
                <a:sym typeface="Kanit"/>
              </a:rPr>
              <a:t>colaborativos</a:t>
            </a:r>
            <a:r>
              <a:rPr lang="en-US" b="1" dirty="0"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b="1" dirty="0" err="1">
                <a:latin typeface="Kanit"/>
                <a:ea typeface="Kanit"/>
                <a:cs typeface="Kanit"/>
                <a:sym typeface="Kanit"/>
              </a:rPr>
              <a:t>em</a:t>
            </a:r>
            <a:r>
              <a:rPr lang="en-US" b="1" dirty="0"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b="1" dirty="0" err="1">
                <a:latin typeface="Kanit"/>
                <a:ea typeface="Kanit"/>
                <a:cs typeface="Kanit"/>
                <a:sym typeface="Kanit"/>
              </a:rPr>
              <a:t>inovação</a:t>
            </a:r>
            <a:r>
              <a:rPr lang="en-US" b="1" dirty="0">
                <a:latin typeface="Kanit"/>
                <a:ea typeface="Kanit"/>
                <a:cs typeface="Kanit"/>
                <a:sym typeface="Kanit"/>
              </a:rPr>
              <a:t>.</a:t>
            </a:r>
            <a:endParaRPr b="1" dirty="0">
              <a:latin typeface="Kanit"/>
              <a:ea typeface="Kanit"/>
              <a:cs typeface="Kanit"/>
              <a:sym typeface="Kani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O Land Innovation Fund,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lançado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pela Cargill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em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2019,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contou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com um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investimento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inicial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de US$ 30 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milhões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para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fomentar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ideias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inovadoras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voltadas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à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agricultura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sustentável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e livre de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desmatamento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no Cerrado e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em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outros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biomas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do Brasil. A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LandPrint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foi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selecionada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no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terceiro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ciclo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do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Programa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Soja Sustentável do Cerrado (PSSC) com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os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seguintes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objetivos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:</a:t>
            </a:r>
            <a:endParaRPr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Criar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um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sistema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escalável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de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monitoramento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da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qualidade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ambiental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nas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propriedades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rurais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para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analisar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a performance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regenerativa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e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conecta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-la a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sistemas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financeiros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de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crédito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e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incentivos</a:t>
            </a:r>
            <a:endParaRPr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Capacitar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produtores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em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práticas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de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agricultura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regenerativa</a:t>
            </a:r>
            <a:endParaRPr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Font typeface="Arial"/>
              <a:buAutoNum type="arabicPeriod"/>
            </a:pP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Analisar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financeiramente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a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transição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regenerativa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,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explorando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oportunidades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de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financiamento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e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benefícios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para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os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produtores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e para a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cadeia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de valor da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produçao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de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gr</a:t>
            </a:r>
            <a:r>
              <a:rPr lang="en-US" sz="14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ã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os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no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Cerrado</a:t>
            </a:r>
            <a:endParaRPr dirty="0">
              <a:latin typeface="Kanit"/>
              <a:ea typeface="Kanit"/>
              <a:cs typeface="Kanit"/>
              <a:sym typeface="Kanit"/>
            </a:endParaRPr>
          </a:p>
        </p:txBody>
      </p:sp>
      <p:pic>
        <p:nvPicPr>
          <p:cNvPr id="113" name="Google Shape;113;p4"/>
          <p:cNvPicPr preferRelativeResize="0"/>
          <p:nvPr/>
        </p:nvPicPr>
        <p:blipFill rotWithShape="1">
          <a:blip r:embed="rId3">
            <a:alphaModFix/>
          </a:blip>
          <a:srcRect l="52334"/>
          <a:stretch/>
        </p:blipFill>
        <p:spPr>
          <a:xfrm>
            <a:off x="6185646" y="1019625"/>
            <a:ext cx="2631803" cy="36661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Originalidade &amp; Inovação</a:t>
            </a:r>
            <a:endParaRPr/>
          </a:p>
        </p:txBody>
      </p:sp>
      <p:sp>
        <p:nvSpPr>
          <p:cNvPr id="119" name="Google Shape;119;p5"/>
          <p:cNvSpPr txBox="1">
            <a:spLocks noGrp="1"/>
          </p:cNvSpPr>
          <p:nvPr>
            <p:ph type="body" idx="1"/>
          </p:nvPr>
        </p:nvSpPr>
        <p:spPr>
          <a:xfrm>
            <a:off x="407901" y="411435"/>
            <a:ext cx="6460469" cy="423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Elementos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que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tornam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essa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prática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única</a:t>
            </a:r>
            <a:endParaRPr sz="1300"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O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projeto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(Junho 23/ Agosto 24)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combinou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inovação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digital, dados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ambientais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e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inteligência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financeira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para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tornar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a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sustentabilidade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parte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central da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estratégia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de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negócios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. A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LandPrint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utiliza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uma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plataforma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SaaS que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gera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ratings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ambientais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a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partir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de dados de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satélite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e campo,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permitindo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análises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reutilizáveis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para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diferentes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finalidades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,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como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analise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de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risco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,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conformidade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,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certificações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,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acesso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a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crédito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e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rastreabilidade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. </a:t>
            </a:r>
            <a:endParaRPr sz="1100"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Diferenças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em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relação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a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abordagens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tradicionais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de mercado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ou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P&amp;D</a:t>
            </a:r>
            <a:endParaRPr sz="1300"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degradação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ambiental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já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representa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um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risco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físico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e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financeiro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relevante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.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Práticas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convencionais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esgotam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ativos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como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carbono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,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água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e solo,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aumentando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custos e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reduzindo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a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resiliência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das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cadeias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produtivas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. Este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projeto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propõe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um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modelo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integrado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,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indo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além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do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conformidade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:</a:t>
            </a:r>
            <a:endParaRPr sz="1100"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</a:pP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Monitoramento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contínuo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de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métricas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ambientais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com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foco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em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ganhos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econômicos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(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redução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de custos,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risco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e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aumento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de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produtividade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)</a:t>
            </a:r>
            <a:endParaRPr sz="1100"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</a:pP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Capacitação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prática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em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agricultura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regenerativa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para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recuperar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ativos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ambientais</a:t>
            </a:r>
            <a:endParaRPr sz="1100"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</a:pP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Estruturação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financeira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para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viabilizar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a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transição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,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conectando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resultados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ambientais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a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crédito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e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incentivos</a:t>
            </a:r>
            <a:endParaRPr sz="1100"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Ao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invés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de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tratar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sustentabilidade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como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custo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, a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abordagem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transforma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ativos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ambientais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em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vetores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de valor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econômico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,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conectando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produtores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,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compradores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e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financiadores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.</a:t>
            </a:r>
            <a:endParaRPr sz="1100"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endParaRPr sz="1100"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pic>
        <p:nvPicPr>
          <p:cNvPr id="120" name="Google Shape;120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02400" y="1179200"/>
            <a:ext cx="1974075" cy="197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23475" y="3310700"/>
            <a:ext cx="1362052" cy="127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6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7"/>
              <a:buNone/>
            </a:pPr>
            <a:r>
              <a:rPr lang="en-US"/>
              <a:t>Colaboração &amp; Engajamento</a:t>
            </a:r>
            <a:endParaRPr/>
          </a:p>
        </p:txBody>
      </p:sp>
      <p:sp>
        <p:nvSpPr>
          <p:cNvPr id="127" name="Google Shape;127;p6"/>
          <p:cNvSpPr txBox="1">
            <a:spLocks noGrp="1"/>
          </p:cNvSpPr>
          <p:nvPr>
            <p:ph type="body" idx="1"/>
          </p:nvPr>
        </p:nvSpPr>
        <p:spPr>
          <a:xfrm>
            <a:off x="311699" y="583292"/>
            <a:ext cx="6057570" cy="3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Parceiros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internos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e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externos</a:t>
            </a:r>
            <a:endParaRPr sz="1300"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●"/>
            </a:pP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Land Innovation Fund (LIF):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aporte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inicial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para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desenvolvimento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do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projeto</a:t>
            </a:r>
            <a:endParaRPr sz="1300"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●"/>
            </a:pP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Cargill: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financiamento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adicional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ao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LIF,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facilitadora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do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processo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com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produtores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reais e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validação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em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campo</a:t>
            </a: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●"/>
            </a:pP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Investidores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anjo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: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apoio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para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estruturação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inicial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da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LandPrint</a:t>
            </a:r>
            <a:endParaRPr sz="1300"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●"/>
            </a:pP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Bioflore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: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suporte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técnico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na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mensuração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de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biodiversidade</a:t>
            </a:r>
            <a:endParaRPr lang="en-US" sz="1300"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●"/>
            </a:pP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PwC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AgTech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Innovation: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suporte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institucional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do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programa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PSSC</a:t>
            </a:r>
            <a:b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</a:br>
            <a:endParaRPr sz="1300"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Mecanismos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de co-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criação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e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governança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conjunta</a:t>
            </a:r>
            <a:endParaRPr sz="1300"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Kanit"/>
              <a:buChar char="●"/>
            </a:pP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Reuniões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mensais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entre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os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parceiros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para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alinhamento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técnico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e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estratégico</a:t>
            </a:r>
            <a:endParaRPr sz="1300"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Kanit"/>
              <a:buChar char="●"/>
            </a:pP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Validação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prática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da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solução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com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produtores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da Cargill</a:t>
            </a:r>
            <a:endParaRPr sz="1300"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Kanit"/>
              <a:buChar char="●"/>
            </a:pP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Integração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com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processos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internos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da Cargill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durante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a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estruturação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de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seus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programas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de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agricultura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sustentável</a:t>
            </a:r>
            <a:endParaRPr sz="1300"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Kanit"/>
              <a:buChar char="●"/>
            </a:pP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Compartilhamento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de valor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baseado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em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resultados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ambientais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e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operacionais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obtidos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no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piloto</a:t>
            </a:r>
            <a:endParaRPr sz="1600" dirty="0">
              <a:latin typeface="Kanit"/>
              <a:ea typeface="Kanit"/>
              <a:cs typeface="Kanit"/>
              <a:sym typeface="Kanit"/>
            </a:endParaRPr>
          </a:p>
        </p:txBody>
      </p:sp>
      <p:pic>
        <p:nvPicPr>
          <p:cNvPr id="128" name="Google Shape;128;p6"/>
          <p:cNvPicPr preferRelativeResize="0"/>
          <p:nvPr/>
        </p:nvPicPr>
        <p:blipFill rotWithShape="1">
          <a:blip r:embed="rId3">
            <a:alphaModFix/>
          </a:blip>
          <a:srcRect l="20929" r="32182"/>
          <a:stretch/>
        </p:blipFill>
        <p:spPr>
          <a:xfrm>
            <a:off x="6369268" y="1165077"/>
            <a:ext cx="2636747" cy="3151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7"/>
              <a:buNone/>
            </a:pPr>
            <a:r>
              <a:rPr lang="en-US"/>
              <a:t>Demonstração de Resultados</a:t>
            </a:r>
            <a:endParaRPr/>
          </a:p>
        </p:txBody>
      </p:sp>
      <p:sp>
        <p:nvSpPr>
          <p:cNvPr id="134" name="Google Shape;134;p7"/>
          <p:cNvSpPr txBox="1">
            <a:spLocks noGrp="1"/>
          </p:cNvSpPr>
          <p:nvPr>
            <p:ph type="body" idx="1"/>
          </p:nvPr>
        </p:nvSpPr>
        <p:spPr>
          <a:xfrm>
            <a:off x="159300" y="658575"/>
            <a:ext cx="4941900" cy="423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KPIs e Métricas Quantitativas</a:t>
            </a:r>
            <a:endParaRPr sz="130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</a:pPr>
            <a:r>
              <a:rPr lang="en-US" sz="11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15 produtores capacitados em práticas de agricultura regenerativa</a:t>
            </a:r>
            <a:endParaRPr sz="110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</a:pPr>
            <a:r>
              <a:rPr lang="en-US" sz="11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10.000 hectares monitorados com dados completos e remotos</a:t>
            </a:r>
            <a:endParaRPr sz="110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</a:pPr>
            <a:r>
              <a:rPr lang="en-US" sz="11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12 práticas regenerativas avaliadas (ex.: rotação, cobertura, redução de pesticidas)</a:t>
            </a:r>
            <a:endParaRPr sz="110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</a:pPr>
            <a:r>
              <a:rPr lang="en-US" sz="11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+30% de aumento na margem EBITDA em cenários com insumos biológicos e maior resiliência</a:t>
            </a:r>
            <a:endParaRPr sz="110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Kanit"/>
              <a:buChar char="●"/>
            </a:pPr>
            <a:r>
              <a:rPr lang="en-US" sz="11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EBITDA:</a:t>
            </a:r>
            <a:endParaRPr sz="110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91440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Kanit"/>
              <a:buChar char="○"/>
            </a:pPr>
            <a:r>
              <a:rPr lang="en-US" sz="11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Convencional: 8.3%</a:t>
            </a:r>
            <a:endParaRPr sz="110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91440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Kanit"/>
              <a:buChar char="○"/>
            </a:pPr>
            <a:r>
              <a:rPr lang="en-US" sz="11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Regenerativo: até 11.2%</a:t>
            </a:r>
            <a:endParaRPr sz="110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Foram avaliados mais de 30 indicadores ambientais e de gestão, resultando nos seguintes escores:</a:t>
            </a:r>
            <a:endParaRPr sz="110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</a:pPr>
            <a:r>
              <a:rPr lang="en-US" sz="11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Práticas de manejo: 44/100</a:t>
            </a:r>
            <a:endParaRPr sz="110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</a:pPr>
            <a:r>
              <a:rPr lang="en-US" sz="11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Resiliência produtiva: 78/100</a:t>
            </a:r>
            <a:endParaRPr sz="110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</a:pPr>
            <a:r>
              <a:rPr lang="en-US" sz="11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Qualidade ambiental geral: 72/100, composta por:</a:t>
            </a:r>
            <a:endParaRPr sz="110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91440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</a:pPr>
            <a:r>
              <a:rPr lang="en-US" sz="11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Carbono: 82/100</a:t>
            </a:r>
            <a:endParaRPr sz="110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91440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</a:pPr>
            <a:r>
              <a:rPr lang="en-US" sz="11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Água: 76/100</a:t>
            </a:r>
            <a:endParaRPr sz="110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91440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</a:pPr>
            <a:r>
              <a:rPr lang="en-US" sz="11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Biodiversidade: 87/100</a:t>
            </a:r>
            <a:endParaRPr sz="110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91440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</a:pPr>
            <a:r>
              <a:rPr lang="en-US" sz="11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Saúde do solo: 45/100</a:t>
            </a:r>
            <a:br>
              <a:rPr lang="en-US" sz="11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</a:br>
            <a:endParaRPr sz="110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SzPts val="1400"/>
              <a:buFont typeface="Kanit"/>
              <a:buChar char="●"/>
            </a:pPr>
            <a:endParaRPr>
              <a:latin typeface="Kanit"/>
              <a:ea typeface="Kanit"/>
              <a:cs typeface="Kanit"/>
              <a:sym typeface="Kanit"/>
            </a:endParaRPr>
          </a:p>
        </p:txBody>
      </p:sp>
      <p:pic>
        <p:nvPicPr>
          <p:cNvPr id="135" name="Google Shape;135;p7"/>
          <p:cNvPicPr preferRelativeResize="0"/>
          <p:nvPr/>
        </p:nvPicPr>
        <p:blipFill rotWithShape="1">
          <a:blip r:embed="rId3">
            <a:alphaModFix/>
          </a:blip>
          <a:srcRect t="10009" b="-3818"/>
          <a:stretch/>
        </p:blipFill>
        <p:spPr>
          <a:xfrm>
            <a:off x="5419725" y="1094248"/>
            <a:ext cx="3502152" cy="1833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7"/>
          <p:cNvPicPr preferRelativeResize="0"/>
          <p:nvPr/>
        </p:nvPicPr>
        <p:blipFill rotWithShape="1">
          <a:blip r:embed="rId4">
            <a:alphaModFix/>
          </a:blip>
          <a:srcRect l="24067" r="40803"/>
          <a:stretch/>
        </p:blipFill>
        <p:spPr>
          <a:xfrm rot="5400000">
            <a:off x="6347737" y="2082013"/>
            <a:ext cx="1624176" cy="3480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8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7"/>
              <a:buNone/>
            </a:pPr>
            <a:r>
              <a:rPr lang="en-US"/>
              <a:t>Escalabilidade &amp; Replicabilidade</a:t>
            </a:r>
            <a:endParaRPr/>
          </a:p>
        </p:txBody>
      </p:sp>
      <p:sp>
        <p:nvSpPr>
          <p:cNvPr id="142" name="Google Shape;142;p8"/>
          <p:cNvSpPr txBox="1">
            <a:spLocks noGrp="1"/>
          </p:cNvSpPr>
          <p:nvPr>
            <p:ph type="body" idx="1"/>
          </p:nvPr>
        </p:nvSpPr>
        <p:spPr>
          <a:xfrm>
            <a:off x="641215" y="582375"/>
            <a:ext cx="5659500" cy="43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15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Fatores</a:t>
            </a:r>
            <a:r>
              <a:rPr lang="en-US" sz="15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5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críticos</a:t>
            </a:r>
            <a:r>
              <a:rPr lang="en-US" sz="15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para </a:t>
            </a:r>
            <a:r>
              <a:rPr lang="en-US" sz="15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escalabilidade</a:t>
            </a:r>
            <a:endParaRPr sz="1300"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Kanit"/>
              <a:buChar char="●"/>
            </a:pP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Plataforma digital modular com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indicadores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personalizáveis</a:t>
            </a:r>
            <a:endParaRPr sz="1300"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Kanit"/>
              <a:buChar char="●"/>
            </a:pP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Conexão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entre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métricas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ambientais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e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produtivas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com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riscos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físicos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,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financeiros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e de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conformidade</a:t>
            </a:r>
            <a:endParaRPr sz="1300"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Kanit"/>
              <a:buChar char="●"/>
            </a:pP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Integração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de dados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remotos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, de campo e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institucionais</a:t>
            </a:r>
            <a:endParaRPr sz="1300"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Kanit"/>
              <a:buChar char="●"/>
            </a:pP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Metodologia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validada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com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diferentes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produtores</a:t>
            </a:r>
            <a:endParaRPr sz="1300"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Kanit"/>
              <a:buChar char="●"/>
            </a:pP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Alinhamento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com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padrões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globais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de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sustentabilidade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,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principalmente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SBTi, TNFD e ISSB</a:t>
            </a:r>
            <a:endParaRPr sz="1300"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Kanit"/>
              <a:buChar char="●"/>
            </a:pP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Potencial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de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monetização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via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certificações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,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incentivos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corporativos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,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créditos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e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finanças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sustentáveis</a:t>
            </a:r>
            <a:endParaRPr sz="1300"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15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Recomendações</a:t>
            </a:r>
            <a:r>
              <a:rPr lang="en-US" sz="15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para </a:t>
            </a:r>
            <a:r>
              <a:rPr lang="en-US" sz="15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adaptação</a:t>
            </a:r>
            <a:r>
              <a:rPr lang="en-US" sz="15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a outros </a:t>
            </a:r>
            <a:r>
              <a:rPr lang="en-US" sz="15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contextos</a:t>
            </a:r>
            <a:endParaRPr sz="1300"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Kanit"/>
              <a:buChar char="●"/>
            </a:pP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Ajustar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os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indicadores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à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realidade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agroecológica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local</a:t>
            </a:r>
            <a:endParaRPr sz="1300"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Kanit"/>
              <a:buChar char="●"/>
            </a:pP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Incluir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parceiros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locais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para coleta de dados e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engajamento</a:t>
            </a:r>
            <a:endParaRPr sz="1300"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Kanit"/>
              <a:buChar char="●"/>
            </a:pP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Alinhar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com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políticas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públicas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e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incentivos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financeiros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endParaRPr sz="1300"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Kanit"/>
              <a:buChar char="●"/>
            </a:pP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Traduzir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os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benefícios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ambientais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em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métricas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de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risco-retorno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compreensíveis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para o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setor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3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financeiro</a:t>
            </a:r>
            <a:r>
              <a:rPr lang="en-US" sz="13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local</a:t>
            </a:r>
            <a:endParaRPr sz="1600" dirty="0">
              <a:latin typeface="Kanit"/>
              <a:ea typeface="Kanit"/>
              <a:cs typeface="Kanit"/>
              <a:sym typeface="Kanit"/>
            </a:endParaRPr>
          </a:p>
        </p:txBody>
      </p:sp>
      <p:pic>
        <p:nvPicPr>
          <p:cNvPr id="143" name="Google Shape;143;p8"/>
          <p:cNvPicPr preferRelativeResize="0"/>
          <p:nvPr/>
        </p:nvPicPr>
        <p:blipFill>
          <a:blip r:embed="rId3">
            <a:alphaModFix/>
          </a:blip>
          <a:srcRect l="15955" t="15005" r="15273" b="15856"/>
          <a:stretch/>
        </p:blipFill>
        <p:spPr>
          <a:xfrm>
            <a:off x="6526534" y="1728866"/>
            <a:ext cx="2077166" cy="20882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9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7"/>
              <a:buNone/>
            </a:pPr>
            <a:r>
              <a:rPr lang="en-US"/>
              <a:t>Lições Aprendidas &amp; Recomendações Práticas</a:t>
            </a:r>
            <a:endParaRPr/>
          </a:p>
        </p:txBody>
      </p:sp>
      <p:sp>
        <p:nvSpPr>
          <p:cNvPr id="149" name="Google Shape;149;p9"/>
          <p:cNvSpPr txBox="1">
            <a:spLocks noGrp="1"/>
          </p:cNvSpPr>
          <p:nvPr>
            <p:ph type="body" idx="1"/>
          </p:nvPr>
        </p:nvSpPr>
        <p:spPr>
          <a:xfrm>
            <a:off x="311700" y="658575"/>
            <a:ext cx="8520600" cy="40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Obstáculos</a:t>
            </a:r>
            <a:endParaRPr sz="1200"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Baixa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familiaridade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dos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produtores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com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métricas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ambientais</a:t>
            </a:r>
            <a:b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</a:b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→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Superado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com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capacitação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prática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endParaRPr sz="1200"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Dificuldade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em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traduzir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indicadores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ambientais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em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valor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financeiro</a:t>
            </a:r>
            <a:b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</a:b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→ Como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aprendizado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,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foi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criada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dentro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da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LandPrint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sucessivamente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uma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estrutura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para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começar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analisar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os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5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principais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tipos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de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risco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(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fisico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,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financeiro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,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conformidade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,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reputacional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e de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transição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) e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simulação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de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retorno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econômico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na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adoção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de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práticas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regenerativas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.</a:t>
            </a:r>
            <a:endParaRPr sz="1200"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Falta de dados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padronizados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nas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propriedades</a:t>
            </a:r>
            <a:b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</a:b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→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Adotado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modelo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de coleta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flexível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com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apoio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técnico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local e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validação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remota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;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foi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implementado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successivamente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uso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de chatbot simples via WhatsApp..</a:t>
            </a:r>
            <a:endParaRPr sz="1200"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Dicas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acionáveis</a:t>
            </a:r>
            <a:r>
              <a:rPr lang="en-US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para </a:t>
            </a:r>
            <a:r>
              <a:rPr lang="en-US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replicação</a:t>
            </a:r>
            <a:endParaRPr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Kanit"/>
              <a:buChar char="●"/>
            </a:pP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Envolva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os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produtores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desde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o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início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,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mostrando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benefícios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tangíveis</a:t>
            </a:r>
            <a:endParaRPr sz="1200"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Kanit"/>
              <a:buChar char="●"/>
            </a:pP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Use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tecnologia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simples e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acessível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(ex: WhatsApp, QR code,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fotografia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)</a:t>
            </a:r>
            <a:endParaRPr sz="1200"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Kanit"/>
              <a:buChar char="●"/>
            </a:pP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Comece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com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uma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amostra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piloto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e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gere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evidências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antes de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escalar</a:t>
            </a:r>
            <a:endParaRPr sz="1200"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Kanit"/>
              <a:buChar char="●"/>
            </a:pP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Estabeleça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parceria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com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compradores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e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financiadores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para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criar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incentivos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claros</a:t>
            </a:r>
            <a:endParaRPr sz="1200"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Kanit"/>
              <a:buChar char="●"/>
            </a:pP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Tenha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um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modelo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de dados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replicável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, mas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adaptável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à </a:t>
            </a:r>
            <a:r>
              <a:rPr lang="en-US" sz="12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realidade</a:t>
            </a:r>
            <a:r>
              <a:rPr lang="en-US" sz="12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local</a:t>
            </a:r>
            <a:endParaRPr sz="1500" dirty="0">
              <a:latin typeface="Kanit"/>
              <a:ea typeface="Kanit"/>
              <a:cs typeface="Kanit"/>
              <a:sym typeface="Kani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0C5E72D-D071-81CC-B4F0-DCC1D68A87AF}"/>
              </a:ext>
            </a:extLst>
          </p:cNvPr>
          <p:cNvSpPr/>
          <p:nvPr/>
        </p:nvSpPr>
        <p:spPr>
          <a:xfrm>
            <a:off x="6318688" y="968738"/>
            <a:ext cx="2657380" cy="3485782"/>
          </a:xfrm>
          <a:prstGeom prst="rect">
            <a:avLst/>
          </a:prstGeom>
          <a:noFill/>
          <a:ln w="3175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/>
          </a:p>
        </p:txBody>
      </p:sp>
      <p:sp>
        <p:nvSpPr>
          <p:cNvPr id="154" name="Google Shape;154;p10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Encerramento &amp; Contato</a:t>
            </a:r>
            <a:endParaRPr/>
          </a:p>
        </p:txBody>
      </p:sp>
      <p:sp>
        <p:nvSpPr>
          <p:cNvPr id="155" name="Google Shape;155;p10"/>
          <p:cNvSpPr txBox="1">
            <a:spLocks noGrp="1"/>
          </p:cNvSpPr>
          <p:nvPr>
            <p:ph type="body" idx="1"/>
          </p:nvPr>
        </p:nvSpPr>
        <p:spPr>
          <a:xfrm>
            <a:off x="83100" y="658575"/>
            <a:ext cx="6049686" cy="386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Síntese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do valor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entregue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à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organização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e à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comunidade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de Open Innovation</a:t>
            </a:r>
            <a:endParaRPr sz="1100"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Kanit"/>
              <a:buChar char="●"/>
            </a:pP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Criamos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um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modelo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replicável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que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transforma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ativos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ambientais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em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indicadores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de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risco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e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oportunidade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financeira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,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podendo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integrar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produtores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,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compradores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e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investidores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.</a:t>
            </a:r>
            <a:endParaRPr sz="1100"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Kanit"/>
              <a:buChar char="●"/>
            </a:pP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O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projeto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gerou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dados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concretos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e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comparáveis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sobre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a performance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regenerativa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em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campo,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fortalecendo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a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tomada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de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decisão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baseada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em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evidência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.</a:t>
            </a:r>
            <a:endParaRPr sz="1100"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Kanit"/>
              <a:buChar char="●"/>
            </a:pP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Foi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criada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uma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infraestrutura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digital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acessível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que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pode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ser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usada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por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diversos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atores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,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democratizando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o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acesso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a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análises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ambientais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e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contribuindo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para o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avanço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da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inovação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aberta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em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cadeias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produtivas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.</a:t>
            </a:r>
            <a:endParaRPr sz="1100"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Próximos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passos</a:t>
            </a:r>
            <a:endParaRPr sz="1100"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LandPrint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està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atualmente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:</a:t>
            </a:r>
            <a:endParaRPr sz="1100"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Kanit"/>
              <a:buChar char="●"/>
            </a:pP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Escalando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o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modelo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para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novas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regiões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e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cadeias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(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cacau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,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algodão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,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pecuária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regenerativa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)</a:t>
            </a:r>
            <a:endParaRPr sz="1100"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Kanit"/>
              <a:buChar char="●"/>
            </a:pP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Engajando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bancos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e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fundos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de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investimento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para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estruturar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produtos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financeiros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baseados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em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risco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ambiental</a:t>
            </a:r>
            <a:endParaRPr sz="1100"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Kanit"/>
              <a:buChar char="●"/>
            </a:pP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Co-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desenvolvendo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benchmarks e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índices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setoriais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com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organizações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parceiras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endParaRPr sz="1100"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Kanit"/>
              <a:buChar char="●"/>
            </a:pP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Testando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o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sistema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em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projetos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financiados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por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green bonds </a:t>
            </a:r>
            <a:r>
              <a:rPr lang="en-US" sz="1100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ou</a:t>
            </a:r>
            <a:r>
              <a:rPr lang="en-US" sz="1100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blended finance</a:t>
            </a:r>
            <a:endParaRPr sz="1100"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100" b="1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Contato</a:t>
            </a:r>
            <a:r>
              <a:rPr lang="en-US" sz="1100" b="1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: Daniele </a:t>
            </a:r>
            <a:r>
              <a:rPr lang="en-US" sz="1100" b="1" dirty="0" err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Cesano</a:t>
            </a:r>
            <a:r>
              <a:rPr lang="en-US" sz="1100" b="1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/ </a:t>
            </a:r>
            <a:r>
              <a:rPr lang="en-US" sz="1100" b="1" u="sng" dirty="0">
                <a:solidFill>
                  <a:schemeClr val="hlink"/>
                </a:solidFill>
                <a:latin typeface="Kanit"/>
                <a:ea typeface="Kanit"/>
                <a:cs typeface="Kanit"/>
                <a:sym typeface="Kanit"/>
                <a:hlinkClick r:id="rId3"/>
              </a:rPr>
              <a:t>dcesano@landprint.earth</a:t>
            </a:r>
            <a:r>
              <a:rPr lang="en-US" sz="1100" b="1" dirty="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endParaRPr sz="1100" b="1"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100" dirty="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pic>
        <p:nvPicPr>
          <p:cNvPr id="2" name="Google Shape;102;p3">
            <a:extLst>
              <a:ext uri="{FF2B5EF4-FFF2-40B4-BE49-F238E27FC236}">
                <a16:creationId xmlns:a16="http://schemas.microsoft.com/office/drawing/2014/main" id="{7A28EEC9-8708-2783-D90F-51B014A3A64B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64407" y="2710934"/>
            <a:ext cx="1003233" cy="454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03;p3">
            <a:extLst>
              <a:ext uri="{FF2B5EF4-FFF2-40B4-BE49-F238E27FC236}">
                <a16:creationId xmlns:a16="http://schemas.microsoft.com/office/drawing/2014/main" id="{E152C197-3AFB-B731-FC95-F01BD4AAC333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30757" y="2729819"/>
            <a:ext cx="1208060" cy="5281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FA1FF68-F893-E797-022C-A8E57E87D508}"/>
              </a:ext>
            </a:extLst>
          </p:cNvPr>
          <p:cNvSpPr txBox="1"/>
          <p:nvPr/>
        </p:nvSpPr>
        <p:spPr>
          <a:xfrm>
            <a:off x="6842022" y="2211889"/>
            <a:ext cx="18212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7030A0"/>
                </a:solidFill>
                <a:latin typeface="Kanit"/>
                <a:ea typeface="Kanit"/>
                <a:cs typeface="Kanit"/>
                <a:sym typeface="Kanit"/>
              </a:rPr>
              <a:t>Sponsor do </a:t>
            </a:r>
            <a:r>
              <a:rPr lang="en-US" sz="1400" dirty="0" err="1">
                <a:solidFill>
                  <a:srgbClr val="7030A0"/>
                </a:solidFill>
                <a:latin typeface="Kanit"/>
                <a:ea typeface="Kanit"/>
                <a:cs typeface="Kanit"/>
                <a:sym typeface="Kanit"/>
              </a:rPr>
              <a:t>projeto</a:t>
            </a:r>
            <a:endParaRPr lang="en-BR" dirty="0">
              <a:solidFill>
                <a:srgbClr val="7030A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BC3B0D-D8E7-EBFB-EA29-943FAF35BF77}"/>
              </a:ext>
            </a:extLst>
          </p:cNvPr>
          <p:cNvSpPr txBox="1"/>
          <p:nvPr/>
        </p:nvSpPr>
        <p:spPr>
          <a:xfrm>
            <a:off x="6830243" y="3473296"/>
            <a:ext cx="18212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rgbClr val="7030A0"/>
                </a:solidFill>
                <a:latin typeface="Kanit"/>
                <a:ea typeface="Kanit"/>
                <a:cs typeface="Kanit"/>
                <a:sym typeface="Kanit"/>
              </a:rPr>
              <a:t>Suporte</a:t>
            </a:r>
            <a:r>
              <a:rPr lang="en-US" sz="1400" dirty="0">
                <a:solidFill>
                  <a:srgbClr val="7030A0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en-US" sz="1400" dirty="0" err="1">
                <a:solidFill>
                  <a:srgbClr val="7030A0"/>
                </a:solidFill>
                <a:latin typeface="Kanit"/>
                <a:ea typeface="Kanit"/>
                <a:cs typeface="Kanit"/>
                <a:sym typeface="Kanit"/>
              </a:rPr>
              <a:t>estratégico</a:t>
            </a:r>
            <a:endParaRPr lang="en-BR" dirty="0">
              <a:solidFill>
                <a:srgbClr val="7030A0"/>
              </a:solidFill>
            </a:endParaRPr>
          </a:p>
        </p:txBody>
      </p:sp>
      <p:pic>
        <p:nvPicPr>
          <p:cNvPr id="8" name="Google Shape;106;p3">
            <a:extLst>
              <a:ext uri="{FF2B5EF4-FFF2-40B4-BE49-F238E27FC236}">
                <a16:creationId xmlns:a16="http://schemas.microsoft.com/office/drawing/2014/main" id="{D20F769C-12EB-6F81-58E1-055EC3C6252B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78616" y="3868855"/>
            <a:ext cx="904282" cy="45213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56221D5-BF55-BF04-DFAC-663E4DB267D0}"/>
              </a:ext>
            </a:extLst>
          </p:cNvPr>
          <p:cNvSpPr txBox="1"/>
          <p:nvPr/>
        </p:nvSpPr>
        <p:spPr>
          <a:xfrm>
            <a:off x="6336749" y="4470287"/>
            <a:ext cx="265738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dk1"/>
                </a:solidFill>
                <a:latin typeface="Kanit"/>
                <a:cs typeface="Kanit"/>
                <a:sym typeface="Kanit"/>
              </a:rPr>
              <a:t>* </a:t>
            </a:r>
            <a:r>
              <a:rPr lang="en-US" sz="900" dirty="0" err="1">
                <a:solidFill>
                  <a:schemeClr val="dk1"/>
                </a:solidFill>
                <a:latin typeface="Kanit"/>
                <a:cs typeface="Kanit"/>
                <a:sym typeface="Kanit"/>
              </a:rPr>
              <a:t>AgTech</a:t>
            </a:r>
            <a:r>
              <a:rPr lang="en-US" sz="900" dirty="0">
                <a:solidFill>
                  <a:schemeClr val="dk1"/>
                </a:solidFill>
                <a:latin typeface="Kanit"/>
                <a:cs typeface="Kanit"/>
                <a:sym typeface="Kanit"/>
              </a:rPr>
              <a:t> Garage, agora PwC </a:t>
            </a:r>
            <a:r>
              <a:rPr lang="en-US" sz="900" dirty="0" err="1">
                <a:solidFill>
                  <a:schemeClr val="dk1"/>
                </a:solidFill>
                <a:latin typeface="Kanit"/>
                <a:cs typeface="Kanit"/>
                <a:sym typeface="Kanit"/>
              </a:rPr>
              <a:t>AgTech</a:t>
            </a:r>
            <a:r>
              <a:rPr lang="en-US" sz="900" dirty="0">
                <a:solidFill>
                  <a:schemeClr val="dk1"/>
                </a:solidFill>
                <a:latin typeface="Kanit"/>
                <a:cs typeface="Kanit"/>
                <a:sym typeface="Kanit"/>
              </a:rPr>
              <a:t> Innovation</a:t>
            </a:r>
            <a:endParaRPr lang="en-BR" sz="9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2D709D-2E20-FB6A-D588-CF85C851871C}"/>
              </a:ext>
            </a:extLst>
          </p:cNvPr>
          <p:cNvSpPr txBox="1"/>
          <p:nvPr/>
        </p:nvSpPr>
        <p:spPr>
          <a:xfrm>
            <a:off x="6842022" y="968738"/>
            <a:ext cx="15874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solidFill>
                  <a:srgbClr val="7030A0"/>
                </a:solidFill>
                <a:latin typeface="Kanit"/>
                <a:ea typeface="Kanit"/>
                <a:cs typeface="Kanit"/>
                <a:sym typeface="Kanit"/>
              </a:rPr>
              <a:t>Implementação</a:t>
            </a:r>
            <a:r>
              <a:rPr lang="en-US" dirty="0">
                <a:solidFill>
                  <a:srgbClr val="7030A0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endParaRPr lang="en-BR" dirty="0">
              <a:solidFill>
                <a:srgbClr val="7030A0"/>
              </a:solidFill>
            </a:endParaRPr>
          </a:p>
        </p:txBody>
      </p:sp>
      <p:pic>
        <p:nvPicPr>
          <p:cNvPr id="11" name="Google Shape;104;p3">
            <a:extLst>
              <a:ext uri="{FF2B5EF4-FFF2-40B4-BE49-F238E27FC236}">
                <a16:creationId xmlns:a16="http://schemas.microsoft.com/office/drawing/2014/main" id="{7F2295F1-EC29-028C-922E-83B3002996F5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32525" y="1382747"/>
            <a:ext cx="1003233" cy="549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05;p3">
            <a:extLst>
              <a:ext uri="{FF2B5EF4-FFF2-40B4-BE49-F238E27FC236}">
                <a16:creationId xmlns:a16="http://schemas.microsoft.com/office/drawing/2014/main" id="{46A30AEE-DAF5-0C5C-2DB9-66C5A400A5C7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70040" y="1554627"/>
            <a:ext cx="1129495" cy="376498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226ABDE-A503-533A-7EAE-9ABF9ECA46A1}"/>
              </a:ext>
            </a:extLst>
          </p:cNvPr>
          <p:cNvSpPr txBox="1"/>
          <p:nvPr/>
        </p:nvSpPr>
        <p:spPr>
          <a:xfrm>
            <a:off x="8182898" y="3796840"/>
            <a:ext cx="457988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dk1"/>
                </a:solidFill>
                <a:latin typeface="Kanit"/>
                <a:cs typeface="Kanit"/>
                <a:sym typeface="Kanit"/>
              </a:rPr>
              <a:t>*</a:t>
            </a:r>
            <a:endParaRPr lang="en-B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1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-US"/>
              <a:t>Obrigado!</a:t>
            </a:r>
            <a:endParaRPr/>
          </a:p>
        </p:txBody>
      </p:sp>
      <p:sp>
        <p:nvSpPr>
          <p:cNvPr id="161" name="Google Shape;161;p11"/>
          <p:cNvSpPr txBox="1">
            <a:spLocks noGrp="1"/>
          </p:cNvSpPr>
          <p:nvPr>
            <p:ph type="subTitle" idx="1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it-IT" dirty="0">
                <a:hlinkClick r:id="rId3"/>
              </a:rPr>
              <a:t>dcesano@landprint.earth</a:t>
            </a:r>
            <a:r>
              <a:rPr lang="it-IT" dirty="0"/>
              <a:t> 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A9E9BFFF049F84FB5DE57534BD850A0" ma:contentTypeVersion="19" ma:contentTypeDescription="Create a new document." ma:contentTypeScope="" ma:versionID="ef31adefe074b62eb9a9e0ec715173ec">
  <xsd:schema xmlns:xsd="http://www.w3.org/2001/XMLSchema" xmlns:xs="http://www.w3.org/2001/XMLSchema" xmlns:p="http://schemas.microsoft.com/office/2006/metadata/properties" xmlns:ns2="2eec3167-0ff0-4656-b4b5-1ff4418811f4" xmlns:ns3="75ef0f47-d7a3-45e5-afb5-8ed3ba10d7b2" targetNamespace="http://schemas.microsoft.com/office/2006/metadata/properties" ma:root="true" ma:fieldsID="fe742c3dfb906f968fa82a06d3763700" ns2:_="" ns3:_="">
    <xsd:import namespace="2eec3167-0ff0-4656-b4b5-1ff4418811f4"/>
    <xsd:import namespace="75ef0f47-d7a3-45e5-afb5-8ed3ba10d7b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ec3167-0ff0-4656-b4b5-1ff4418811f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17a0dbe1-8282-4a1b-9e52-b81f8cfc2a0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ef0f47-d7a3-45e5-afb5-8ed3ba10d7b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64ce4a4-46b3-4450-8329-b90f4602a67b}" ma:internalName="TaxCatchAll" ma:showField="CatchAllData" ma:web="75ef0f47-d7a3-45e5-afb5-8ed3ba10d7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5ef0f47-d7a3-45e5-afb5-8ed3ba10d7b2" xsi:nil="true"/>
    <lcf76f155ced4ddcb4097134ff3c332f xmlns="2eec3167-0ff0-4656-b4b5-1ff4418811f4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CDB3B5B-424A-4B94-A384-C72690BC9E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eec3167-0ff0-4656-b4b5-1ff4418811f4"/>
    <ds:schemaRef ds:uri="75ef0f47-d7a3-45e5-afb5-8ed3ba10d7b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037A8FF-A63F-4FE1-A171-1151E4F84FE4}">
  <ds:schemaRefs>
    <ds:schemaRef ds:uri="http://schemas.microsoft.com/office/2006/metadata/properties"/>
    <ds:schemaRef ds:uri="http://schemas.microsoft.com/office/infopath/2007/PartnerControls"/>
    <ds:schemaRef ds:uri="75ef0f47-d7a3-45e5-afb5-8ed3ba10d7b2"/>
    <ds:schemaRef ds:uri="2eec3167-0ff0-4656-b4b5-1ff4418811f4"/>
  </ds:schemaRefs>
</ds:datastoreItem>
</file>

<file path=customXml/itemProps3.xml><?xml version="1.0" encoding="utf-8"?>
<ds:datastoreItem xmlns:ds="http://schemas.openxmlformats.org/officeDocument/2006/customXml" ds:itemID="{3FB0E85D-54BC-42C7-995C-FF6057627D4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1305</Words>
  <Application>Microsoft Macintosh PowerPoint</Application>
  <PresentationFormat>On-screen Show (16:9)</PresentationFormat>
  <Paragraphs>115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Kanit</vt:lpstr>
      <vt:lpstr>Kanit Light</vt:lpstr>
      <vt:lpstr>Poppins</vt:lpstr>
      <vt:lpstr>Simple Light</vt:lpstr>
      <vt:lpstr>PowerPoint Presentation</vt:lpstr>
      <vt:lpstr>Contexto &amp; Desafío</vt:lpstr>
      <vt:lpstr>Objetivo da Iniciativa</vt:lpstr>
      <vt:lpstr>Tipo de Caso &amp; Descrição da Prática</vt:lpstr>
      <vt:lpstr>Originalidade &amp; Inovação</vt:lpstr>
      <vt:lpstr>Colaboração &amp; Engajamento</vt:lpstr>
      <vt:lpstr>Demonstração de Resultados</vt:lpstr>
      <vt:lpstr>Escalabilidade &amp; Replicabilidade</vt:lpstr>
      <vt:lpstr>Lições Aprendidas &amp; Recomendações Práticas</vt:lpstr>
      <vt:lpstr>Encerramento &amp; Contato</vt:lpstr>
      <vt:lpstr>Obrigado!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Jorge Gustavo</dc:creator>
  <cp:lastModifiedBy>Daniele Cesano</cp:lastModifiedBy>
  <cp:revision>6</cp:revision>
  <dcterms:modified xsi:type="dcterms:W3CDTF">2025-07-31T13:09:08Z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0x0101008A9E9BFFF049F84FB5DE57534BD850A0</vt:lpwstr>
  </property>
  <property fmtid="{D5CDD505-2E9C-101B-9397-08002B2CF9AE}" pid="3" name="MediaServiceImageTags">
    <vt:lpwstr/>
  </property>
</Properties>
</file>