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7" r:id="rId4"/>
    <p:sldMasterId id="2147483698" r:id="rId5"/>
    <p:sldMasterId id="2147483699" r:id="rId6"/>
  </p:sldMasterIdLst>
  <p:notesMasterIdLst>
    <p:notesMasterId r:id="rId21"/>
  </p:notesMasterIdLst>
  <p:sldIdLst>
    <p:sldId id="269" r:id="rId7"/>
    <p:sldId id="2147483645" r:id="rId8"/>
    <p:sldId id="262" r:id="rId9"/>
    <p:sldId id="257" r:id="rId10"/>
    <p:sldId id="268" r:id="rId11"/>
    <p:sldId id="2147483647" r:id="rId12"/>
    <p:sldId id="258" r:id="rId13"/>
    <p:sldId id="260" r:id="rId14"/>
    <p:sldId id="266" r:id="rId15"/>
    <p:sldId id="270" r:id="rId16"/>
    <p:sldId id="271" r:id="rId17"/>
    <p:sldId id="272" r:id="rId18"/>
    <p:sldId id="273" r:id="rId19"/>
    <p:sldId id="267" r:id="rId20"/>
  </p:sldIdLst>
  <p:sldSz cx="9144000" cy="5143500" type="screen16x9"/>
  <p:notesSz cx="6858000" cy="9144000"/>
  <p:embeddedFontLst>
    <p:embeddedFont>
      <p:font typeface="Exo 2" panose="020B0604020202020204" charset="0"/>
      <p:regular r:id="rId22"/>
      <p:bold r:id="rId23"/>
      <p:italic r:id="rId24"/>
      <p:boldItalic r:id="rId25"/>
    </p:embeddedFont>
    <p:embeddedFont>
      <p:font typeface="Exo 2 Black" panose="020B0604020202020204" charset="0"/>
      <p:bold r:id="rId26"/>
      <p:boldItalic r:id="rId27"/>
    </p:embeddedFont>
    <p:embeddedFont>
      <p:font typeface="Exo 2 Medium" panose="020B0604020202020204" charset="0"/>
      <p:regular r:id="rId28"/>
      <p:bold r:id="rId29"/>
      <p:italic r:id="rId30"/>
      <p:boldItalic r:id="rId31"/>
    </p:embeddedFont>
    <p:embeddedFont>
      <p:font typeface="Exo 2.0" panose="00000500000000000000" pitchFamily="50" charset="0"/>
      <p:regular r:id="rId32"/>
      <p:bold r:id="rId33"/>
      <p:italic r:id="rId34"/>
      <p:bold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Nunito" pitchFamily="2" charset="0"/>
      <p:regular r:id="rId40"/>
      <p:bold r:id="rId41"/>
      <p:italic r:id="rId42"/>
      <p:boldItalic r:id="rId43"/>
    </p:embeddedFont>
    <p:embeddedFont>
      <p:font typeface="Nunito ExtraBold" pitchFamily="2" charset="0"/>
      <p:bold r:id="rId44"/>
      <p:boldItalic r:id="rId45"/>
    </p:embeddedFont>
    <p:embeddedFont>
      <p:font typeface="Nunito Medium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FF76B9-5D8E-4F27-8BEF-E8B00E0818F4}">
  <a:tblStyle styleId="{84FF76B9-5D8E-4F27-8BEF-E8B00E0818F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3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font" Target="fonts/font8.fntdata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font" Target="fonts/font27.fntdata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0" Type="http://schemas.openxmlformats.org/officeDocument/2006/relationships/slide" Target="slides/slide14.xml"/><Relationship Id="rId41" Type="http://schemas.openxmlformats.org/officeDocument/2006/relationships/font" Target="fonts/font2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font" Target="fonts/font2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AEB34-B73F-4A0C-BD03-91F431B78114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</dgm:pt>
    <dgm:pt modelId="{16DD946F-ADC3-4D45-B543-2C3BCA6596C9}">
      <dgm:prSet phldrT="[Texto]" custT="1"/>
      <dgm:spPr/>
      <dgm:t>
        <a:bodyPr/>
        <a:lstStyle/>
        <a:p>
          <a:r>
            <a:rPr lang="pt-BR" sz="1400" b="0" dirty="0">
              <a:latin typeface="Exo 2" panose="020B0604020202020204" charset="0"/>
              <a:cs typeface="Exo 2" panose="020B0604020202020204" charset="0"/>
            </a:rPr>
            <a:t>Analise do processo atual</a:t>
          </a:r>
        </a:p>
      </dgm:t>
    </dgm:pt>
    <dgm:pt modelId="{2754647C-BA9E-4DB9-9FFD-6A7A54F8DA0F}" type="parTrans" cxnId="{5411EA16-2936-454F-B4D9-803C87A3B0CC}">
      <dgm:prSet/>
      <dgm:spPr/>
      <dgm:t>
        <a:bodyPr/>
        <a:lstStyle/>
        <a:p>
          <a:endParaRPr lang="pt-BR"/>
        </a:p>
      </dgm:t>
    </dgm:pt>
    <dgm:pt modelId="{1799E82D-A76C-4C2A-A59B-6CF8C5920F67}" type="sibTrans" cxnId="{5411EA16-2936-454F-B4D9-803C87A3B0CC}">
      <dgm:prSet/>
      <dgm:spPr/>
      <dgm:t>
        <a:bodyPr/>
        <a:lstStyle/>
        <a:p>
          <a:endParaRPr lang="pt-BR"/>
        </a:p>
      </dgm:t>
    </dgm:pt>
    <dgm:pt modelId="{CD8E0AA2-CC82-46F1-A33B-4EECE3F05512}">
      <dgm:prSet phldrT="[Texto]" custT="1"/>
      <dgm:spPr/>
      <dgm:t>
        <a:bodyPr/>
        <a:lstStyle/>
        <a:p>
          <a:r>
            <a:rPr lang="pt-BR" sz="1400" b="0" dirty="0">
              <a:latin typeface="Exo 2" panose="020B0604020202020204" charset="0"/>
              <a:cs typeface="Exo 2" panose="020B0604020202020204" charset="0"/>
            </a:rPr>
            <a:t>Identificação de gargalos</a:t>
          </a:r>
        </a:p>
      </dgm:t>
    </dgm:pt>
    <dgm:pt modelId="{EA6C62E5-C1CA-46C8-ADC2-383FCC2DF17D}" type="parTrans" cxnId="{3F93C867-CB66-4884-B768-4AE8FBC6A01C}">
      <dgm:prSet/>
      <dgm:spPr/>
      <dgm:t>
        <a:bodyPr/>
        <a:lstStyle/>
        <a:p>
          <a:endParaRPr lang="pt-BR"/>
        </a:p>
      </dgm:t>
    </dgm:pt>
    <dgm:pt modelId="{0AB2AC79-816F-4054-9899-1A5F5DB6B87D}" type="sibTrans" cxnId="{3F93C867-CB66-4884-B768-4AE8FBC6A01C}">
      <dgm:prSet/>
      <dgm:spPr/>
      <dgm:t>
        <a:bodyPr/>
        <a:lstStyle/>
        <a:p>
          <a:endParaRPr lang="pt-BR"/>
        </a:p>
      </dgm:t>
    </dgm:pt>
    <dgm:pt modelId="{720B93B4-B98D-4601-B47A-FA194B6C42E6}">
      <dgm:prSet phldrT="[Texto]" custT="1"/>
      <dgm:spPr/>
      <dgm:t>
        <a:bodyPr/>
        <a:lstStyle/>
        <a:p>
          <a:r>
            <a:rPr lang="pt-BR" sz="1400" b="0" dirty="0">
              <a:latin typeface="Exo 2" panose="020B0604020202020204" charset="0"/>
              <a:cs typeface="Exo 2" panose="020B0604020202020204" charset="0"/>
            </a:rPr>
            <a:t>Cocriação</a:t>
          </a:r>
        </a:p>
      </dgm:t>
    </dgm:pt>
    <dgm:pt modelId="{667F2539-4B2B-4695-B09F-F63593C5EF3A}" type="parTrans" cxnId="{E87E0C65-338E-487F-B15B-D607AC023FBC}">
      <dgm:prSet/>
      <dgm:spPr/>
      <dgm:t>
        <a:bodyPr/>
        <a:lstStyle/>
        <a:p>
          <a:endParaRPr lang="pt-BR"/>
        </a:p>
      </dgm:t>
    </dgm:pt>
    <dgm:pt modelId="{E7449931-14F9-4AE9-A413-B46A84FB81C2}" type="sibTrans" cxnId="{E87E0C65-338E-487F-B15B-D607AC023FBC}">
      <dgm:prSet/>
      <dgm:spPr/>
      <dgm:t>
        <a:bodyPr/>
        <a:lstStyle/>
        <a:p>
          <a:endParaRPr lang="pt-BR"/>
        </a:p>
      </dgm:t>
    </dgm:pt>
    <dgm:pt modelId="{B0F450F7-D357-4252-9E58-34A3CCDDC18D}" type="pres">
      <dgm:prSet presAssocID="{3D3AEB34-B73F-4A0C-BD03-91F431B78114}" presName="Name0" presStyleCnt="0">
        <dgm:presLayoutVars>
          <dgm:dir/>
          <dgm:resizeHandles val="exact"/>
        </dgm:presLayoutVars>
      </dgm:prSet>
      <dgm:spPr/>
    </dgm:pt>
    <dgm:pt modelId="{052D2F1F-1777-4353-B2CC-62244A254773}" type="pres">
      <dgm:prSet presAssocID="{16DD946F-ADC3-4D45-B543-2C3BCA6596C9}" presName="node" presStyleLbl="node1" presStyleIdx="0" presStyleCnt="3">
        <dgm:presLayoutVars>
          <dgm:bulletEnabled val="1"/>
        </dgm:presLayoutVars>
      </dgm:prSet>
      <dgm:spPr/>
    </dgm:pt>
    <dgm:pt modelId="{79C8595C-A275-4554-860B-CE46A606FBB7}" type="pres">
      <dgm:prSet presAssocID="{1799E82D-A76C-4C2A-A59B-6CF8C5920F67}" presName="sibTrans" presStyleLbl="sibTrans2D1" presStyleIdx="0" presStyleCnt="2"/>
      <dgm:spPr/>
    </dgm:pt>
    <dgm:pt modelId="{A203B1AD-5576-436A-9299-0BDC489FDCC6}" type="pres">
      <dgm:prSet presAssocID="{1799E82D-A76C-4C2A-A59B-6CF8C5920F67}" presName="connectorText" presStyleLbl="sibTrans2D1" presStyleIdx="0" presStyleCnt="2"/>
      <dgm:spPr/>
    </dgm:pt>
    <dgm:pt modelId="{5B3E19E9-6441-4661-8AAB-09F47981B40C}" type="pres">
      <dgm:prSet presAssocID="{CD8E0AA2-CC82-46F1-A33B-4EECE3F05512}" presName="node" presStyleLbl="node1" presStyleIdx="1" presStyleCnt="3">
        <dgm:presLayoutVars>
          <dgm:bulletEnabled val="1"/>
        </dgm:presLayoutVars>
      </dgm:prSet>
      <dgm:spPr/>
    </dgm:pt>
    <dgm:pt modelId="{C9517C84-0A3F-4F68-AC4F-C0C2CABE15E9}" type="pres">
      <dgm:prSet presAssocID="{0AB2AC79-816F-4054-9899-1A5F5DB6B87D}" presName="sibTrans" presStyleLbl="sibTrans2D1" presStyleIdx="1" presStyleCnt="2"/>
      <dgm:spPr/>
    </dgm:pt>
    <dgm:pt modelId="{E1121F9F-8518-4105-A5C3-5E7140A1AB78}" type="pres">
      <dgm:prSet presAssocID="{0AB2AC79-816F-4054-9899-1A5F5DB6B87D}" presName="connectorText" presStyleLbl="sibTrans2D1" presStyleIdx="1" presStyleCnt="2"/>
      <dgm:spPr/>
    </dgm:pt>
    <dgm:pt modelId="{FB3F89C8-D31E-46EC-A8F7-F7406B83D843}" type="pres">
      <dgm:prSet presAssocID="{720B93B4-B98D-4601-B47A-FA194B6C42E6}" presName="node" presStyleLbl="node1" presStyleIdx="2" presStyleCnt="3">
        <dgm:presLayoutVars>
          <dgm:bulletEnabled val="1"/>
        </dgm:presLayoutVars>
      </dgm:prSet>
      <dgm:spPr/>
    </dgm:pt>
  </dgm:ptLst>
  <dgm:cxnLst>
    <dgm:cxn modelId="{866A1804-FD44-4222-9E0A-96965ACA605A}" type="presOf" srcId="{16DD946F-ADC3-4D45-B543-2C3BCA6596C9}" destId="{052D2F1F-1777-4353-B2CC-62244A254773}" srcOrd="0" destOrd="0" presId="urn:microsoft.com/office/officeart/2005/8/layout/process1"/>
    <dgm:cxn modelId="{09966707-CD9B-4E24-9B66-F4BFC3A2690D}" type="presOf" srcId="{1799E82D-A76C-4C2A-A59B-6CF8C5920F67}" destId="{79C8595C-A275-4554-860B-CE46A606FBB7}" srcOrd="0" destOrd="0" presId="urn:microsoft.com/office/officeart/2005/8/layout/process1"/>
    <dgm:cxn modelId="{78545209-D2D2-4829-99A6-B39B8BCB4768}" type="presOf" srcId="{3D3AEB34-B73F-4A0C-BD03-91F431B78114}" destId="{B0F450F7-D357-4252-9E58-34A3CCDDC18D}" srcOrd="0" destOrd="0" presId="urn:microsoft.com/office/officeart/2005/8/layout/process1"/>
    <dgm:cxn modelId="{79A61710-E13B-4185-9579-8521FE40A4F1}" type="presOf" srcId="{CD8E0AA2-CC82-46F1-A33B-4EECE3F05512}" destId="{5B3E19E9-6441-4661-8AAB-09F47981B40C}" srcOrd="0" destOrd="0" presId="urn:microsoft.com/office/officeart/2005/8/layout/process1"/>
    <dgm:cxn modelId="{5411EA16-2936-454F-B4D9-803C87A3B0CC}" srcId="{3D3AEB34-B73F-4A0C-BD03-91F431B78114}" destId="{16DD946F-ADC3-4D45-B543-2C3BCA6596C9}" srcOrd="0" destOrd="0" parTransId="{2754647C-BA9E-4DB9-9FFD-6A7A54F8DA0F}" sibTransId="{1799E82D-A76C-4C2A-A59B-6CF8C5920F67}"/>
    <dgm:cxn modelId="{E87E0C65-338E-487F-B15B-D607AC023FBC}" srcId="{3D3AEB34-B73F-4A0C-BD03-91F431B78114}" destId="{720B93B4-B98D-4601-B47A-FA194B6C42E6}" srcOrd="2" destOrd="0" parTransId="{667F2539-4B2B-4695-B09F-F63593C5EF3A}" sibTransId="{E7449931-14F9-4AE9-A413-B46A84FB81C2}"/>
    <dgm:cxn modelId="{3F93C867-CB66-4884-B768-4AE8FBC6A01C}" srcId="{3D3AEB34-B73F-4A0C-BD03-91F431B78114}" destId="{CD8E0AA2-CC82-46F1-A33B-4EECE3F05512}" srcOrd="1" destOrd="0" parTransId="{EA6C62E5-C1CA-46C8-ADC2-383FCC2DF17D}" sibTransId="{0AB2AC79-816F-4054-9899-1A5F5DB6B87D}"/>
    <dgm:cxn modelId="{DE8BDD69-11FE-4E34-9A63-D760B3A28D0C}" type="presOf" srcId="{0AB2AC79-816F-4054-9899-1A5F5DB6B87D}" destId="{C9517C84-0A3F-4F68-AC4F-C0C2CABE15E9}" srcOrd="0" destOrd="0" presId="urn:microsoft.com/office/officeart/2005/8/layout/process1"/>
    <dgm:cxn modelId="{2D8B1157-A37F-4763-8948-130D0CC45D06}" type="presOf" srcId="{720B93B4-B98D-4601-B47A-FA194B6C42E6}" destId="{FB3F89C8-D31E-46EC-A8F7-F7406B83D843}" srcOrd="0" destOrd="0" presId="urn:microsoft.com/office/officeart/2005/8/layout/process1"/>
    <dgm:cxn modelId="{2DD6CA78-473A-408F-99A5-6AEDB6DDA317}" type="presOf" srcId="{0AB2AC79-816F-4054-9899-1A5F5DB6B87D}" destId="{E1121F9F-8518-4105-A5C3-5E7140A1AB78}" srcOrd="1" destOrd="0" presId="urn:microsoft.com/office/officeart/2005/8/layout/process1"/>
    <dgm:cxn modelId="{18B0D185-299A-41AF-93C7-A81A5AA8B479}" type="presOf" srcId="{1799E82D-A76C-4C2A-A59B-6CF8C5920F67}" destId="{A203B1AD-5576-436A-9299-0BDC489FDCC6}" srcOrd="1" destOrd="0" presId="urn:microsoft.com/office/officeart/2005/8/layout/process1"/>
    <dgm:cxn modelId="{C7F31C33-1F5F-4D29-BA4A-F9C91D2BF0B6}" type="presParOf" srcId="{B0F450F7-D357-4252-9E58-34A3CCDDC18D}" destId="{052D2F1F-1777-4353-B2CC-62244A254773}" srcOrd="0" destOrd="0" presId="urn:microsoft.com/office/officeart/2005/8/layout/process1"/>
    <dgm:cxn modelId="{9ACFE294-2753-4318-90CF-5657A271B7DF}" type="presParOf" srcId="{B0F450F7-D357-4252-9E58-34A3CCDDC18D}" destId="{79C8595C-A275-4554-860B-CE46A606FBB7}" srcOrd="1" destOrd="0" presId="urn:microsoft.com/office/officeart/2005/8/layout/process1"/>
    <dgm:cxn modelId="{D9E3304E-7842-4270-9FFA-0B1E978BCEFA}" type="presParOf" srcId="{79C8595C-A275-4554-860B-CE46A606FBB7}" destId="{A203B1AD-5576-436A-9299-0BDC489FDCC6}" srcOrd="0" destOrd="0" presId="urn:microsoft.com/office/officeart/2005/8/layout/process1"/>
    <dgm:cxn modelId="{5011FA42-CB8D-483B-A501-B2DC8010352F}" type="presParOf" srcId="{B0F450F7-D357-4252-9E58-34A3CCDDC18D}" destId="{5B3E19E9-6441-4661-8AAB-09F47981B40C}" srcOrd="2" destOrd="0" presId="urn:microsoft.com/office/officeart/2005/8/layout/process1"/>
    <dgm:cxn modelId="{6DE92AEF-5745-4CFE-A670-6ED70569B154}" type="presParOf" srcId="{B0F450F7-D357-4252-9E58-34A3CCDDC18D}" destId="{C9517C84-0A3F-4F68-AC4F-C0C2CABE15E9}" srcOrd="3" destOrd="0" presId="urn:microsoft.com/office/officeart/2005/8/layout/process1"/>
    <dgm:cxn modelId="{9BBB4EC4-78D2-4524-96EC-81C0A969A75D}" type="presParOf" srcId="{C9517C84-0A3F-4F68-AC4F-C0C2CABE15E9}" destId="{E1121F9F-8518-4105-A5C3-5E7140A1AB78}" srcOrd="0" destOrd="0" presId="urn:microsoft.com/office/officeart/2005/8/layout/process1"/>
    <dgm:cxn modelId="{DE200A0B-2E51-4678-9325-D66AB2057417}" type="presParOf" srcId="{B0F450F7-D357-4252-9E58-34A3CCDDC18D}" destId="{FB3F89C8-D31E-46EC-A8F7-F7406B83D84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D2F1F-1777-4353-B2CC-62244A254773}">
      <dsp:nvSpPr>
        <dsp:cNvPr id="0" name=""/>
        <dsp:cNvSpPr/>
      </dsp:nvSpPr>
      <dsp:spPr>
        <a:xfrm>
          <a:off x="6569" y="1442950"/>
          <a:ext cx="1963496" cy="11780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>
              <a:latin typeface="Exo 2" panose="020B0604020202020204" charset="0"/>
              <a:cs typeface="Exo 2" panose="020B0604020202020204" charset="0"/>
            </a:rPr>
            <a:t>Analise do processo atual</a:t>
          </a:r>
        </a:p>
      </dsp:txBody>
      <dsp:txXfrm>
        <a:off x="41074" y="1477455"/>
        <a:ext cx="1894486" cy="1109088"/>
      </dsp:txXfrm>
    </dsp:sp>
    <dsp:sp modelId="{79C8595C-A275-4554-860B-CE46A606FBB7}">
      <dsp:nvSpPr>
        <dsp:cNvPr id="0" name=""/>
        <dsp:cNvSpPr/>
      </dsp:nvSpPr>
      <dsp:spPr>
        <a:xfrm>
          <a:off x="2166415" y="1788526"/>
          <a:ext cx="416261" cy="4869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2166415" y="1885915"/>
        <a:ext cx="291383" cy="292169"/>
      </dsp:txXfrm>
    </dsp:sp>
    <dsp:sp modelId="{5B3E19E9-6441-4661-8AAB-09F47981B40C}">
      <dsp:nvSpPr>
        <dsp:cNvPr id="0" name=""/>
        <dsp:cNvSpPr/>
      </dsp:nvSpPr>
      <dsp:spPr>
        <a:xfrm>
          <a:off x="2755464" y="1442950"/>
          <a:ext cx="1963496" cy="11780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>
              <a:latin typeface="Exo 2" panose="020B0604020202020204" charset="0"/>
              <a:cs typeface="Exo 2" panose="020B0604020202020204" charset="0"/>
            </a:rPr>
            <a:t>Identificação de gargalos</a:t>
          </a:r>
        </a:p>
      </dsp:txBody>
      <dsp:txXfrm>
        <a:off x="2789969" y="1477455"/>
        <a:ext cx="1894486" cy="1109088"/>
      </dsp:txXfrm>
    </dsp:sp>
    <dsp:sp modelId="{C9517C84-0A3F-4F68-AC4F-C0C2CABE15E9}">
      <dsp:nvSpPr>
        <dsp:cNvPr id="0" name=""/>
        <dsp:cNvSpPr/>
      </dsp:nvSpPr>
      <dsp:spPr>
        <a:xfrm>
          <a:off x="4915311" y="1788526"/>
          <a:ext cx="416261" cy="4869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4915311" y="1885915"/>
        <a:ext cx="291383" cy="292169"/>
      </dsp:txXfrm>
    </dsp:sp>
    <dsp:sp modelId="{FB3F89C8-D31E-46EC-A8F7-F7406B83D843}">
      <dsp:nvSpPr>
        <dsp:cNvPr id="0" name=""/>
        <dsp:cNvSpPr/>
      </dsp:nvSpPr>
      <dsp:spPr>
        <a:xfrm>
          <a:off x="5504360" y="1442950"/>
          <a:ext cx="1963496" cy="11780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>
              <a:latin typeface="Exo 2" panose="020B0604020202020204" charset="0"/>
              <a:cs typeface="Exo 2" panose="020B0604020202020204" charset="0"/>
            </a:rPr>
            <a:t>Cocriação</a:t>
          </a:r>
        </a:p>
      </dsp:txBody>
      <dsp:txXfrm>
        <a:off x="5538865" y="1477455"/>
        <a:ext cx="1894486" cy="1109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DF608-1542-A444-851B-95F7B2CF19C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216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AC6E7-EB3F-0EB9-D6B0-C1F224748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4AEF66C-E2BA-9523-0A0F-175459A135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34A915A-30CA-05AA-6C22-DFBC75E92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65B156-3B6E-96F8-431C-73DBD5BC7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96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D88C6-3E82-0FEC-E549-580E6E493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EABE11-2CCA-9E51-E2CF-8359B26DD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A28496-A461-8F42-82A5-8230AF64B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099A30-75C7-3142-1DF2-DB63D6D30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078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0DD73-1968-F9AF-ECED-3EE39FBB4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CA76E5-97C2-C469-68EB-3861248B0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0B927B7-4E0C-5B3D-5296-E5A44BA61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DC5C90B-5333-C9E0-1660-64213A6876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456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6023-CEEE-66C7-CE3B-AC5CE9D3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AE7B974-641B-6B38-DFC6-BAF7D02FD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238895-3AEF-5C70-7B84-2AF3E51C5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460084-5F0B-5768-59A8-AAC471112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677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8DF4C-80E7-F78A-B213-218F80B49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FFFFAAD-6755-3627-909E-B7BEADEFD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075E633-B00F-0EFD-E18D-881214F48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43A8FF-0457-8868-DA6F-D336510ED9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362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91EE-8D7D-D611-1BC9-8DD1B13D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06D85BF-8FEA-8841-097F-E04B4F014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0C2660D-EFF0-0CC8-5A07-2581634EA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5511E4-B3FA-782A-FB45-04B62C7258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065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BE01C-13B7-6FA3-0F57-2E76802D1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DE0C4B2-5237-4604-EDF0-209664FE2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5740AC1-530E-43F8-783E-53441403E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261E1E-7546-EE27-25FF-FCAF2079E4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463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DAD-C337-3EBF-15E8-88D1B59E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EB259DC-813F-C2EE-8C0A-242B588D3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D6652CC-4E86-095E-CA15-5E1C31BED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BD33A2-F023-F4EE-C0AA-8FF34FCD2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032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B00B1-35DF-CE4A-A77D-A32F2425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15EB859-B508-10E5-1EED-55D2AD4A7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3A0FED3-0B5D-BF65-0F87-6411EB977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62FAA9-A9DE-0B63-6570-04E18A53CB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85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60E13-19EC-8CD7-9C77-F5773DD5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1C11D6-4512-1FB0-B493-F5C7A5728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404F40-AA4B-1CCB-FADB-DFE16E1BA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9FBAB5-5549-4BA6-04D2-D4AF9A70C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876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9880A-DD23-FDE5-F373-8E5F0B1E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7C1D8A2-A11A-371F-47B0-D82DEB0F1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4239DC8-29D0-7855-ECC4-54993F8EB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AE2957-6C7A-70D7-D2A7-1417004C0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733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64D3-5B5F-A443-B962-DF208B5B7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BE26425-47A5-AFAA-D26C-2F89745CD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FDF8A8-152A-281C-82B4-465FB5F05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D292C6-6D59-7F9A-3CE5-07BFE3B43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0C36C-F8E6-47BA-84BC-B1CF015440F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941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46b6955d7e_13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46b6955d7e_13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Exo 2"/>
              <a:buNone/>
              <a:defRPr sz="5200" b="1">
                <a:latin typeface="Exo 2"/>
                <a:ea typeface="Exo 2"/>
                <a:cs typeface="Exo 2"/>
                <a:sym typeface="Exo 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7" name="Google Shape;67;p17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SECTION_HEADER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/>
          <p:nvPr/>
        </p:nvSpPr>
        <p:spPr>
          <a:xfrm rot="-8950867">
            <a:off x="5806540" y="664366"/>
            <a:ext cx="7747719" cy="7895070"/>
          </a:xfrm>
          <a:custGeom>
            <a:avLst/>
            <a:gdLst/>
            <a:ahLst/>
            <a:cxnLst/>
            <a:rect l="l" t="t" r="r" b="b"/>
            <a:pathLst>
              <a:path w="11422613" h="8328123" extrusionOk="0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1" name="Google Shape;81;p19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17450" y="2150850"/>
            <a:ext cx="3859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3100" i="1">
                <a:solidFill>
                  <a:srgbClr val="3FA110"/>
                </a:solidFill>
                <a:latin typeface="Exo 2 Black"/>
                <a:ea typeface="Exo 2 Black"/>
                <a:cs typeface="Exo 2 Black"/>
                <a:sym typeface="Exo 2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/>
          <p:nvPr/>
        </p:nvSpPr>
        <p:spPr>
          <a:xfrm>
            <a:off x="0" y="-1525"/>
            <a:ext cx="9144000" cy="4818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1B700"/>
                </a:solidFill>
                <a:latin typeface="Exo 2"/>
                <a:ea typeface="Exo 2"/>
                <a:cs typeface="Exo 2"/>
                <a:sym typeface="Exo 2"/>
              </a:rPr>
              <a:t> .    </a:t>
            </a:r>
            <a:r>
              <a:rPr lang="pt-BR" sz="1200" b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DESAFIOS 2025</a:t>
            </a:r>
            <a:endParaRPr sz="1200" b="1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84" name="Google Shape;84;p19" descr="Desenho com traços pretos em fundo branc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1585" y="163627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9"/>
          <p:cNvSpPr txBox="1"/>
          <p:nvPr/>
        </p:nvSpPr>
        <p:spPr>
          <a:xfrm>
            <a:off x="1249125" y="42563"/>
            <a:ext cx="5882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 | DESBUROCRATIZAR O PROCESSO DE GARANTIAS</a:t>
            </a:r>
            <a:endParaRPr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96" name="Google Shape;9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23050" y="351988"/>
            <a:ext cx="495300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300" y="1256875"/>
            <a:ext cx="3042475" cy="7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3056" y="2087113"/>
            <a:ext cx="4578918" cy="9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-141450" y="-149450"/>
            <a:ext cx="3796200" cy="53220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title"/>
          </p:nvPr>
        </p:nvSpPr>
        <p:spPr>
          <a:xfrm>
            <a:off x="372300" y="1750275"/>
            <a:ext cx="287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03" name="Google Shape;103;p22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" y="4886952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2"/>
          <p:cNvSpPr txBox="1">
            <a:spLocks noGrp="1"/>
          </p:cNvSpPr>
          <p:nvPr>
            <p:ph type="title" idx="2"/>
          </p:nvPr>
        </p:nvSpPr>
        <p:spPr>
          <a:xfrm>
            <a:off x="4764100" y="1098350"/>
            <a:ext cx="3895200" cy="25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05" name="Google Shape;105;p22"/>
          <p:cNvSpPr txBox="1"/>
          <p:nvPr/>
        </p:nvSpPr>
        <p:spPr>
          <a:xfrm>
            <a:off x="36399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 1">
  <p:cSld name="TITLE_ONLY_1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/>
          <p:nvPr/>
        </p:nvSpPr>
        <p:spPr>
          <a:xfrm>
            <a:off x="-141450" y="-89250"/>
            <a:ext cx="9412800" cy="53220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3"/>
          <p:cNvSpPr/>
          <p:nvPr/>
        </p:nvSpPr>
        <p:spPr>
          <a:xfrm>
            <a:off x="218100" y="356800"/>
            <a:ext cx="8707800" cy="4309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804300" y="899800"/>
            <a:ext cx="7521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Font typeface="Exo 2"/>
              <a:buNone/>
              <a:defRPr sz="2700"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11" name="Google Shape;111;p23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" y="4886952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e duas colunas 1" userDrawn="1">
  <p:cSld name="Título e duas colunas 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Ícone&#10;&#10;Descrição gerada automaticamente">
            <a:extLst>
              <a:ext uri="{FF2B5EF4-FFF2-40B4-BE49-F238E27FC236}">
                <a16:creationId xmlns:a16="http://schemas.microsoft.com/office/drawing/2014/main" id="{3267C47C-8B1E-5D4D-2A3F-0684DDB7C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"/>
          <a:stretch/>
        </p:blipFill>
        <p:spPr>
          <a:xfrm>
            <a:off x="21" y="963"/>
            <a:ext cx="9143980" cy="514253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B137F85-367B-63BD-F931-2CCDB7C817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01585" y="238095"/>
            <a:ext cx="795529" cy="1698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08B5703-34E3-4DCA-3602-E9EFA48EE1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103" y="4730751"/>
            <a:ext cx="734538" cy="18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43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-">
  <p:cSld name="TITLE_1_18_1_1_1_1_1_2_1_9_1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29"/>
          <p:cNvGrpSpPr/>
          <p:nvPr/>
        </p:nvGrpSpPr>
        <p:grpSpPr>
          <a:xfrm>
            <a:off x="7601585" y="-430610"/>
            <a:ext cx="1543301" cy="261901"/>
            <a:chOff x="12404097" y="101600"/>
            <a:chExt cx="4191476" cy="711300"/>
          </a:xfrm>
        </p:grpSpPr>
        <p:sp>
          <p:nvSpPr>
            <p:cNvPr id="128" name="Google Shape;128;p29"/>
            <p:cNvSpPr/>
            <p:nvPr/>
          </p:nvSpPr>
          <p:spPr>
            <a:xfrm>
              <a:off x="13393877" y="101600"/>
              <a:ext cx="711300" cy="711300"/>
            </a:xfrm>
            <a:prstGeom prst="ellipse">
              <a:avLst/>
            </a:prstGeom>
            <a:solidFill>
              <a:srgbClr val="EE4380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endParaRPr sz="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9"/>
            <p:cNvSpPr/>
            <p:nvPr/>
          </p:nvSpPr>
          <p:spPr>
            <a:xfrm>
              <a:off x="14383657" y="101600"/>
              <a:ext cx="711300" cy="711300"/>
            </a:xfrm>
            <a:prstGeom prst="ellipse">
              <a:avLst/>
            </a:prstGeom>
            <a:solidFill>
              <a:srgbClr val="A02A87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endParaRPr sz="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9"/>
            <p:cNvSpPr/>
            <p:nvPr/>
          </p:nvSpPr>
          <p:spPr>
            <a:xfrm>
              <a:off x="12404097" y="101600"/>
              <a:ext cx="711300" cy="711300"/>
            </a:xfrm>
            <a:prstGeom prst="ellipse">
              <a:avLst/>
            </a:prstGeom>
            <a:solidFill>
              <a:srgbClr val="D81F5C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endParaRPr sz="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9"/>
            <p:cNvSpPr/>
            <p:nvPr/>
          </p:nvSpPr>
          <p:spPr>
            <a:xfrm>
              <a:off x="15884273" y="101600"/>
              <a:ext cx="711300" cy="711300"/>
            </a:xfrm>
            <a:prstGeom prst="ellipse">
              <a:avLst/>
            </a:prstGeom>
            <a:solidFill>
              <a:srgbClr val="535353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endParaRPr sz="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4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8" name="Google Shape;13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6" name="Google Shape;146;p3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7" name="Google Shape;14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3" name="Google Shape;153;p3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4" name="Google Shape;154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7" name="Google Shape;157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1" name="Google Shape;161;p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6" name="Google Shape;166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9" name="Google Shape;169;p4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'itulo e Subtitulo">
  <p:cSld name="1_T'itulo e Subtitul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57887" y="-1062700"/>
            <a:ext cx="4409077" cy="342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48763" y="2571750"/>
            <a:ext cx="5004738" cy="305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Exo 2"/>
              <a:buNone/>
              <a:defRPr sz="5200" b="1">
                <a:latin typeface="Exo 2"/>
                <a:ea typeface="Exo 2"/>
                <a:cs typeface="Exo 2"/>
                <a:sym typeface="Exo 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5" name="Google Shape;185;p4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Exo 2 Medium"/>
              <a:buNone/>
              <a:defRPr sz="2700">
                <a:latin typeface="Exo 2 Medium"/>
                <a:ea typeface="Exo 2 Medium"/>
                <a:cs typeface="Exo 2 Medium"/>
                <a:sym typeface="Exo 2 Medium"/>
              </a:defRPr>
            </a:lvl9pPr>
          </a:lstStyle>
          <a:p>
            <a:endParaRPr/>
          </a:p>
        </p:txBody>
      </p:sp>
      <p:sp>
        <p:nvSpPr>
          <p:cNvPr id="186" name="Google Shape;186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87" name="Google Shape;187;p46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90" name="Google Shape;190;p47"/>
          <p:cNvSpPr/>
          <p:nvPr/>
        </p:nvSpPr>
        <p:spPr>
          <a:xfrm>
            <a:off x="0" y="-1525"/>
            <a:ext cx="9144000" cy="4818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1B700"/>
                </a:solidFill>
                <a:latin typeface="Exo 2"/>
                <a:ea typeface="Exo 2"/>
                <a:cs typeface="Exo 2"/>
                <a:sym typeface="Exo 2"/>
              </a:rPr>
              <a:t> .    </a:t>
            </a:r>
            <a:r>
              <a:rPr lang="pt-BR" sz="1200" b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DESAFIOS 2024</a:t>
            </a:r>
            <a:r>
              <a:rPr lang="pt-BR" sz="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 </a:t>
            </a:r>
            <a:r>
              <a:rPr lang="pt-BR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|</a:t>
            </a:r>
            <a:r>
              <a:rPr lang="pt-BR" sz="1200" b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 </a:t>
            </a:r>
            <a:r>
              <a:rPr lang="pt-BR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INOVAR JUNTOS</a:t>
            </a:r>
            <a:endParaRPr sz="1200" b="1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91" name="Google Shape;191;p47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1585" y="163627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47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3" name="Google Shape;193;p47"/>
          <p:cNvSpPr txBox="1"/>
          <p:nvPr/>
        </p:nvSpPr>
        <p:spPr>
          <a:xfrm>
            <a:off x="447925" y="386800"/>
            <a:ext cx="5764200" cy="20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i="1">
                <a:solidFill>
                  <a:srgbClr val="3FA110"/>
                </a:solidFill>
                <a:latin typeface="Exo 2 Black"/>
                <a:ea typeface="Exo 2 Black"/>
                <a:cs typeface="Exo 2 Black"/>
                <a:sym typeface="Exo 2 Black"/>
              </a:rPr>
              <a:t>RESULTADOS DO EXPERIMENTO</a:t>
            </a:r>
            <a:endParaRPr sz="3100" i="1">
              <a:solidFill>
                <a:srgbClr val="3FA110"/>
              </a:solidFill>
              <a:latin typeface="Exo 2 Black"/>
              <a:ea typeface="Exo 2 Black"/>
              <a:cs typeface="Exo 2 Black"/>
              <a:sym typeface="Exo 2 Black"/>
            </a:endParaRPr>
          </a:p>
        </p:txBody>
      </p:sp>
      <p:sp>
        <p:nvSpPr>
          <p:cNvPr id="194" name="Google Shape;194;p47"/>
          <p:cNvSpPr txBox="1">
            <a:spLocks noGrp="1"/>
          </p:cNvSpPr>
          <p:nvPr>
            <p:ph type="title"/>
          </p:nvPr>
        </p:nvSpPr>
        <p:spPr>
          <a:xfrm>
            <a:off x="500125" y="2266375"/>
            <a:ext cx="5933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  <p:sp>
        <p:nvSpPr>
          <p:cNvPr id="195" name="Google Shape;195;p47"/>
          <p:cNvSpPr txBox="1"/>
          <p:nvPr/>
        </p:nvSpPr>
        <p:spPr>
          <a:xfrm>
            <a:off x="1154850" y="4164225"/>
            <a:ext cx="14091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596359"/>
                </a:solidFill>
                <a:latin typeface="Exo 2 Medium"/>
                <a:ea typeface="Exo 2 Medium"/>
                <a:cs typeface="Exo 2 Medium"/>
                <a:sym typeface="Exo 2 Medium"/>
              </a:rPr>
              <a:t>REALIZAÇÃO:</a:t>
            </a:r>
            <a:endParaRPr sz="1000">
              <a:solidFill>
                <a:srgbClr val="596359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pic>
        <p:nvPicPr>
          <p:cNvPr id="196" name="Google Shape;1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6552" y="4529775"/>
            <a:ext cx="809924" cy="3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099" y="4529775"/>
            <a:ext cx="1285228" cy="30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SECTION_HEADER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8"/>
          <p:cNvSpPr/>
          <p:nvPr/>
        </p:nvSpPr>
        <p:spPr>
          <a:xfrm rot="-8950867">
            <a:off x="5806540" y="664366"/>
            <a:ext cx="7747719" cy="7895070"/>
          </a:xfrm>
          <a:custGeom>
            <a:avLst/>
            <a:gdLst/>
            <a:ahLst/>
            <a:cxnLst/>
            <a:rect l="l" t="t" r="r" b="b"/>
            <a:pathLst>
              <a:path w="11422613" h="8328123" extrusionOk="0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01" name="Google Shape;201;p48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02" name="Google Shape;202;p48"/>
          <p:cNvSpPr txBox="1">
            <a:spLocks noGrp="1"/>
          </p:cNvSpPr>
          <p:nvPr>
            <p:ph type="title"/>
          </p:nvPr>
        </p:nvSpPr>
        <p:spPr>
          <a:xfrm>
            <a:off x="317450" y="2150850"/>
            <a:ext cx="3859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3100" i="1">
                <a:solidFill>
                  <a:srgbClr val="3FA110"/>
                </a:solidFill>
                <a:latin typeface="Exo 2 Black"/>
                <a:ea typeface="Exo 2 Black"/>
                <a:cs typeface="Exo 2 Black"/>
                <a:sym typeface="Exo 2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600"/>
              <a:buFont typeface="Nunito Medium"/>
              <a:buNone/>
              <a:defRPr sz="2600"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  <p:sp>
        <p:nvSpPr>
          <p:cNvPr id="203" name="Google Shape;203;p48"/>
          <p:cNvSpPr/>
          <p:nvPr/>
        </p:nvSpPr>
        <p:spPr>
          <a:xfrm>
            <a:off x="0" y="-1525"/>
            <a:ext cx="9144000" cy="4818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1B700"/>
                </a:solidFill>
                <a:latin typeface="Exo 2"/>
                <a:ea typeface="Exo 2"/>
                <a:cs typeface="Exo 2"/>
                <a:sym typeface="Exo 2"/>
              </a:rPr>
              <a:t> .    </a:t>
            </a:r>
            <a:r>
              <a:rPr lang="pt-BR" sz="1200" b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DESAFIOS 2024</a:t>
            </a:r>
            <a:endParaRPr sz="1200" b="1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204" name="Google Shape;204;p48" descr="Desenho com traços pretos em fundo branc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1585" y="163627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8"/>
          <p:cNvSpPr txBox="1"/>
          <p:nvPr/>
        </p:nvSpPr>
        <p:spPr>
          <a:xfrm>
            <a:off x="1249125" y="42563"/>
            <a:ext cx="5882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 | CANAL SISTÊMICO COMPARTILHADO PARA TROCA DE CONHECIMENTO</a:t>
            </a:r>
            <a:endParaRPr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9"/>
          <p:cNvSpPr txBox="1">
            <a:spLocks noGrp="1"/>
          </p:cNvSpPr>
          <p:nvPr>
            <p:ph type="title"/>
          </p:nvPr>
        </p:nvSpPr>
        <p:spPr>
          <a:xfrm>
            <a:off x="168175" y="627700"/>
            <a:ext cx="819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 i="1"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Exo 2"/>
              <a:buNone/>
              <a:defRPr sz="2000" b="1"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208" name="Google Shape;208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09" name="Google Shape;209;p49"/>
          <p:cNvSpPr/>
          <p:nvPr/>
        </p:nvSpPr>
        <p:spPr>
          <a:xfrm>
            <a:off x="0" y="-1525"/>
            <a:ext cx="9144000" cy="4818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41B700"/>
                </a:solidFill>
                <a:latin typeface="Exo 2"/>
                <a:ea typeface="Exo 2"/>
                <a:cs typeface="Exo 2"/>
                <a:sym typeface="Exo 2"/>
              </a:rPr>
              <a:t> .    </a:t>
            </a:r>
            <a:r>
              <a:rPr lang="pt-BR" sz="1200" b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DESAFIOS 2024</a:t>
            </a:r>
            <a:endParaRPr sz="1200" b="1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210" name="Google Shape;210;p49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1585" y="163627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9"/>
          <p:cNvSpPr txBox="1">
            <a:spLocks noGrp="1"/>
          </p:cNvSpPr>
          <p:nvPr>
            <p:ph type="title" idx="2"/>
          </p:nvPr>
        </p:nvSpPr>
        <p:spPr>
          <a:xfrm>
            <a:off x="168175" y="1200400"/>
            <a:ext cx="8729100" cy="19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12" name="Google Shape;212;p49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13" name="Google Shape;213;p49"/>
          <p:cNvSpPr txBox="1"/>
          <p:nvPr/>
        </p:nvSpPr>
        <p:spPr>
          <a:xfrm>
            <a:off x="1249125" y="42563"/>
            <a:ext cx="5882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 | CANAL SISTÊMICO COMPARTILHADO PARA TROCA DE CONHECIMENTO</a:t>
            </a:r>
            <a:endParaRPr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16" name="Google Shape;216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23050" y="351988"/>
            <a:ext cx="495300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300" y="1256875"/>
            <a:ext cx="3042475" cy="7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3056" y="2087113"/>
            <a:ext cx="4578918" cy="9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1"/>
          <p:cNvSpPr/>
          <p:nvPr/>
        </p:nvSpPr>
        <p:spPr>
          <a:xfrm>
            <a:off x="-141450" y="-149450"/>
            <a:ext cx="3796200" cy="53220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51"/>
          <p:cNvSpPr txBox="1">
            <a:spLocks noGrp="1"/>
          </p:cNvSpPr>
          <p:nvPr>
            <p:ph type="title"/>
          </p:nvPr>
        </p:nvSpPr>
        <p:spPr>
          <a:xfrm>
            <a:off x="372300" y="1750275"/>
            <a:ext cx="287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 b="1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222" name="Google Shape;222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23" name="Google Shape;223;p51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" y="4886952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51"/>
          <p:cNvSpPr txBox="1">
            <a:spLocks noGrp="1"/>
          </p:cNvSpPr>
          <p:nvPr>
            <p:ph type="title" idx="2"/>
          </p:nvPr>
        </p:nvSpPr>
        <p:spPr>
          <a:xfrm>
            <a:off x="4764100" y="1098350"/>
            <a:ext cx="3895200" cy="25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25" name="Google Shape;225;p51"/>
          <p:cNvSpPr txBox="1"/>
          <p:nvPr/>
        </p:nvSpPr>
        <p:spPr>
          <a:xfrm>
            <a:off x="36399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 1">
  <p:cSld name="TITLE_ONLY_1_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2"/>
          <p:cNvSpPr/>
          <p:nvPr/>
        </p:nvSpPr>
        <p:spPr>
          <a:xfrm>
            <a:off x="-141450" y="-89250"/>
            <a:ext cx="9412800" cy="5322000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52"/>
          <p:cNvSpPr/>
          <p:nvPr/>
        </p:nvSpPr>
        <p:spPr>
          <a:xfrm>
            <a:off x="218100" y="356800"/>
            <a:ext cx="8707800" cy="4309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52"/>
          <p:cNvSpPr txBox="1">
            <a:spLocks noGrp="1"/>
          </p:cNvSpPr>
          <p:nvPr>
            <p:ph type="title"/>
          </p:nvPr>
        </p:nvSpPr>
        <p:spPr>
          <a:xfrm>
            <a:off x="804300" y="899800"/>
            <a:ext cx="7521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Font typeface="Exo 2"/>
              <a:buNone/>
              <a:defRPr sz="2700"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Exo 2"/>
              <a:buNone/>
              <a:defRPr sz="27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230" name="Google Shape;230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231" name="Google Shape;231;p52" descr="Desenho com traços pretos em fundo branc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" y="4886952"/>
            <a:ext cx="795529" cy="16987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52"/>
          <p:cNvSpPr txBox="1"/>
          <p:nvPr/>
        </p:nvSpPr>
        <p:spPr>
          <a:xfrm>
            <a:off x="3411300" y="4894250"/>
            <a:ext cx="2516400" cy="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Classificação da Informação: Uso Interno</a:t>
            </a:r>
            <a:endParaRPr sz="900">
              <a:solidFill>
                <a:schemeClr val="dk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712C21-D12E-85D3-5476-7CC19C7B1A7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8187" y="4927600"/>
            <a:ext cx="2116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Classificação da informação: Uso 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  <p:sldLayoutId id="2147483667" r:id="rId4"/>
    <p:sldLayoutId id="2147483668" r:id="rId5"/>
    <p:sldLayoutId id="214748370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01C8BF3-9494-E4C3-7FE0-FC0F0F5252C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8187" y="4927600"/>
            <a:ext cx="2116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Classificação da informação: Uso 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D90402-B450-9B72-026A-BFB93C66B18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8187" y="4927600"/>
            <a:ext cx="2116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Classificação da informação: Uso 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hyperlink" Target="https://confederacaosicredi-my.sharepoint.com/:b:/r/personal/bruna_roberto_sicredi_com_br1/Documents/Projeto%20LIGA/Documentos%20Liga%20-%20Programa%20de%20Inova%C3%A7%C3%A3o/Desafio%20Investimento/Acelera%C3%A7%C3%A3o/Relat%C3%B3rio%20Final%20-%20Desafio%203%20-%20Gorila/Anexos/Short%20List%20(Desafio%203%20-%20Experi%C3%AAncia%20do%20Investidor)%20-%20Sicredi.pdf?csf=1&amp;web=1&amp;e=u9WqdS" TargetMode="External"/><Relationship Id="rId4" Type="http://schemas.openxmlformats.org/officeDocument/2006/relationships/hyperlink" Target="https://confederacaosicredi-my.sharepoint.com/:b:/r/personal/bruna_roberto_sicredi_com_br1/Documents/Projeto%20LIGA/Relat%C3%B3rios/Materiais/Desafio%203%20-%20Gorila%20-%20Experi%C3%AAncia%20do%20Investidor/Short%20List%20(Desafio%203%20-%20Experi%C3%AAncia%20do%20Investidor).pdf?csf=1&amp;web=1&amp;e=uSFjnM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22.jp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063B58D3-EE3A-6370-D8C3-898B029F5D27}"/>
              </a:ext>
            </a:extLst>
          </p:cNvPr>
          <p:cNvSpPr txBox="1"/>
          <p:nvPr/>
        </p:nvSpPr>
        <p:spPr>
          <a:xfrm>
            <a:off x="246886" y="103363"/>
            <a:ext cx="2794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pt-BR" sz="1800" b="1" i="1" kern="1200" dirty="0">
                <a:ln w="28575">
                  <a:noFill/>
                  <a:prstDash val="solid"/>
                </a:ln>
                <a:solidFill>
                  <a:srgbClr val="41B700"/>
                </a:solidFill>
                <a:latin typeface="Exo 2.0" pitchFamily="2" charset="77"/>
                <a:ea typeface="+mn-ea"/>
                <a:cs typeface="+mn-cs"/>
              </a:rPr>
              <a:t>INOVAR JUNTOS</a:t>
            </a:r>
            <a:endParaRPr sz="1800" b="1" kern="1200" dirty="0">
              <a:solidFill>
                <a:srgbClr val="41B700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FB51D7A2-6961-E362-B39B-E03E0A63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585" y="238095"/>
            <a:ext cx="795529" cy="16987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9577E33-8B3E-9249-9DA5-C01FD86A3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103" y="4730751"/>
            <a:ext cx="734538" cy="18048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5E9D25B-E9D6-0A72-DAA5-019E49DAC208}"/>
              </a:ext>
            </a:extLst>
          </p:cNvPr>
          <p:cNvSpPr txBox="1"/>
          <p:nvPr/>
        </p:nvSpPr>
        <p:spPr>
          <a:xfrm>
            <a:off x="351196" y="920655"/>
            <a:ext cx="2933653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defTabSz="685800">
              <a:buClrTx/>
              <a:defRPr/>
            </a:pPr>
            <a:endParaRPr lang="pt-BR" sz="105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  <a:p>
            <a:pPr defTabSz="685800">
              <a:buClrTx/>
              <a:defRPr/>
            </a:pPr>
            <a:endParaRPr lang="pt-BR" sz="1050" kern="120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  <a:ea typeface="+mn-ea"/>
              <a:cs typeface="+mn-cs"/>
            </a:endParaRPr>
          </a:p>
        </p:txBody>
      </p:sp>
      <p:sp>
        <p:nvSpPr>
          <p:cNvPr id="18" name="Sinal de Subtração 17">
            <a:extLst>
              <a:ext uri="{FF2B5EF4-FFF2-40B4-BE49-F238E27FC236}">
                <a16:creationId xmlns:a16="http://schemas.microsoft.com/office/drawing/2014/main" id="{EAF24C8B-91CA-59F2-E572-0189149D7D8E}"/>
              </a:ext>
            </a:extLst>
          </p:cNvPr>
          <p:cNvSpPr/>
          <p:nvPr/>
        </p:nvSpPr>
        <p:spPr>
          <a:xfrm>
            <a:off x="381047" y="4662913"/>
            <a:ext cx="650955" cy="134018"/>
          </a:xfrm>
          <a:prstGeom prst="mathMinus">
            <a:avLst/>
          </a:prstGeom>
          <a:solidFill>
            <a:srgbClr val="3FA110"/>
          </a:solidFill>
          <a:ln>
            <a:solidFill>
              <a:srgbClr val="3FA1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pt-BR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A744066-0C6A-57CC-E70C-5EEE297F2B09}"/>
              </a:ext>
            </a:extLst>
          </p:cNvPr>
          <p:cNvSpPr txBox="1"/>
          <p:nvPr/>
        </p:nvSpPr>
        <p:spPr>
          <a:xfrm>
            <a:off x="381047" y="1385475"/>
            <a:ext cx="4362403" cy="1284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766">
              <a:spcBef>
                <a:spcPts val="900"/>
              </a:spcBef>
            </a:pPr>
            <a:r>
              <a:rPr lang="pt-BR" sz="2250" b="1" spc="-113" dirty="0">
                <a:latin typeface="Exo 2.0"/>
                <a:cs typeface="Calibri"/>
              </a:rPr>
              <a:t>Desburocratização do processo de Avaliação de garantias de Bens Móveis- </a:t>
            </a:r>
            <a:r>
              <a:rPr lang="pt-BR" sz="1600" spc="-113" dirty="0">
                <a:latin typeface="Exo 2.0"/>
                <a:cs typeface="Calibri"/>
              </a:rPr>
              <a:t>Ferramenta para Avaliação de Garantias de Máquinas e Equipamentos Agrícolas</a:t>
            </a:r>
            <a:endParaRPr lang="en-US" sz="1600" spc="-113" dirty="0">
              <a:latin typeface="Exo 2.0" panose="00000500000000000000" pitchFamily="50" charset="0"/>
              <a:cs typeface="Calibri"/>
            </a:endParaRPr>
          </a:p>
        </p:txBody>
      </p:sp>
      <p:pic>
        <p:nvPicPr>
          <p:cNvPr id="8" name="Imagem 7" descr="Uma imagem contendo transporte&#10;&#10;O conteúdo gerado por IA pode estar incorreto.">
            <a:extLst>
              <a:ext uri="{FF2B5EF4-FFF2-40B4-BE49-F238E27FC236}">
                <a16:creationId xmlns:a16="http://schemas.microsoft.com/office/drawing/2014/main" id="{66C13F1E-27B1-0DE6-E6BF-3F2E43AFB4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8803" y="2689280"/>
            <a:ext cx="2074001" cy="1449726"/>
          </a:xfrm>
          <a:prstGeom prst="rect">
            <a:avLst/>
          </a:prstGeom>
        </p:spPr>
      </p:pic>
      <p:pic>
        <p:nvPicPr>
          <p:cNvPr id="12" name="Imagem 11" descr="Uma imagem contendo cortador de grama, verde, desenho&#10;&#10;O conteúdo gerado por IA pode estar incorreto.">
            <a:extLst>
              <a:ext uri="{FF2B5EF4-FFF2-40B4-BE49-F238E27FC236}">
                <a16:creationId xmlns:a16="http://schemas.microsoft.com/office/drawing/2014/main" id="{6C09771C-5EF6-35B6-F18B-2CDEC32F3E9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9981" y="2017109"/>
            <a:ext cx="2170804" cy="1109281"/>
          </a:xfrm>
          <a:prstGeom prst="rect">
            <a:avLst/>
          </a:prstGeom>
        </p:spPr>
      </p:pic>
      <p:pic>
        <p:nvPicPr>
          <p:cNvPr id="14" name="Imagem 13" descr="Uma imagem contendo cortador de grama&#10;&#10;O conteúdo gerado por IA pode estar incorreto.">
            <a:extLst>
              <a:ext uri="{FF2B5EF4-FFF2-40B4-BE49-F238E27FC236}">
                <a16:creationId xmlns:a16="http://schemas.microsoft.com/office/drawing/2014/main" id="{BA1FCC99-7436-5153-2343-542CB02CA53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5884" y="3445117"/>
            <a:ext cx="4065839" cy="1284805"/>
          </a:xfrm>
          <a:prstGeom prst="rect">
            <a:avLst/>
          </a:prstGeom>
        </p:spPr>
      </p:pic>
      <p:pic>
        <p:nvPicPr>
          <p:cNvPr id="19" name="Imagem 18" descr="Uma imagem contendo trator&#10;&#10;O conteúdo gerado por IA pode estar incorreto.">
            <a:extLst>
              <a:ext uri="{FF2B5EF4-FFF2-40B4-BE49-F238E27FC236}">
                <a16:creationId xmlns:a16="http://schemas.microsoft.com/office/drawing/2014/main" id="{1F074384-DAE6-58BF-C72B-1D8B287BA03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4784" y="842027"/>
            <a:ext cx="1782330" cy="1231226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A10BD047-67E1-9AAE-0138-7A7CFD31FA8C}"/>
              </a:ext>
            </a:extLst>
          </p:cNvPr>
          <p:cNvSpPr txBox="1"/>
          <p:nvPr/>
        </p:nvSpPr>
        <p:spPr>
          <a:xfrm>
            <a:off x="351196" y="4219792"/>
            <a:ext cx="436240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766">
              <a:spcBef>
                <a:spcPts val="900"/>
              </a:spcBef>
            </a:pPr>
            <a:r>
              <a:rPr lang="pt-BR" sz="2000" b="1" spc="-113" dirty="0">
                <a:latin typeface="Exo 2.0"/>
                <a:cs typeface="Calibri"/>
              </a:rPr>
              <a:t>Marília Reis Paczek- Sicredi</a:t>
            </a:r>
            <a:endParaRPr lang="en-US" spc="-113" dirty="0">
              <a:latin typeface="Exo 2.0" panose="00000500000000000000" pitchFamily="50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341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66DC9-583C-1E88-AE8A-AA3BEEC46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61663B5-B59F-B79F-A414-1FD3AF0CB411}"/>
              </a:ext>
            </a:extLst>
          </p:cNvPr>
          <p:cNvSpPr txBox="1"/>
          <p:nvPr/>
        </p:nvSpPr>
        <p:spPr>
          <a:xfrm>
            <a:off x="246885" y="927614"/>
            <a:ext cx="6240179" cy="37075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 desfragmentação do Processo de Avaliação de Bens,  que ocorre de forma   descentralizado, com diferentes padrões adotados pelas cooperativas.</a:t>
            </a: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marL="128588" indent="-128588" algn="just" defTabSz="6858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pt-B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Avaliação de Bens Imóveis</a:t>
            </a: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: Realizada por profissionais como corretores e engenheiros, seguindo normas da ABNT, com custos altos.</a:t>
            </a:r>
          </a:p>
          <a:p>
            <a:pPr marL="128588" indent="-128588" algn="just" defTabSz="6858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pt-B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Avaliação de Bens móveis: </a:t>
            </a: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para veículos emplacados temos a Tabela FIPE ou  </a:t>
            </a:r>
            <a:r>
              <a:rPr lang="pt-BR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Molicar</a:t>
            </a:r>
            <a:r>
              <a:rPr lang="pt-B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.</a:t>
            </a:r>
          </a:p>
          <a:p>
            <a:pPr marL="128588" indent="-128588" algn="just" defTabSz="6858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pt-BR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 </a:t>
            </a:r>
            <a:r>
              <a:rPr lang="pt-B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Desafios na Avaliação de Máquinas e Equipamentos: </a:t>
            </a:r>
            <a:r>
              <a:rPr lang="pt-B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 dependem de notas fiscais ou avaliações de concessionárias, engenheiros mecânicos, entre outros, sendo essas subjetivas com deságio, dificultando a padronização devido à diversidade dos itens. </a:t>
            </a:r>
          </a:p>
          <a:p>
            <a:pPr marL="128588" indent="-128588" algn="just" defTabSz="6858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3AC03B98-9BA0-3244-DA06-FE1013351A54}"/>
              </a:ext>
            </a:extLst>
          </p:cNvPr>
          <p:cNvGrpSpPr/>
          <p:nvPr/>
        </p:nvGrpSpPr>
        <p:grpSpPr>
          <a:xfrm>
            <a:off x="3472355" y="4918840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1DE164-CEED-3B7C-A356-B07FA81DC287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2374AE4A-0583-3052-52E6-5C32923CFB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3E1BCAA1-F459-FE49-BC2B-37B03B00A7A9}"/>
              </a:ext>
            </a:extLst>
          </p:cNvPr>
          <p:cNvSpPr txBox="1"/>
          <p:nvPr/>
        </p:nvSpPr>
        <p:spPr>
          <a:xfrm>
            <a:off x="246885" y="445776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Qual problema queríamos resolver?</a:t>
            </a:r>
            <a:endParaRPr lang="pt-BR" sz="1875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pic>
        <p:nvPicPr>
          <p:cNvPr id="9" name="Imagem 8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0BBA4828-A737-3EE8-CF3C-EF1608AB5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71" y="860202"/>
            <a:ext cx="3809387" cy="309115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76C9691F-D1D4-0BA4-1E42-9E6230EF6FFA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latin typeface="Exo 2.0"/>
              </a:rPr>
              <a:t>CONTEXTO</a:t>
            </a:r>
            <a:r>
              <a:rPr lang="pt-BR" sz="825" spc="53" dirty="0">
                <a:latin typeface="Exo 2.0"/>
              </a:rPr>
              <a:t>| </a:t>
            </a:r>
            <a:r>
              <a:rPr lang="pt-BR" sz="1200" b="1" spc="53" dirty="0">
                <a:latin typeface="Exo 2.0"/>
              </a:rPr>
              <a:t> </a:t>
            </a:r>
            <a:r>
              <a:rPr lang="pt-BR" sz="825" b="1" spc="53" dirty="0">
                <a:latin typeface="Exo 2.0"/>
              </a:rPr>
              <a:t>DESBUROCRATIZAÇÃO 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6CBC59C-AC05-3773-D1E9-6E666B5830E5}"/>
              </a:ext>
            </a:extLst>
          </p:cNvPr>
          <p:cNvSpPr txBox="1"/>
          <p:nvPr/>
        </p:nvSpPr>
        <p:spPr>
          <a:xfrm>
            <a:off x="395556" y="4373557"/>
            <a:ext cx="8352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Além disso, a reavaliação dos bens deve ocorrer a cada dois anos, mas muitas vezes os processos são ineficientes devido à falta de dados precisos e automatizados.</a:t>
            </a:r>
          </a:p>
        </p:txBody>
      </p:sp>
    </p:spTree>
    <p:extLst>
      <p:ext uri="{BB962C8B-B14F-4D97-AF65-F5344CB8AC3E}">
        <p14:creationId xmlns:p14="http://schemas.microsoft.com/office/powerpoint/2010/main" val="1942001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B9F69-9941-C0BE-8400-4DEAAB5CD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0E25A2-41CA-6B89-9AFF-4AF27A6A94DD}"/>
              </a:ext>
            </a:extLst>
          </p:cNvPr>
          <p:cNvSpPr txBox="1"/>
          <p:nvPr/>
        </p:nvSpPr>
        <p:spPr>
          <a:xfrm>
            <a:off x="234978" y="1300683"/>
            <a:ext cx="8529460" cy="24148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Otimizar e padronizar processos, com foco na redução de custos, maior precisão na avaliação de bens, ganho de eficiência na avaliação de garantias e melhoria da experiência do associado, fortalecendo o vínculo com a Cooperativa. </a:t>
            </a:r>
          </a:p>
          <a:p>
            <a:pPr algn="just" defTabSz="685800">
              <a:buClrTx/>
              <a:defRPr/>
            </a:pPr>
            <a:endParaRPr lang="pt-BR" sz="1200" b="1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200" b="1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200" b="1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115F764F-6DB3-8155-1F64-7F93E9DF0A14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33ABE98-E00D-0A4D-41FE-37CCFCA1B674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80FA580A-0919-659D-35BB-817011A89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885EF361-774F-7D0B-C340-391DA1C1DC3B}"/>
              </a:ext>
            </a:extLst>
          </p:cNvPr>
          <p:cNvSpPr txBox="1"/>
          <p:nvPr/>
        </p:nvSpPr>
        <p:spPr>
          <a:xfrm>
            <a:off x="246884" y="561963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Qual o objetivo principal?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1D14CA0-855C-E867-8558-C8ABBBD42734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latin typeface="Exo 2.0"/>
              </a:rPr>
              <a:t>OBJETIVO</a:t>
            </a:r>
            <a:r>
              <a:rPr lang="pt-BR" sz="825" spc="53" dirty="0">
                <a:latin typeface="Exo 2.0"/>
              </a:rPr>
              <a:t>| </a:t>
            </a:r>
            <a:r>
              <a:rPr lang="pt-BR" sz="1200" b="1" spc="53" dirty="0">
                <a:latin typeface="Exo 2.0"/>
              </a:rPr>
              <a:t> </a:t>
            </a:r>
            <a:r>
              <a:rPr lang="pt-BR" sz="825" b="1" spc="53" dirty="0">
                <a:latin typeface="Exo 2.0"/>
              </a:rPr>
              <a:t> DESBUROCRATIZAÇÃO 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pic>
        <p:nvPicPr>
          <p:cNvPr id="11" name="Imagem 10" descr="Ícone&#10;&#10;O conteúdo gerado por IA pode estar incorreto.">
            <a:extLst>
              <a:ext uri="{FF2B5EF4-FFF2-40B4-BE49-F238E27FC236}">
                <a16:creationId xmlns:a16="http://schemas.microsoft.com/office/drawing/2014/main" id="{6ADB3EDD-9045-BC17-C40B-3C4BA67C2C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1419" y="2050727"/>
            <a:ext cx="4392123" cy="3847500"/>
          </a:xfrm>
          <a:prstGeom prst="rect">
            <a:avLst/>
          </a:prstGeom>
        </p:spPr>
      </p:pic>
      <p:pic>
        <p:nvPicPr>
          <p:cNvPr id="13" name="Imagem 12" descr="Ícone&#10;&#10;O conteúdo gerado por IA pode estar incorreto.">
            <a:extLst>
              <a:ext uri="{FF2B5EF4-FFF2-40B4-BE49-F238E27FC236}">
                <a16:creationId xmlns:a16="http://schemas.microsoft.com/office/drawing/2014/main" id="{C5793F9B-263A-B2AE-09C8-090490B517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674" y="2508129"/>
            <a:ext cx="1564408" cy="1298046"/>
          </a:xfrm>
          <a:prstGeom prst="rect">
            <a:avLst/>
          </a:prstGeom>
        </p:spPr>
      </p:pic>
      <p:pic>
        <p:nvPicPr>
          <p:cNvPr id="15" name="Imagem 14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B1E13639-7E48-D5DA-0AE3-9372428CAEB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3054" y="2508129"/>
            <a:ext cx="1549942" cy="162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26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46462-A4A6-CA0A-F2EF-90A7071FB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DB674605-6459-08C6-8AF2-767CF17E2DA7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26AB1E-B179-2736-0D00-E1C8B9B35869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99FD1F39-3397-0BDC-1A08-0E05960471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7C946C92-B9E9-8520-36E7-77D41CED7630}"/>
              </a:ext>
            </a:extLst>
          </p:cNvPr>
          <p:cNvSpPr txBox="1"/>
          <p:nvPr/>
        </p:nvSpPr>
        <p:spPr>
          <a:xfrm>
            <a:off x="246885" y="704686"/>
            <a:ext cx="6560935" cy="392415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Como foi o processo?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9D693E5-0396-5B98-7857-57AE37DF97D3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DESCRIÇÃO PRÁTICA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sp>
        <p:nvSpPr>
          <p:cNvPr id="16" name="Google Shape;338;p56">
            <a:extLst>
              <a:ext uri="{FF2B5EF4-FFF2-40B4-BE49-F238E27FC236}">
                <a16:creationId xmlns:a16="http://schemas.microsoft.com/office/drawing/2014/main" id="{C1C57981-8563-8A62-5F35-D81ABA8EE882}"/>
              </a:ext>
            </a:extLst>
          </p:cNvPr>
          <p:cNvSpPr/>
          <p:nvPr/>
        </p:nvSpPr>
        <p:spPr>
          <a:xfrm>
            <a:off x="6924482" y="1065059"/>
            <a:ext cx="18108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0" u="none" strike="noStrike" cap="none">
              <a:solidFill>
                <a:srgbClr val="434343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sp>
        <p:nvSpPr>
          <p:cNvPr id="17" name="Google Shape;339;p56">
            <a:extLst>
              <a:ext uri="{FF2B5EF4-FFF2-40B4-BE49-F238E27FC236}">
                <a16:creationId xmlns:a16="http://schemas.microsoft.com/office/drawing/2014/main" id="{D045EEBE-F823-EB22-7FF3-F27AEA2B9B0E}"/>
              </a:ext>
            </a:extLst>
          </p:cNvPr>
          <p:cNvSpPr/>
          <p:nvPr/>
        </p:nvSpPr>
        <p:spPr>
          <a:xfrm>
            <a:off x="378952" y="1262804"/>
            <a:ext cx="7656348" cy="533699"/>
          </a:xfrm>
          <a:prstGeom prst="roundRect">
            <a:avLst>
              <a:gd name="adj" fmla="val 16667"/>
            </a:avLst>
          </a:prstGeom>
          <a:solidFill>
            <a:srgbClr val="41B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Funil de Startups</a:t>
            </a:r>
            <a:endParaRPr sz="2500" b="1" i="0" u="none" strike="noStrike" cap="none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" name="Google Shape;340;p56">
            <a:extLst>
              <a:ext uri="{FF2B5EF4-FFF2-40B4-BE49-F238E27FC236}">
                <a16:creationId xmlns:a16="http://schemas.microsoft.com/office/drawing/2014/main" id="{65EC95DF-2F9D-1A31-22C7-3B6BB1DAEFEF}"/>
              </a:ext>
            </a:extLst>
          </p:cNvPr>
          <p:cNvSpPr/>
          <p:nvPr/>
        </p:nvSpPr>
        <p:spPr>
          <a:xfrm rot="5400000">
            <a:off x="-123564" y="2500445"/>
            <a:ext cx="2435352" cy="1433311"/>
          </a:xfrm>
          <a:custGeom>
            <a:avLst/>
            <a:gdLst/>
            <a:ahLst/>
            <a:cxnLst/>
            <a:rect l="l" t="t" r="r" b="b"/>
            <a:pathLst>
              <a:path w="5181600" h="700030" extrusionOk="0">
                <a:moveTo>
                  <a:pt x="477300" y="0"/>
                </a:moveTo>
                <a:lnTo>
                  <a:pt x="4710617" y="0"/>
                </a:lnTo>
                <a:lnTo>
                  <a:pt x="5181600" y="700030"/>
                </a:lnTo>
                <a:lnTo>
                  <a:pt x="0" y="70003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7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341;p56">
            <a:extLst>
              <a:ext uri="{FF2B5EF4-FFF2-40B4-BE49-F238E27FC236}">
                <a16:creationId xmlns:a16="http://schemas.microsoft.com/office/drawing/2014/main" id="{420E1842-9B1D-4674-B106-FB9751BCD80A}"/>
              </a:ext>
            </a:extLst>
          </p:cNvPr>
          <p:cNvSpPr txBox="1"/>
          <p:nvPr/>
        </p:nvSpPr>
        <p:spPr>
          <a:xfrm>
            <a:off x="429394" y="2629014"/>
            <a:ext cx="1359600" cy="15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startups </a:t>
            </a:r>
            <a:r>
              <a:rPr lang="pt-BR" sz="1600" b="1" i="0" u="none" strike="noStrike" cap="none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prospectadas </a:t>
            </a:r>
            <a:endParaRPr sz="1500" i="0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200" i="1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Google Shape;342;p56">
            <a:extLst>
              <a:ext uri="{FF2B5EF4-FFF2-40B4-BE49-F238E27FC236}">
                <a16:creationId xmlns:a16="http://schemas.microsoft.com/office/drawing/2014/main" id="{D3E4A30B-48A5-0CA2-C5BF-4AAE9CDA327F}"/>
              </a:ext>
            </a:extLst>
          </p:cNvPr>
          <p:cNvSpPr txBox="1"/>
          <p:nvPr/>
        </p:nvSpPr>
        <p:spPr>
          <a:xfrm>
            <a:off x="371828" y="1987640"/>
            <a:ext cx="1443600" cy="533700"/>
          </a:xfrm>
          <a:prstGeom prst="rect">
            <a:avLst/>
          </a:prstGeom>
          <a:solidFill>
            <a:srgbClr val="41B700"/>
          </a:solidFill>
          <a:ln w="9525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27</a:t>
            </a:r>
            <a:endParaRPr sz="3000" i="0" u="none" strike="noStrike" cap="none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1" name="Google Shape;343;p56">
            <a:extLst>
              <a:ext uri="{FF2B5EF4-FFF2-40B4-BE49-F238E27FC236}">
                <a16:creationId xmlns:a16="http://schemas.microsoft.com/office/drawing/2014/main" id="{7BC4F324-BA36-F56C-105F-700EA981F38F}"/>
              </a:ext>
            </a:extLst>
          </p:cNvPr>
          <p:cNvSpPr/>
          <p:nvPr/>
        </p:nvSpPr>
        <p:spPr>
          <a:xfrm rot="5400000">
            <a:off x="1714369" y="2542682"/>
            <a:ext cx="1945528" cy="1352808"/>
          </a:xfrm>
          <a:custGeom>
            <a:avLst/>
            <a:gdLst/>
            <a:ahLst/>
            <a:cxnLst/>
            <a:rect l="l" t="t" r="r" b="b"/>
            <a:pathLst>
              <a:path w="4139421" h="700030" extrusionOk="0">
                <a:moveTo>
                  <a:pt x="477300" y="0"/>
                </a:moveTo>
                <a:lnTo>
                  <a:pt x="3668437" y="0"/>
                </a:lnTo>
                <a:lnTo>
                  <a:pt x="4139421" y="700030"/>
                </a:lnTo>
                <a:lnTo>
                  <a:pt x="0" y="70003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344;p56">
            <a:extLst>
              <a:ext uri="{FF2B5EF4-FFF2-40B4-BE49-F238E27FC236}">
                <a16:creationId xmlns:a16="http://schemas.microsoft.com/office/drawing/2014/main" id="{D9DF4632-D8FF-61A0-5EEA-22CF41DC7EC2}"/>
              </a:ext>
            </a:extLst>
          </p:cNvPr>
          <p:cNvSpPr txBox="1"/>
          <p:nvPr/>
        </p:nvSpPr>
        <p:spPr>
          <a:xfrm>
            <a:off x="1997685" y="2628982"/>
            <a:ext cx="13977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startups </a:t>
            </a:r>
            <a:b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</a:br>
            <a:r>
              <a:rPr lang="pt-BR" sz="1600" b="1" i="0" u="none" strike="noStrike" cap="none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entrevistadas</a:t>
            </a:r>
            <a:endParaRPr sz="1600" b="1" i="0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" name="Google Shape;345;p56">
            <a:extLst>
              <a:ext uri="{FF2B5EF4-FFF2-40B4-BE49-F238E27FC236}">
                <a16:creationId xmlns:a16="http://schemas.microsoft.com/office/drawing/2014/main" id="{96C279D4-0DDD-CCE5-B36E-758670746352}"/>
              </a:ext>
            </a:extLst>
          </p:cNvPr>
          <p:cNvSpPr txBox="1"/>
          <p:nvPr/>
        </p:nvSpPr>
        <p:spPr>
          <a:xfrm>
            <a:off x="2007114" y="1987640"/>
            <a:ext cx="1359600" cy="534000"/>
          </a:xfrm>
          <a:prstGeom prst="rect">
            <a:avLst/>
          </a:prstGeom>
          <a:solidFill>
            <a:srgbClr val="41B700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14</a:t>
            </a:r>
            <a:endParaRPr sz="3000" i="0" u="none" strike="noStrike" cap="none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4" name="Google Shape;346;p56">
            <a:extLst>
              <a:ext uri="{FF2B5EF4-FFF2-40B4-BE49-F238E27FC236}">
                <a16:creationId xmlns:a16="http://schemas.microsoft.com/office/drawing/2014/main" id="{F411568D-B62C-7CF5-16D9-79E78527EB1E}"/>
              </a:ext>
            </a:extLst>
          </p:cNvPr>
          <p:cNvSpPr/>
          <p:nvPr/>
        </p:nvSpPr>
        <p:spPr>
          <a:xfrm rot="5400000">
            <a:off x="5014860" y="2223838"/>
            <a:ext cx="1533134" cy="1373809"/>
          </a:xfrm>
          <a:custGeom>
            <a:avLst/>
            <a:gdLst/>
            <a:ahLst/>
            <a:cxnLst/>
            <a:rect l="l" t="t" r="r" b="b"/>
            <a:pathLst>
              <a:path w="3097241" h="700030" extrusionOk="0">
                <a:moveTo>
                  <a:pt x="477299" y="0"/>
                </a:moveTo>
                <a:lnTo>
                  <a:pt x="2626257" y="0"/>
                </a:lnTo>
                <a:lnTo>
                  <a:pt x="3097241" y="700030"/>
                </a:lnTo>
                <a:lnTo>
                  <a:pt x="0" y="70003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endParaRPr sz="11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347;p56">
            <a:hlinkClick r:id="" action="ppaction://noaction"/>
            <a:extLst>
              <a:ext uri="{FF2B5EF4-FFF2-40B4-BE49-F238E27FC236}">
                <a16:creationId xmlns:a16="http://schemas.microsoft.com/office/drawing/2014/main" id="{70B1B881-9A73-3A58-5598-E0EB065B8D3F}"/>
              </a:ext>
            </a:extLst>
          </p:cNvPr>
          <p:cNvSpPr txBox="1"/>
          <p:nvPr/>
        </p:nvSpPr>
        <p:spPr>
          <a:xfrm>
            <a:off x="5107970" y="2628982"/>
            <a:ext cx="13596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startups no</a:t>
            </a:r>
            <a:endParaRPr sz="1600" i="0" u="none" strike="noStrike" cap="none">
              <a:solidFill>
                <a:srgbClr val="434343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 i="0" u="none" strike="noStrike" cap="none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Pitch Day</a:t>
            </a:r>
            <a:endParaRPr sz="1600" b="1" i="0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348;p56">
            <a:extLst>
              <a:ext uri="{FF2B5EF4-FFF2-40B4-BE49-F238E27FC236}">
                <a16:creationId xmlns:a16="http://schemas.microsoft.com/office/drawing/2014/main" id="{073827ED-CAF2-C64F-F68B-BF354A1932EE}"/>
              </a:ext>
            </a:extLst>
          </p:cNvPr>
          <p:cNvSpPr/>
          <p:nvPr/>
        </p:nvSpPr>
        <p:spPr>
          <a:xfrm rot="5400000">
            <a:off x="6680709" y="2070212"/>
            <a:ext cx="1285355" cy="1380809"/>
          </a:xfrm>
          <a:custGeom>
            <a:avLst/>
            <a:gdLst/>
            <a:ahLst/>
            <a:cxnLst/>
            <a:rect l="l" t="t" r="r" b="b"/>
            <a:pathLst>
              <a:path w="3097241" h="700030" extrusionOk="0">
                <a:moveTo>
                  <a:pt x="477299" y="0"/>
                </a:moveTo>
                <a:lnTo>
                  <a:pt x="2626257" y="0"/>
                </a:lnTo>
                <a:lnTo>
                  <a:pt x="3097241" y="700030"/>
                </a:lnTo>
                <a:lnTo>
                  <a:pt x="0" y="70003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endParaRPr sz="11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Google Shape;349;p56">
            <a:extLst>
              <a:ext uri="{FF2B5EF4-FFF2-40B4-BE49-F238E27FC236}">
                <a16:creationId xmlns:a16="http://schemas.microsoft.com/office/drawing/2014/main" id="{1C156D26-3E21-527C-4411-D985B061819A}"/>
              </a:ext>
            </a:extLst>
          </p:cNvPr>
          <p:cNvSpPr txBox="1"/>
          <p:nvPr/>
        </p:nvSpPr>
        <p:spPr>
          <a:xfrm>
            <a:off x="6668594" y="2628982"/>
            <a:ext cx="13596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startup </a:t>
            </a:r>
            <a:r>
              <a:rPr lang="pt-BR" sz="1600" b="1" i="0" u="none" strike="noStrike" cap="none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acelerada</a:t>
            </a:r>
            <a:endParaRPr sz="1600" b="1" i="0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Google Shape;350;p56">
            <a:extLst>
              <a:ext uri="{FF2B5EF4-FFF2-40B4-BE49-F238E27FC236}">
                <a16:creationId xmlns:a16="http://schemas.microsoft.com/office/drawing/2014/main" id="{21D301A8-3157-A333-CD13-3F8876CF6F79}"/>
              </a:ext>
            </a:extLst>
          </p:cNvPr>
          <p:cNvSpPr/>
          <p:nvPr/>
        </p:nvSpPr>
        <p:spPr>
          <a:xfrm rot="5400000">
            <a:off x="3367360" y="2374852"/>
            <a:ext cx="1757684" cy="1396560"/>
          </a:xfrm>
          <a:custGeom>
            <a:avLst/>
            <a:gdLst/>
            <a:ahLst/>
            <a:cxnLst/>
            <a:rect l="l" t="t" r="r" b="b"/>
            <a:pathLst>
              <a:path w="3097241" h="700030" extrusionOk="0">
                <a:moveTo>
                  <a:pt x="477299" y="0"/>
                </a:moveTo>
                <a:lnTo>
                  <a:pt x="2626257" y="0"/>
                </a:lnTo>
                <a:lnTo>
                  <a:pt x="3097241" y="700030"/>
                </a:lnTo>
                <a:lnTo>
                  <a:pt x="0" y="70003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351;p56">
            <a:hlinkClick r:id="rId4"/>
            <a:extLst>
              <a:ext uri="{FF2B5EF4-FFF2-40B4-BE49-F238E27FC236}">
                <a16:creationId xmlns:a16="http://schemas.microsoft.com/office/drawing/2014/main" id="{DA5F1A44-F931-94C4-4323-830B77BAE725}"/>
              </a:ext>
            </a:extLst>
          </p:cNvPr>
          <p:cNvSpPr txBox="1"/>
          <p:nvPr/>
        </p:nvSpPr>
        <p:spPr>
          <a:xfrm>
            <a:off x="3547233" y="2620270"/>
            <a:ext cx="13596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i="0" u="none" strike="noStrike" cap="none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Startups na </a:t>
            </a:r>
            <a:r>
              <a:rPr lang="pt-BR" sz="1600" b="1" i="0" u="none" strike="noStrike" cap="none">
                <a:solidFill>
                  <a:srgbClr val="43434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deliberação</a:t>
            </a:r>
            <a:endParaRPr sz="1600" i="1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1" i="0" u="none" strike="noStrike" cap="none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" name="Google Shape;352;p56">
            <a:extLst>
              <a:ext uri="{FF2B5EF4-FFF2-40B4-BE49-F238E27FC236}">
                <a16:creationId xmlns:a16="http://schemas.microsoft.com/office/drawing/2014/main" id="{80DB701D-44D5-2F4F-94A8-074803ACFC5E}"/>
              </a:ext>
            </a:extLst>
          </p:cNvPr>
          <p:cNvSpPr txBox="1"/>
          <p:nvPr/>
        </p:nvSpPr>
        <p:spPr>
          <a:xfrm>
            <a:off x="3547048" y="1987640"/>
            <a:ext cx="1397700" cy="534000"/>
          </a:xfrm>
          <a:prstGeom prst="rect">
            <a:avLst/>
          </a:prstGeom>
          <a:solidFill>
            <a:srgbClr val="41B700"/>
          </a:solidFill>
          <a:ln w="9525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7</a:t>
            </a:r>
            <a:endParaRPr sz="3000" i="0" u="none" strike="noStrike" cap="none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31" name="Google Shape;353;p56">
            <a:extLst>
              <a:ext uri="{FF2B5EF4-FFF2-40B4-BE49-F238E27FC236}">
                <a16:creationId xmlns:a16="http://schemas.microsoft.com/office/drawing/2014/main" id="{E22C88AE-B6BD-FEDF-53AA-115102B79ACB}"/>
              </a:ext>
            </a:extLst>
          </p:cNvPr>
          <p:cNvSpPr txBox="1"/>
          <p:nvPr/>
        </p:nvSpPr>
        <p:spPr>
          <a:xfrm>
            <a:off x="5082801" y="1987640"/>
            <a:ext cx="1397700" cy="534000"/>
          </a:xfrm>
          <a:prstGeom prst="rect">
            <a:avLst/>
          </a:prstGeom>
          <a:solidFill>
            <a:srgbClr val="41B700"/>
          </a:solidFill>
          <a:ln w="9525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5</a:t>
            </a:r>
            <a:endParaRPr sz="3000" i="0" u="none" strike="noStrike" cap="none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32" name="Google Shape;354;p56">
            <a:extLst>
              <a:ext uri="{FF2B5EF4-FFF2-40B4-BE49-F238E27FC236}">
                <a16:creationId xmlns:a16="http://schemas.microsoft.com/office/drawing/2014/main" id="{AF6CF628-6253-310F-15A2-523741525363}"/>
              </a:ext>
            </a:extLst>
          </p:cNvPr>
          <p:cNvSpPr txBox="1"/>
          <p:nvPr/>
        </p:nvSpPr>
        <p:spPr>
          <a:xfrm>
            <a:off x="6623413" y="1987640"/>
            <a:ext cx="1397700" cy="534000"/>
          </a:xfrm>
          <a:prstGeom prst="rect">
            <a:avLst/>
          </a:prstGeom>
          <a:solidFill>
            <a:srgbClr val="41B700"/>
          </a:solidFill>
          <a:ln w="9525" cap="flat" cmpd="sng">
            <a:solidFill>
              <a:srgbClr val="41B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 i="0" u="none" strike="noStrike" cap="none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1</a:t>
            </a:r>
            <a:endParaRPr sz="3000" i="0" u="none" strike="noStrike" cap="none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cxnSp>
        <p:nvCxnSpPr>
          <p:cNvPr id="33" name="Google Shape;355;p56">
            <a:extLst>
              <a:ext uri="{FF2B5EF4-FFF2-40B4-BE49-F238E27FC236}">
                <a16:creationId xmlns:a16="http://schemas.microsoft.com/office/drawing/2014/main" id="{CD3BF73B-45AA-43C9-1FEE-65A94C4431C2}"/>
              </a:ext>
            </a:extLst>
          </p:cNvPr>
          <p:cNvCxnSpPr/>
          <p:nvPr/>
        </p:nvCxnSpPr>
        <p:spPr>
          <a:xfrm>
            <a:off x="7323218" y="3317467"/>
            <a:ext cx="0" cy="559200"/>
          </a:xfrm>
          <a:prstGeom prst="straightConnector1">
            <a:avLst/>
          </a:prstGeom>
          <a:noFill/>
          <a:ln w="38100" cap="flat" cmpd="sng">
            <a:solidFill>
              <a:srgbClr val="41B7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4" name="Google Shape;356;p56">
            <a:extLst>
              <a:ext uri="{FF2B5EF4-FFF2-40B4-BE49-F238E27FC236}">
                <a16:creationId xmlns:a16="http://schemas.microsoft.com/office/drawing/2014/main" id="{502CEACD-B538-8230-4E23-CF12CA5AD2F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2326" t="29918" r="25557" b="30756"/>
          <a:stretch/>
        </p:blipFill>
        <p:spPr>
          <a:xfrm>
            <a:off x="6661499" y="3997212"/>
            <a:ext cx="1373801" cy="575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71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3DFF6-46ED-F3E7-52B4-3B434E8C8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1562A990-B0E7-8B1D-4183-B3AAA198DDCE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61641CB-FFE7-02E0-E591-780374AD14D8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5A9E4355-F54F-F5EB-21E5-C2E6C6072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07174E29-D041-38DE-710E-2A12ECD72579}"/>
              </a:ext>
            </a:extLst>
          </p:cNvPr>
          <p:cNvSpPr txBox="1"/>
          <p:nvPr/>
        </p:nvSpPr>
        <p:spPr>
          <a:xfrm>
            <a:off x="246885" y="704686"/>
            <a:ext cx="6560935" cy="392415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Como foi o processo?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C9E66B5-55A9-9414-9B19-3B4B25018995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DESCRIÇÃO PRÁTICA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sp>
        <p:nvSpPr>
          <p:cNvPr id="16" name="Google Shape;338;p56">
            <a:extLst>
              <a:ext uri="{FF2B5EF4-FFF2-40B4-BE49-F238E27FC236}">
                <a16:creationId xmlns:a16="http://schemas.microsoft.com/office/drawing/2014/main" id="{EA9BA327-8DD0-CA47-D728-4693EE4F95C7}"/>
              </a:ext>
            </a:extLst>
          </p:cNvPr>
          <p:cNvSpPr/>
          <p:nvPr/>
        </p:nvSpPr>
        <p:spPr>
          <a:xfrm>
            <a:off x="6924482" y="1065059"/>
            <a:ext cx="18108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i="0" u="none" strike="noStrike" cap="none">
              <a:solidFill>
                <a:srgbClr val="434343"/>
              </a:solidFill>
              <a:latin typeface="Exo 2 Medium"/>
              <a:ea typeface="Exo 2 Medium"/>
              <a:cs typeface="Exo 2 Medium"/>
              <a:sym typeface="Exo 2 Medium"/>
            </a:endParaRPr>
          </a:p>
        </p:txBody>
      </p:sp>
      <p:cxnSp>
        <p:nvCxnSpPr>
          <p:cNvPr id="33" name="Google Shape;355;p56">
            <a:extLst>
              <a:ext uri="{FF2B5EF4-FFF2-40B4-BE49-F238E27FC236}">
                <a16:creationId xmlns:a16="http://schemas.microsoft.com/office/drawing/2014/main" id="{93020794-37DC-640F-6C86-96CA0E2A939F}"/>
              </a:ext>
            </a:extLst>
          </p:cNvPr>
          <p:cNvCxnSpPr>
            <a:cxnSpLocks/>
          </p:cNvCxnSpPr>
          <p:nvPr/>
        </p:nvCxnSpPr>
        <p:spPr>
          <a:xfrm>
            <a:off x="2296556" y="1989780"/>
            <a:ext cx="680879" cy="0"/>
          </a:xfrm>
          <a:prstGeom prst="straightConnector1">
            <a:avLst/>
          </a:prstGeom>
          <a:noFill/>
          <a:ln w="38100" cap="flat" cmpd="sng">
            <a:solidFill>
              <a:srgbClr val="41B7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4" name="Google Shape;356;p56">
            <a:extLst>
              <a:ext uri="{FF2B5EF4-FFF2-40B4-BE49-F238E27FC236}">
                <a16:creationId xmlns:a16="http://schemas.microsoft.com/office/drawing/2014/main" id="{9820689C-970F-32B6-5028-D8701E56B6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326" t="29918" r="25557" b="30756"/>
          <a:stretch/>
        </p:blipFill>
        <p:spPr>
          <a:xfrm>
            <a:off x="355264" y="1435495"/>
            <a:ext cx="1880666" cy="9637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471E89C-4618-6995-7105-109A139947AE}"/>
              </a:ext>
            </a:extLst>
          </p:cNvPr>
          <p:cNvSpPr txBox="1"/>
          <p:nvPr/>
        </p:nvSpPr>
        <p:spPr>
          <a:xfrm>
            <a:off x="2979943" y="1601254"/>
            <a:ext cx="54221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Criou robôs/</a:t>
            </a:r>
            <a:r>
              <a:rPr lang="pt-B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crawlys</a:t>
            </a: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 para trazer o preço de máquinas e equipamentos de forma eficientes de portais online para desburocratizar a análise de Garantias.</a:t>
            </a:r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DC018216-AE61-A3A2-2F7E-C09C06CF17A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365" t="15262" r="17824" b="30686"/>
          <a:stretch>
            <a:fillRect/>
          </a:stretch>
        </p:blipFill>
        <p:spPr>
          <a:xfrm>
            <a:off x="693497" y="2679325"/>
            <a:ext cx="1483011" cy="1776883"/>
          </a:xfrm>
          <a:prstGeom prst="rect">
            <a:avLst/>
          </a:prstGeom>
        </p:spPr>
      </p:pic>
      <p:cxnSp>
        <p:nvCxnSpPr>
          <p:cNvPr id="13" name="Google Shape;355;p56">
            <a:extLst>
              <a:ext uri="{FF2B5EF4-FFF2-40B4-BE49-F238E27FC236}">
                <a16:creationId xmlns:a16="http://schemas.microsoft.com/office/drawing/2014/main" id="{652F6BB2-24E6-A04A-481E-6374D5526C98}"/>
              </a:ext>
            </a:extLst>
          </p:cNvPr>
          <p:cNvCxnSpPr>
            <a:cxnSpLocks/>
          </p:cNvCxnSpPr>
          <p:nvPr/>
        </p:nvCxnSpPr>
        <p:spPr>
          <a:xfrm>
            <a:off x="1895489" y="3532719"/>
            <a:ext cx="972000" cy="0"/>
          </a:xfrm>
          <a:prstGeom prst="straightConnector1">
            <a:avLst/>
          </a:prstGeom>
          <a:noFill/>
          <a:ln w="38100" cap="flat" cmpd="sng">
            <a:solidFill>
              <a:srgbClr val="41B7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4" name="Imagem 13" descr="Uma imagem contendo transporte&#10;&#10;O conteúdo gerado por IA pode estar incorreto.">
            <a:extLst>
              <a:ext uri="{FF2B5EF4-FFF2-40B4-BE49-F238E27FC236}">
                <a16:creationId xmlns:a16="http://schemas.microsoft.com/office/drawing/2014/main" id="{E12996F3-DD19-4512-241F-6AA30317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084" y="2435062"/>
            <a:ext cx="1153831" cy="806528"/>
          </a:xfrm>
          <a:prstGeom prst="rect">
            <a:avLst/>
          </a:prstGeom>
        </p:spPr>
      </p:pic>
      <p:pic>
        <p:nvPicPr>
          <p:cNvPr id="15" name="Imagem 14" descr="Uma imagem contendo cortador de grama, verde, desenho&#10;&#10;O conteúdo gerado por IA pode estar incorreto.">
            <a:extLst>
              <a:ext uri="{FF2B5EF4-FFF2-40B4-BE49-F238E27FC236}">
                <a16:creationId xmlns:a16="http://schemas.microsoft.com/office/drawing/2014/main" id="{1E2C13C4-A0D9-CA8B-6213-A9F4467FFE0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7435" y="4050929"/>
            <a:ext cx="1626218" cy="830997"/>
          </a:xfrm>
          <a:prstGeom prst="rect">
            <a:avLst/>
          </a:prstGeom>
        </p:spPr>
      </p:pic>
      <p:pic>
        <p:nvPicPr>
          <p:cNvPr id="36" name="Imagem 35" descr="Uma imagem contendo trator&#10;&#10;O conteúdo gerado por IA pode estar incorreto.">
            <a:extLst>
              <a:ext uri="{FF2B5EF4-FFF2-40B4-BE49-F238E27FC236}">
                <a16:creationId xmlns:a16="http://schemas.microsoft.com/office/drawing/2014/main" id="{D9CF87AD-4905-3F1F-683F-E6AA4D4813A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0913" y="3266058"/>
            <a:ext cx="1167535" cy="806528"/>
          </a:xfrm>
          <a:prstGeom prst="rect">
            <a:avLst/>
          </a:prstGeom>
        </p:spPr>
      </p:pic>
      <p:pic>
        <p:nvPicPr>
          <p:cNvPr id="40" name="Imagem 39" descr="Ícone&#10;&#10;O conteúdo gerado por IA pode estar incorreto.">
            <a:extLst>
              <a:ext uri="{FF2B5EF4-FFF2-40B4-BE49-F238E27FC236}">
                <a16:creationId xmlns:a16="http://schemas.microsoft.com/office/drawing/2014/main" id="{B0C03C08-4301-FB3E-430F-C92C954B3A4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66407" y="2820777"/>
            <a:ext cx="1470069" cy="1511635"/>
          </a:xfrm>
          <a:prstGeom prst="rect">
            <a:avLst/>
          </a:prstGeom>
        </p:spPr>
      </p:pic>
      <p:cxnSp>
        <p:nvCxnSpPr>
          <p:cNvPr id="42" name="Google Shape;355;p56">
            <a:extLst>
              <a:ext uri="{FF2B5EF4-FFF2-40B4-BE49-F238E27FC236}">
                <a16:creationId xmlns:a16="http://schemas.microsoft.com/office/drawing/2014/main" id="{4FEC1C3F-7837-2DA1-9341-1A389AC550FF}"/>
              </a:ext>
            </a:extLst>
          </p:cNvPr>
          <p:cNvCxnSpPr>
            <a:cxnSpLocks/>
          </p:cNvCxnSpPr>
          <p:nvPr/>
        </p:nvCxnSpPr>
        <p:spPr>
          <a:xfrm>
            <a:off x="5467835" y="3530789"/>
            <a:ext cx="972000" cy="0"/>
          </a:xfrm>
          <a:prstGeom prst="straightConnector1">
            <a:avLst/>
          </a:prstGeom>
          <a:noFill/>
          <a:ln w="38100" cap="flat" cmpd="sng">
            <a:solidFill>
              <a:srgbClr val="41B7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3" name="Imagem 42">
            <a:extLst>
              <a:ext uri="{FF2B5EF4-FFF2-40B4-BE49-F238E27FC236}">
                <a16:creationId xmlns:a16="http://schemas.microsoft.com/office/drawing/2014/main" id="{E9E56B86-C1D6-38F9-0AE6-3BB1022C8F8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3301"/>
          <a:stretch/>
        </p:blipFill>
        <p:spPr>
          <a:xfrm>
            <a:off x="6651926" y="2838326"/>
            <a:ext cx="1971721" cy="1991182"/>
          </a:xfrm>
          <a:prstGeom prst="rect">
            <a:avLst/>
          </a:prstGeom>
          <a:ln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1287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E3FA-C545-F7F5-244C-7CCB18C4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26717083-9377-9AF6-B72D-04EE58B4DFF4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44D35B-9C01-F8A8-2920-FF179C85ED66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11118C70-A678-A400-6CF9-E28DC6879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54805CBC-9551-6548-D7E9-62616FB15810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DESCRIÇÃO PRÁTICA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FD04CDA-E64B-867E-5C4F-9F45CF2DD7AC}"/>
              </a:ext>
            </a:extLst>
          </p:cNvPr>
          <p:cNvSpPr/>
          <p:nvPr/>
        </p:nvSpPr>
        <p:spPr>
          <a:xfrm>
            <a:off x="168175" y="1102179"/>
            <a:ext cx="8869689" cy="3967844"/>
          </a:xfrm>
          <a:prstGeom prst="rect">
            <a:avLst/>
          </a:prstGeom>
          <a:solidFill>
            <a:schemeClr val="bg1"/>
          </a:solidFill>
          <a:ln w="3175">
            <a:solidFill>
              <a:srgbClr val="92D05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35D344C-144B-D3DA-F3CE-ACF91BF7B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5" y="1200401"/>
            <a:ext cx="4234168" cy="171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45F68EC-D2EA-B48F-6C74-230CCE2DF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545" y="1200399"/>
            <a:ext cx="3834419" cy="171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32C4DA91-F3E9-A4ED-6BB8-7EF7F8E18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5" y="3048631"/>
            <a:ext cx="4234167" cy="178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84F24467-D42D-3FAF-1591-7BA74728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544" y="3125672"/>
            <a:ext cx="4088817" cy="163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46">
            <a:extLst>
              <a:ext uri="{FF2B5EF4-FFF2-40B4-BE49-F238E27FC236}">
                <a16:creationId xmlns:a16="http://schemas.microsoft.com/office/drawing/2014/main" id="{FDB907C9-2FBA-2A49-05AF-5EA5FC17E2F0}"/>
              </a:ext>
            </a:extLst>
          </p:cNvPr>
          <p:cNvSpPr txBox="1"/>
          <p:nvPr/>
        </p:nvSpPr>
        <p:spPr>
          <a:xfrm>
            <a:off x="116089" y="627465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Protótipo</a:t>
            </a:r>
          </a:p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7134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14097-A869-4825-90B6-9E414D21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19BF658B-6D53-3C9D-8C91-D9E8ACDA5243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B507041-6E40-1988-AA3E-8D45209F3845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D606CE94-8CCB-F803-76FC-06539EE42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16814A3-D159-0ED0-CBC2-339C99ACE956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DESCRIÇÃO PRÁTICA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sp>
        <p:nvSpPr>
          <p:cNvPr id="17" name="CaixaDeTexto 46">
            <a:extLst>
              <a:ext uri="{FF2B5EF4-FFF2-40B4-BE49-F238E27FC236}">
                <a16:creationId xmlns:a16="http://schemas.microsoft.com/office/drawing/2014/main" id="{5D7FD93F-F432-9306-D556-432F7A312D2E}"/>
              </a:ext>
            </a:extLst>
          </p:cNvPr>
          <p:cNvSpPr txBox="1"/>
          <p:nvPr/>
        </p:nvSpPr>
        <p:spPr>
          <a:xfrm>
            <a:off x="340376" y="1737679"/>
            <a:ext cx="2842772" cy="96949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Protótipo-</a:t>
            </a: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Parecer mercadológico</a:t>
            </a:r>
          </a:p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868A54A-8D25-3042-0328-87004ECE94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3301"/>
          <a:stretch/>
        </p:blipFill>
        <p:spPr>
          <a:xfrm>
            <a:off x="4252207" y="711918"/>
            <a:ext cx="3951513" cy="3990514"/>
          </a:xfrm>
          <a:prstGeom prst="rect">
            <a:avLst/>
          </a:prstGeom>
          <a:ln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18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7906A-5E44-022D-086E-FA0D000FA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85CCE8E-F76F-3B79-25E1-F61C60AF689B}"/>
              </a:ext>
            </a:extLst>
          </p:cNvPr>
          <p:cNvSpPr txBox="1"/>
          <p:nvPr/>
        </p:nvSpPr>
        <p:spPr>
          <a:xfrm>
            <a:off x="292864" y="922460"/>
            <a:ext cx="8307672" cy="20928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endParaRPr lang="pt-BR" sz="16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Essa solução ainda não estava disponível para o segmento de Instituições Financeiras e para o Agronegócio, sendo utilizada em outros mercados através de  </a:t>
            </a:r>
            <a:r>
              <a:rPr lang="pt-BR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crawlers</a:t>
            </a:r>
            <a:r>
              <a:rPr lang="pt-BR" i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.</a:t>
            </a:r>
          </a:p>
          <a:p>
            <a:pPr algn="just" defTabSz="685800">
              <a:buClrTx/>
              <a:defRPr/>
            </a:pPr>
            <a:endParaRPr lang="pt-BR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 partir disso, foi realizada uma cocriação, onde as trocas com a startup permitiram que ela encerrasse o experimento com uma nova oportunidade de negócio.</a:t>
            </a:r>
          </a:p>
          <a:p>
            <a:pPr algn="just" defTabSz="685800">
              <a:buClrTx/>
              <a:defRPr/>
            </a:pPr>
            <a:endParaRPr lang="pt-BR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200" b="1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09536CB2-461B-1820-78A7-7094C49AA312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CD496CF-9C9D-7CB6-694A-3EF18BBD3E17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4AC78DEC-C50F-C143-4AF6-A05C00F871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5B9CFA61-6C6A-D162-9676-525B7DAA19C0}"/>
              </a:ext>
            </a:extLst>
          </p:cNvPr>
          <p:cNvSpPr txBox="1"/>
          <p:nvPr/>
        </p:nvSpPr>
        <p:spPr>
          <a:xfrm>
            <a:off x="246885" y="410567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Por que esse experimento foi diferenciado?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748858E-3EFE-565A-9CEB-9D69C81172E0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ORIGINALIDADE E INOVAÇÃO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CBD51AB-4E96-CD08-FA56-12AFC1AED9D7}"/>
              </a:ext>
            </a:extLst>
          </p:cNvPr>
          <p:cNvGrpSpPr/>
          <p:nvPr/>
        </p:nvGrpSpPr>
        <p:grpSpPr>
          <a:xfrm>
            <a:off x="5378716" y="2571750"/>
            <a:ext cx="2542032" cy="2314960"/>
            <a:chOff x="1429052" y="2753288"/>
            <a:chExt cx="2542032" cy="2314960"/>
          </a:xfrm>
        </p:grpSpPr>
        <p:pic>
          <p:nvPicPr>
            <p:cNvPr id="14" name="Imagem 13" descr="Ícone&#10;&#10;O conteúdo gerado por IA pode estar incorreto.">
              <a:extLst>
                <a:ext uri="{FF2B5EF4-FFF2-40B4-BE49-F238E27FC236}">
                  <a16:creationId xmlns:a16="http://schemas.microsoft.com/office/drawing/2014/main" id="{98E2E665-7F86-DCB8-63EE-0844F4D3C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9052" y="2959032"/>
              <a:ext cx="2542032" cy="2109216"/>
            </a:xfrm>
            <a:prstGeom prst="rect">
              <a:avLst/>
            </a:prstGeom>
          </p:spPr>
        </p:pic>
        <p:pic>
          <p:nvPicPr>
            <p:cNvPr id="17" name="Imagem 16" descr="Desenho de uma pessoa&#10;&#10;O conteúdo gerado por IA pode estar incorreto.">
              <a:extLst>
                <a:ext uri="{FF2B5EF4-FFF2-40B4-BE49-F238E27FC236}">
                  <a16:creationId xmlns:a16="http://schemas.microsoft.com/office/drawing/2014/main" id="{8076A916-3FBC-C59B-E630-1EB0DE601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43398" y="2753288"/>
              <a:ext cx="757333" cy="723780"/>
            </a:xfrm>
            <a:prstGeom prst="rect">
              <a:avLst/>
            </a:prstGeom>
          </p:spPr>
        </p:pic>
      </p:grpSp>
      <p:pic>
        <p:nvPicPr>
          <p:cNvPr id="20" name="Imagem 19" descr="Imagem digital fictícia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26880E04-7FB9-7C12-DFD7-737136D03D9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464" y="2371086"/>
            <a:ext cx="3695465" cy="2997022"/>
          </a:xfrm>
          <a:prstGeom prst="rect">
            <a:avLst/>
          </a:prstGeom>
        </p:spPr>
      </p:pic>
      <p:cxnSp>
        <p:nvCxnSpPr>
          <p:cNvPr id="22" name="Google Shape;355;p56">
            <a:extLst>
              <a:ext uri="{FF2B5EF4-FFF2-40B4-BE49-F238E27FC236}">
                <a16:creationId xmlns:a16="http://schemas.microsoft.com/office/drawing/2014/main" id="{B9BEA39C-B216-7A4B-C9A8-BE78201E9053}"/>
              </a:ext>
            </a:extLst>
          </p:cNvPr>
          <p:cNvCxnSpPr>
            <a:cxnSpLocks/>
          </p:cNvCxnSpPr>
          <p:nvPr/>
        </p:nvCxnSpPr>
        <p:spPr>
          <a:xfrm>
            <a:off x="4368803" y="3739753"/>
            <a:ext cx="972000" cy="0"/>
          </a:xfrm>
          <a:prstGeom prst="straightConnector1">
            <a:avLst/>
          </a:prstGeom>
          <a:noFill/>
          <a:ln w="38100" cap="flat" cmpd="sng">
            <a:solidFill>
              <a:srgbClr val="41B700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423836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AD5C7-36EB-4112-3105-14D988367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B4C3D2CB-18D3-EC76-F3D9-BC91BF0D04CD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52EF81A-E8BB-0682-B807-E28B737F3F3C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E435B5E7-BFA6-D9BB-6001-01FEE654EF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9E196E8C-6E9E-0FB4-8155-8971FD0E04A8}"/>
              </a:ext>
            </a:extLst>
          </p:cNvPr>
          <p:cNvSpPr txBox="1"/>
          <p:nvPr/>
        </p:nvSpPr>
        <p:spPr>
          <a:xfrm>
            <a:off x="358805" y="986491"/>
            <a:ext cx="6560935" cy="392415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Além do escopo inicial...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F30FEAC-1F38-0CAB-6370-A8268E4BD0AC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COLABORAÇÃO E ENGAJAMENTO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</a:t>
            </a:r>
            <a:r>
              <a:rPr lang="pt-BR" sz="825" b="1" spc="53" dirty="0">
                <a:latin typeface="Exo 2.0"/>
              </a:rPr>
              <a:t>DESBUROCRATIZAÇÃO 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6F8EA6CE-E373-F1B9-50D3-3002B33FD2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228197"/>
              </p:ext>
            </p:extLst>
          </p:nvPr>
        </p:nvGraphicFramePr>
        <p:xfrm>
          <a:off x="834787" y="633172"/>
          <a:ext cx="747442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B35892C5-0786-0B7E-6D20-841F2BB87D7E}"/>
              </a:ext>
            </a:extLst>
          </p:cNvPr>
          <p:cNvSpPr/>
          <p:nvPr/>
        </p:nvSpPr>
        <p:spPr>
          <a:xfrm>
            <a:off x="2716237" y="3959704"/>
            <a:ext cx="3424687" cy="1034545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600" kern="1200" dirty="0">
                <a:solidFill>
                  <a:srgbClr val="FFFFFF"/>
                </a:solidFill>
                <a:latin typeface="Exo 2" panose="020B0604020202020204" charset="0"/>
                <a:cs typeface="Exo 2" panose="020B0604020202020204" charset="0"/>
              </a:rPr>
              <a:t>Parecer Mercadológico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33914D87-7A34-CA76-99DE-4E5733E01CBF}"/>
              </a:ext>
            </a:extLst>
          </p:cNvPr>
          <p:cNvSpPr/>
          <p:nvPr/>
        </p:nvSpPr>
        <p:spPr>
          <a:xfrm rot="1985979">
            <a:off x="5238607" y="3324108"/>
            <a:ext cx="543464" cy="53483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54BF824A-71E4-CFF0-F51B-2DB0CF783572}"/>
              </a:ext>
            </a:extLst>
          </p:cNvPr>
          <p:cNvSpPr/>
          <p:nvPr/>
        </p:nvSpPr>
        <p:spPr>
          <a:xfrm rot="19141267">
            <a:off x="3153598" y="3361070"/>
            <a:ext cx="543464" cy="53483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 descr="Desenho de personagem&#10;&#10;O conteúdo gerado por IA pode estar incorreto.">
            <a:extLst>
              <a:ext uri="{FF2B5EF4-FFF2-40B4-BE49-F238E27FC236}">
                <a16:creationId xmlns:a16="http://schemas.microsoft.com/office/drawing/2014/main" id="{FAF8CBC9-18B1-E76A-0FA5-0E512BC4F6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9146" y="488140"/>
            <a:ext cx="1797520" cy="149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1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3CAD3-6347-9A01-B223-685F23609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2EAC3F8-A897-7D6A-900E-46A486DF9E8B}"/>
              </a:ext>
            </a:extLst>
          </p:cNvPr>
          <p:cNvSpPr txBox="1"/>
          <p:nvPr/>
        </p:nvSpPr>
        <p:spPr>
          <a:xfrm>
            <a:off x="1453803" y="1546827"/>
            <a:ext cx="7248806" cy="26776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endParaRPr lang="pt-BR" sz="16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O processo levava, em média de 2  a 5 dias para ser concluído, considerando um tempo médio de 3 dias, com o experimento tivemos uma </a:t>
            </a:r>
            <a:r>
              <a:rPr lang="pt-B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redução de 77% do tempo do processo</a:t>
            </a: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, levando cerca de 10 minutos.</a:t>
            </a: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O custo médio de uma avaliação é de aproximadamente R$350,00 com o experimento </a:t>
            </a:r>
            <a:r>
              <a:rPr lang="pt-B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o valor foi  reduzido em 7 vezes.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15B07461-CD89-D175-FCBF-BDFE7260724C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F106A16-E198-2DF3-4656-A2E0D4696F3D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21895296-F268-FC46-0631-A6CB40C16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E517CB9D-F343-3D05-E55D-67A08FAA0DAC}"/>
              </a:ext>
            </a:extLst>
          </p:cNvPr>
          <p:cNvSpPr txBox="1"/>
          <p:nvPr/>
        </p:nvSpPr>
        <p:spPr>
          <a:xfrm>
            <a:off x="469404" y="569185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Quais resultado tivemos com o experimento?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D214085-3461-8E9C-C859-FD5A8B39D192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75" dirty="0">
                <a:solidFill>
                  <a:schemeClr val="bg1"/>
                </a:solidFill>
                <a:latin typeface="Exo 2.0"/>
              </a:rPr>
              <a:t>RESULTADOS</a:t>
            </a:r>
            <a:r>
              <a:rPr lang="pt-BR" sz="1200" spc="53" dirty="0">
                <a:solidFill>
                  <a:schemeClr val="bg1"/>
                </a:solidFill>
                <a:latin typeface="Exo 2.0"/>
              </a:rPr>
              <a:t>|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pic>
        <p:nvPicPr>
          <p:cNvPr id="12" name="Imagem 11" descr="Ícone&#10;&#10;O conteúdo gerado por IA pode estar incorreto.">
            <a:extLst>
              <a:ext uri="{FF2B5EF4-FFF2-40B4-BE49-F238E27FC236}">
                <a16:creationId xmlns:a16="http://schemas.microsoft.com/office/drawing/2014/main" id="{F53EB1D8-3389-5921-B771-68627F858C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062" y="1619333"/>
            <a:ext cx="1391880" cy="1154893"/>
          </a:xfrm>
          <a:prstGeom prst="rect">
            <a:avLst/>
          </a:prstGeom>
        </p:spPr>
      </p:pic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4ADF74AA-ED26-7C9C-0DC7-742029EE42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358" y="3271082"/>
            <a:ext cx="1190445" cy="125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2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19B9-9107-CA1D-5E70-4AB3BAFFD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A116F24-8550-C4EB-D852-BFA2045FFD49}"/>
              </a:ext>
            </a:extLst>
          </p:cNvPr>
          <p:cNvSpPr txBox="1"/>
          <p:nvPr/>
        </p:nvSpPr>
        <p:spPr>
          <a:xfrm>
            <a:off x="246885" y="1963341"/>
            <a:ext cx="5154674" cy="2014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buClrTx/>
              <a:defRPr/>
            </a:pPr>
            <a:endParaRPr lang="pt-BR" sz="18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r>
              <a:rPr lang="pt-B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Modelo de negócio: </a:t>
            </a:r>
            <a:r>
              <a:rPr lang="pt-B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a contratação ocorre de forma descentralizada e contratação indireta, o que demanda mais tempo. </a:t>
            </a: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36B712D5-5E4F-5DD3-76BD-48F03C03A974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BE0A01-73A7-0489-C135-3788B05898D6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9775EB04-805B-3ECC-C3CF-B047B9FFD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95287AB3-6E0D-FC6A-36AB-570BB742BF91}"/>
              </a:ext>
            </a:extLst>
          </p:cNvPr>
          <p:cNvSpPr txBox="1"/>
          <p:nvPr/>
        </p:nvSpPr>
        <p:spPr>
          <a:xfrm>
            <a:off x="295515" y="1045164"/>
            <a:ext cx="6560935" cy="680956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endParaRPr lang="pt-BR" sz="1875" b="1" i="1" dirty="0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Quais desafios enfrentamos?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B784DE6-CF66-B48A-0360-ACCF7F81B79B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ESCALABILIDADE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</a:t>
            </a:r>
            <a:r>
              <a:rPr lang="pt-BR" sz="825" b="1" spc="53" dirty="0">
                <a:latin typeface="Exo 2.0"/>
              </a:rPr>
              <a:t>DESBUROCRATIZAÇÃO 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pic>
        <p:nvPicPr>
          <p:cNvPr id="19" name="Imagem 18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C158E697-3A57-43C4-5B03-B32CA603C5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8018" y="1178031"/>
            <a:ext cx="3771466" cy="265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9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88E86-B4ED-0A15-A7ED-01372AB7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1866078-3B84-A8F6-CB16-C378C2AF9162}"/>
              </a:ext>
            </a:extLst>
          </p:cNvPr>
          <p:cNvSpPr txBox="1"/>
          <p:nvPr/>
        </p:nvSpPr>
        <p:spPr>
          <a:xfrm>
            <a:off x="2199151" y="3298982"/>
            <a:ext cx="6323748" cy="10145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buClrTx/>
              <a:defRPr/>
            </a:pP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Sintam a conexão com a </a:t>
            </a:r>
            <a:r>
              <a:rPr lang="pt-BR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start </a:t>
            </a:r>
            <a:r>
              <a:rPr lang="pt-BR" sz="1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up</a:t>
            </a:r>
            <a:r>
              <a:rPr lang="pt-BR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, a disposição de colaboração de ambos lados faz toda diferença.</a:t>
            </a:r>
            <a:endParaRPr lang="pt-BR" sz="1000" b="1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7780C0-85DE-49CA-95E7-5CACB6C7D700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1323843-44BF-C7AE-5A86-536080F0696F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99443986-7F1A-3EAF-6993-3F330F485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47F210A8-DAF7-4ACB-910B-9BDEC69C0A86}"/>
              </a:ext>
            </a:extLst>
          </p:cNvPr>
          <p:cNvSpPr txBox="1"/>
          <p:nvPr/>
        </p:nvSpPr>
        <p:spPr>
          <a:xfrm>
            <a:off x="292712" y="919314"/>
            <a:ext cx="6560935" cy="392415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O que aprendemos e reinventamos?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5F7266-7542-F904-BC4A-7D373D15FAC9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LIÇÕES APRENDIDAS</a:t>
            </a:r>
            <a:r>
              <a:rPr lang="pt-BR" sz="825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DESBUROCRATIZAÇÃO </a:t>
            </a:r>
            <a:r>
              <a:rPr lang="pt-BR" sz="825" b="1" spc="53" dirty="0">
                <a:latin typeface="Exo 2.0"/>
              </a:rPr>
              <a:t>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pic>
        <p:nvPicPr>
          <p:cNvPr id="14" name="Imagem 13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2FBED03F-9903-3914-EEB2-F58A3B1E1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97" y="2744619"/>
            <a:ext cx="1725869" cy="140008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F588184-4654-8052-F98E-5D42C6FD3A47}"/>
              </a:ext>
            </a:extLst>
          </p:cNvPr>
          <p:cNvSpPr txBox="1"/>
          <p:nvPr/>
        </p:nvSpPr>
        <p:spPr>
          <a:xfrm>
            <a:off x="891326" y="1486272"/>
            <a:ext cx="7631573" cy="173778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buClrTx/>
              <a:defRPr/>
            </a:pP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Desvio de 28% do valor da plataforma x o valor do sistema, para isso adaptamos o modelo de avaliação incluindo a apresentação de fotos e vídeos.</a:t>
            </a: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buClrTx/>
              <a:defRPr/>
            </a:pPr>
            <a:endParaRPr lang="pt-BR" sz="16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b="1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0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18" name="Imagem 17" descr="Desenho de animal&#10;&#10;O conteúdo gerado por IA pode estar incorreto.">
            <a:extLst>
              <a:ext uri="{FF2B5EF4-FFF2-40B4-BE49-F238E27FC236}">
                <a16:creationId xmlns:a16="http://schemas.microsoft.com/office/drawing/2014/main" id="{6DFD4449-17D7-280A-7B2B-A6780920609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04" r="47988" b="4387"/>
          <a:stretch>
            <a:fillRect/>
          </a:stretch>
        </p:blipFill>
        <p:spPr>
          <a:xfrm>
            <a:off x="253224" y="1411345"/>
            <a:ext cx="759125" cy="77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59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8D35-5B84-81AD-DF2A-FE406D75D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CE45C04-594D-B87C-BC30-57ACAF1A100B}"/>
              </a:ext>
            </a:extLst>
          </p:cNvPr>
          <p:cNvSpPr txBox="1"/>
          <p:nvPr/>
        </p:nvSpPr>
        <p:spPr>
          <a:xfrm>
            <a:off x="1194477" y="1618147"/>
            <a:ext cx="7311167" cy="23432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Tx/>
              <a:defRPr/>
            </a:pPr>
            <a:endParaRPr lang="pt-BR" sz="1000" kern="12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ea typeface="+mn-ea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r>
              <a:rPr lang="pt-B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Expandir a solução para outros bens (imóveis); </a:t>
            </a: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8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endParaRPr lang="pt-BR" sz="1800" dirty="0">
              <a:solidFill>
                <a:prstClr val="black">
                  <a:lumMod val="75000"/>
                  <a:lumOff val="25000"/>
                </a:prstClr>
              </a:solidFill>
              <a:latin typeface="Exo 2.0" panose="00000500000000000000" pitchFamily="50" charset="0"/>
              <a:cs typeface="Times New Roman" panose="02020603050405020304" pitchFamily="18" charset="0"/>
            </a:endParaRPr>
          </a:p>
          <a:p>
            <a:pPr defTabSz="685800">
              <a:lnSpc>
                <a:spcPct val="150000"/>
              </a:lnSpc>
              <a:buClrTx/>
              <a:defRPr/>
            </a:pPr>
            <a:r>
              <a:rPr lang="pt-B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Uma nova </a:t>
            </a:r>
            <a:r>
              <a:rPr lang="pt-BR" sz="1800" i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POC</a:t>
            </a:r>
            <a:r>
              <a:rPr lang="pt-B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 cm os outros </a:t>
            </a:r>
            <a:r>
              <a:rPr lang="pt-BR" sz="1800" i="1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stakeholders</a:t>
            </a:r>
            <a:r>
              <a:rPr lang="pt-B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Exo 2.0" panose="00000500000000000000" pitchFamily="50" charset="0"/>
                <a:cs typeface="Times New Roman" panose="02020603050405020304" pitchFamily="18" charset="0"/>
              </a:rPr>
              <a:t> que demonstraram interesse na solução.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A72E475A-CFB3-BE62-9064-4785B80F6250}"/>
              </a:ext>
            </a:extLst>
          </p:cNvPr>
          <p:cNvGrpSpPr/>
          <p:nvPr/>
        </p:nvGrpSpPr>
        <p:grpSpPr>
          <a:xfrm>
            <a:off x="3527352" y="4881926"/>
            <a:ext cx="2199290" cy="224659"/>
            <a:chOff x="0" y="0"/>
            <a:chExt cx="5864772" cy="599090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671273-02A7-DE53-140A-DEC8B4B2FE6F}"/>
                </a:ext>
              </a:extLst>
            </p:cNvPr>
            <p:cNvSpPr/>
            <p:nvPr/>
          </p:nvSpPr>
          <p:spPr>
            <a:xfrm>
              <a:off x="0" y="0"/>
              <a:ext cx="5864733" cy="599059"/>
            </a:xfrm>
            <a:custGeom>
              <a:avLst/>
              <a:gdLst/>
              <a:ahLst/>
              <a:cxnLst/>
              <a:rect l="l" t="t" r="r" b="b"/>
              <a:pathLst>
                <a:path w="5864733" h="599059">
                  <a:moveTo>
                    <a:pt x="0" y="0"/>
                  </a:moveTo>
                  <a:lnTo>
                    <a:pt x="5864733" y="0"/>
                  </a:lnTo>
                  <a:lnTo>
                    <a:pt x="5864733" y="599059"/>
                  </a:lnTo>
                  <a:lnTo>
                    <a:pt x="0" y="59905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85800">
                <a:buClrTx/>
                <a:defRPr/>
              </a:pPr>
              <a:endParaRPr lang="pt-BR" sz="9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Imagem 7" descr="Desenho de personagem de desenhos animados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8C007288-1BD4-CE24-D77F-D27D816B4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65" y="187418"/>
            <a:ext cx="1144145" cy="33708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071BEA07-9C7B-56C7-024D-535BC49E39BA}"/>
              </a:ext>
            </a:extLst>
          </p:cNvPr>
          <p:cNvSpPr txBox="1"/>
          <p:nvPr/>
        </p:nvSpPr>
        <p:spPr>
          <a:xfrm>
            <a:off x="246885" y="704686"/>
            <a:ext cx="6560935" cy="392415"/>
          </a:xfrm>
          <a:prstGeom prst="rect">
            <a:avLst/>
          </a:prstGeom>
          <a:noFill/>
        </p:spPr>
        <p:txBody>
          <a:bodyPr wrap="square" lIns="102870" tIns="51435" rIns="102870" bIns="51435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43050">
              <a:defRPr/>
            </a:pPr>
            <a:r>
              <a:rPr lang="pt-BR" sz="1875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Qual será a evolução do experimento?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810697A-52D2-3A96-1074-832BC661D1E3}"/>
              </a:ext>
            </a:extLst>
          </p:cNvPr>
          <p:cNvSpPr/>
          <p:nvPr/>
        </p:nvSpPr>
        <p:spPr>
          <a:xfrm>
            <a:off x="0" y="1"/>
            <a:ext cx="9144000" cy="481838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pt-BR" sz="825" spc="75" dirty="0">
                <a:solidFill>
                  <a:srgbClr val="41B700"/>
                </a:solidFill>
                <a:latin typeface="Exo 2.0"/>
              </a:rPr>
              <a:t> </a:t>
            </a:r>
            <a:r>
              <a:rPr lang="pt-BR" sz="1200" b="1" spc="75" dirty="0">
                <a:solidFill>
                  <a:schemeClr val="bg1"/>
                </a:solidFill>
                <a:latin typeface="Exo 2.0"/>
              </a:rPr>
              <a:t>PRÓXIMOS PASSOS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| </a:t>
            </a:r>
            <a:r>
              <a:rPr lang="pt-BR" sz="1200" b="1" spc="53" dirty="0">
                <a:solidFill>
                  <a:schemeClr val="bg1"/>
                </a:solidFill>
                <a:latin typeface="Exo 2.0"/>
              </a:rPr>
              <a:t> </a:t>
            </a:r>
            <a:r>
              <a:rPr lang="pt-BR" sz="825" b="1" spc="53" dirty="0">
                <a:solidFill>
                  <a:schemeClr val="bg1"/>
                </a:solidFill>
                <a:latin typeface="Exo 2.0"/>
              </a:rPr>
              <a:t> </a:t>
            </a:r>
            <a:r>
              <a:rPr lang="pt-BR" sz="825" b="1" spc="53" dirty="0">
                <a:latin typeface="Exo 2.0"/>
              </a:rPr>
              <a:t>DESBUROCRATIZAÇÃO DO PROCESSO DE AVALIAÇÃO DE GARANTIAS DE BENS MÓVEIS </a:t>
            </a:r>
            <a:endParaRPr sz="1200" b="1" spc="53" dirty="0">
              <a:latin typeface="Exo 2.0" pitchFamily="2" charset="77"/>
            </a:endParaRPr>
          </a:p>
        </p:txBody>
      </p:sp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8641B972-8CD1-CD27-09DE-28F9BF0F2C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631" y="1618147"/>
            <a:ext cx="1292607" cy="835024"/>
          </a:xfrm>
          <a:prstGeom prst="rect">
            <a:avLst/>
          </a:prstGeom>
        </p:spPr>
      </p:pic>
      <p:pic>
        <p:nvPicPr>
          <p:cNvPr id="17" name="Imagem 16" descr="Diagrama&#10;&#10;O conteúdo gerado por IA pode estar incorreto.">
            <a:extLst>
              <a:ext uri="{FF2B5EF4-FFF2-40B4-BE49-F238E27FC236}">
                <a16:creationId xmlns:a16="http://schemas.microsoft.com/office/drawing/2014/main" id="{CAF4C3EC-BAE7-F4B2-DDEB-ACD64B19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60" t="3643" r="26227" b="13701"/>
          <a:stretch>
            <a:fillRect/>
          </a:stretch>
        </p:blipFill>
        <p:spPr>
          <a:xfrm>
            <a:off x="157731" y="2815481"/>
            <a:ext cx="969646" cy="93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36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4"/>
          <p:cNvSpPr txBox="1">
            <a:spLocks noGrp="1"/>
          </p:cNvSpPr>
          <p:nvPr>
            <p:ph type="title"/>
          </p:nvPr>
        </p:nvSpPr>
        <p:spPr>
          <a:xfrm>
            <a:off x="372300" y="1750275"/>
            <a:ext cx="287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3"/>
              <a:buFont typeface="Arial"/>
              <a:buNone/>
            </a:pPr>
            <a:r>
              <a:rPr lang="pt-BR" sz="3100" b="0" i="1" dirty="0">
                <a:latin typeface="Exo 2 Black"/>
                <a:ea typeface="Exo 2 Black"/>
                <a:cs typeface="Exo 2 Black"/>
                <a:sym typeface="Exo 2 Black"/>
              </a:rPr>
              <a:t>Obrigada!</a:t>
            </a:r>
            <a:endParaRPr dirty="0"/>
          </a:p>
        </p:txBody>
      </p:sp>
      <p:pic>
        <p:nvPicPr>
          <p:cNvPr id="568" name="Google Shape;56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425" y="1075575"/>
            <a:ext cx="4101626" cy="317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59E015C-75F8-8C8E-115D-5C9A0D098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906" y="4769684"/>
            <a:ext cx="2492102" cy="3738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credi - Relatório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credi - Relatório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5670d1-454e-4581-9c60-3ce39c5d9ee1">
      <Terms xmlns="http://schemas.microsoft.com/office/infopath/2007/PartnerControls"/>
    </lcf76f155ced4ddcb4097134ff3c332f>
    <TaxCatchAll xmlns="60c28f28-bf1b-4bf6-afa9-1eedf1fa7243" xsi:nil="true"/>
    <_Flow_SignoffStatus xmlns="d35670d1-454e-4581-9c60-3ce39c5d9e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2E377AF88B394A8F9E46C13866E856" ma:contentTypeVersion="20" ma:contentTypeDescription="Create a new document." ma:contentTypeScope="" ma:versionID="94a87b26dc35ac08bbd82c17b22e8eea">
  <xsd:schema xmlns:xsd="http://www.w3.org/2001/XMLSchema" xmlns:xs="http://www.w3.org/2001/XMLSchema" xmlns:p="http://schemas.microsoft.com/office/2006/metadata/properties" xmlns:ns2="d35670d1-454e-4581-9c60-3ce39c5d9ee1" xmlns:ns3="60c28f28-bf1b-4bf6-afa9-1eedf1fa7243" targetNamespace="http://schemas.microsoft.com/office/2006/metadata/properties" ma:root="true" ma:fieldsID="e0c9cd90c6c3ede2cafd702f3c70f07c" ns2:_="" ns3:_="">
    <xsd:import namespace="d35670d1-454e-4581-9c60-3ce39c5d9ee1"/>
    <xsd:import namespace="60c28f28-bf1b-4bf6-afa9-1eedf1fa72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670d1-454e-4581-9c60-3ce39c5d9e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aafb2d-38a4-4338-837a-a1537244f3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7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c28f28-bf1b-4bf6-afa9-1eedf1fa724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503072-4e9c-428e-87cf-f71a0f501a7e}" ma:internalName="TaxCatchAll" ma:showField="CatchAllData" ma:web="60c28f28-bf1b-4bf6-afa9-1eedf1fa72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9DC268-9EA3-4E06-BAC4-843601344C3C}">
  <ds:schemaRefs>
    <ds:schemaRef ds:uri="http://purl.org/dc/terms/"/>
    <ds:schemaRef ds:uri="http://purl.org/dc/elements/1.1/"/>
    <ds:schemaRef ds:uri="60c28f28-bf1b-4bf6-afa9-1eedf1fa7243"/>
    <ds:schemaRef ds:uri="http://schemas.microsoft.com/office/2006/metadata/properties"/>
    <ds:schemaRef ds:uri="d35670d1-454e-4581-9c60-3ce39c5d9ee1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302B82C-CA39-4CC4-97DF-15C2AA6E37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EA03D3-F1A0-4019-BF9F-29274D24D9E2}">
  <ds:schemaRefs>
    <ds:schemaRef ds:uri="60c28f28-bf1b-4bf6-afa9-1eedf1fa7243"/>
    <ds:schemaRef ds:uri="d35670d1-454e-4581-9c60-3ce39c5d9e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1720</TotalTime>
  <Words>713</Words>
  <Application>Microsoft Office PowerPoint</Application>
  <PresentationFormat>Apresentação na tela (16:9)</PresentationFormat>
  <Paragraphs>114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14</vt:i4>
      </vt:variant>
    </vt:vector>
  </HeadingPairs>
  <TitlesOfParts>
    <vt:vector size="28" baseType="lpstr">
      <vt:lpstr>Calibri</vt:lpstr>
      <vt:lpstr>Exo 2 Black</vt:lpstr>
      <vt:lpstr>Exo 2</vt:lpstr>
      <vt:lpstr>Aptos</vt:lpstr>
      <vt:lpstr>Nunito ExtraBold</vt:lpstr>
      <vt:lpstr>Nunito</vt:lpstr>
      <vt:lpstr>Montserrat</vt:lpstr>
      <vt:lpstr>Nunito Medium</vt:lpstr>
      <vt:lpstr>Arial</vt:lpstr>
      <vt:lpstr>Exo 2.0</vt:lpstr>
      <vt:lpstr>Exo 2 Medium</vt:lpstr>
      <vt:lpstr>Sicredi - Relatórios</vt:lpstr>
      <vt:lpstr>Simple Light</vt:lpstr>
      <vt:lpstr>Sicredi - Relatórios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Alexandre Reichel Lindemeyer</dc:creator>
  <cp:lastModifiedBy>Alexandre Reichel Lindemeyer</cp:lastModifiedBy>
  <cp:revision>5</cp:revision>
  <dcterms:modified xsi:type="dcterms:W3CDTF">2025-08-08T17:34:29Z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deea41-824f-4c3c-afd5-7afdfc16eee8_Enabled">
    <vt:lpwstr>true</vt:lpwstr>
  </property>
  <property fmtid="{D5CDD505-2E9C-101B-9397-08002B2CF9AE}" pid="3" name="MSIP_Label_99deea41-824f-4c3c-afd5-7afdfc16eee8_SetDate">
    <vt:lpwstr>2025-04-23T17:17:58Z</vt:lpwstr>
  </property>
  <property fmtid="{D5CDD505-2E9C-101B-9397-08002B2CF9AE}" pid="4" name="MSIP_Label_99deea41-824f-4c3c-afd5-7afdfc16eee8_Method">
    <vt:lpwstr>Standard</vt:lpwstr>
  </property>
  <property fmtid="{D5CDD505-2E9C-101B-9397-08002B2CF9AE}" pid="5" name="MSIP_Label_99deea41-824f-4c3c-afd5-7afdfc16eee8_Name">
    <vt:lpwstr>99deea41-824f-4c3c-afd5-7afdfc16eee8</vt:lpwstr>
  </property>
  <property fmtid="{D5CDD505-2E9C-101B-9397-08002B2CF9AE}" pid="6" name="MSIP_Label_99deea41-824f-4c3c-afd5-7afdfc16eee8_SiteId">
    <vt:lpwstr>3223964c-6e1f-48ba-b705-423351281a8c</vt:lpwstr>
  </property>
  <property fmtid="{D5CDD505-2E9C-101B-9397-08002B2CF9AE}" pid="7" name="MSIP_Label_99deea41-824f-4c3c-afd5-7afdfc16eee8_ActionId">
    <vt:lpwstr>af809b97-8b0e-4bc4-9868-a3b721ab029f</vt:lpwstr>
  </property>
  <property fmtid="{D5CDD505-2E9C-101B-9397-08002B2CF9AE}" pid="8" name="MSIP_Label_99deea41-824f-4c3c-afd5-7afdfc16eee8_ContentBits">
    <vt:lpwstr>2</vt:lpwstr>
  </property>
  <property fmtid="{D5CDD505-2E9C-101B-9397-08002B2CF9AE}" pid="9" name="ClassificationContentMarkingFooterLocations">
    <vt:lpwstr>Simple Light:3\Sicredi - Relatórios:3\Simple Light:3\Sicredi - Relatórios:3</vt:lpwstr>
  </property>
  <property fmtid="{D5CDD505-2E9C-101B-9397-08002B2CF9AE}" pid="10" name="ClassificationContentMarkingFooterText">
    <vt:lpwstr>Classificação da informação: Uso Interno</vt:lpwstr>
  </property>
  <property fmtid="{D5CDD505-2E9C-101B-9397-08002B2CF9AE}" pid="11" name="ContentTypeId">
    <vt:lpwstr>0x0101002D2E377AF88B394A8F9E46C13866E856</vt:lpwstr>
  </property>
  <property fmtid="{D5CDD505-2E9C-101B-9397-08002B2CF9AE}" pid="12" name="MediaServiceImageTags">
    <vt:lpwstr/>
  </property>
</Properties>
</file>