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67" r:id="rId3"/>
    <p:sldId id="268" r:id="rId4"/>
    <p:sldId id="258" r:id="rId5"/>
    <p:sldId id="259" r:id="rId6"/>
    <p:sldId id="269" r:id="rId7"/>
    <p:sldId id="270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31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D84E37-91AB-164D-9C2C-8241C4787D71}" v="20" dt="2025-08-07T14:55:11.445"/>
    <p1510:client id="{E3175D7C-EF2D-47E2-89DD-9157B6C92719}" v="49" dt="2025-08-08T14:18:51.854"/>
    <p1510:client id="{EA33FD1F-6C56-4FB1-CFA2-8EE8A18617A0}" v="270" dt="2025-08-07T17:48:34.3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nbrasil.com.br/forum-opiniao/a-escassez-de-profissionais-de-tecnologia-impedira-transformacao-digital-do-brasil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itforum.com.br/noticias/mercado-de-trabalho-ti-disparidade-regioes/" TargetMode="External"/><Relationship Id="rId4" Type="http://schemas.openxmlformats.org/officeDocument/2006/relationships/hyperlink" Target="https://cabramachonews.com.br/tecnologia/desafios-e-disparidades-no-mercado-de-tecnologia-no-norte-e-nordeste-do-brasil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B17BB750-BA6D-7E78-8A34-0EE0B10C7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86AD4553-0C70-C500-3D7B-D19F1B852F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137CB23D-3497-E010-8179-DEA6E9A0DB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>
                <a:hlinkClick r:id="rId3"/>
              </a:rPr>
              <a:t>https://www.cnnbrasil.com.br/forum-opiniao/a-escassez-de-profissionais-de-tecnologia-impedira-transformacao-digital-do-brasil/</a:t>
            </a:r>
          </a:p>
          <a:p>
            <a:pPr marL="0" indent="0">
              <a:buNone/>
            </a:pPr>
            <a:r>
              <a:rPr lang="en-US">
                <a:hlinkClick r:id="rId4"/>
              </a:rPr>
              <a:t>https://cabramachonews.com.br/tecnologia/desafios-e-disparidades-no-mercado-de-tecnologia-no-norte-e-nordeste-do-brasil</a:t>
            </a:r>
          </a:p>
          <a:p>
            <a:pPr marL="0" indent="0">
              <a:buNone/>
            </a:pPr>
            <a:r>
              <a:rPr lang="en-US">
                <a:hlinkClick r:id="rId5"/>
              </a:rPr>
              <a:t>https://itforum.com.br/noticias/mercado-de-trabalho-ti-disparidade-regioes/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891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F99093F0-0798-DE7A-AA1D-C7427A1A4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64368027-FEC4-530B-94E4-B822309459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29CAEA64-8A85-4A5F-D5F2-AF320F7B1A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0742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pt-BR"/>
              <a:t>Surge o </a:t>
            </a:r>
            <a:r>
              <a:rPr lang="pt-BR" err="1"/>
              <a:t>Mandacaru.dev</a:t>
            </a:r>
            <a:r>
              <a:rPr lang="pt-BR"/>
              <a:t> - um programa imersivo em tecnologia com objetivo de formar e captar talentos regionais em desenvolvimento de software, aproximando academia e </a:t>
            </a:r>
            <a:r>
              <a:rPr lang="pt-BR" err="1"/>
              <a:t>industria</a:t>
            </a:r>
            <a:r>
              <a:rPr lang="pt-BR"/>
              <a:t>. A meta era capacitar estudantes do sertão e conectá-los às demandas reais das empresas, fortalecendo o ecossistema local.</a:t>
            </a:r>
            <a:endParaRPr lang="en-US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/>
            <a:r>
              <a:rPr lang="pt-BR"/>
              <a:t>Identifique qual dos tipos aceitos se aplica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Investimentos colaborativos em inovação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Outra forma de interação empresarial com startups, universidades ou atores de inovação aberta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/>
              <a:t>Descrição sucinta do que foi implementado:</a:t>
            </a:r>
            <a:endParaRPr lang="en-US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err="1"/>
              <a:t>Criação</a:t>
            </a:r>
            <a:r>
              <a:rPr lang="en-US"/>
              <a:t> do </a:t>
            </a:r>
            <a:r>
              <a:rPr lang="en-US" err="1"/>
              <a:t>programa</a:t>
            </a:r>
            <a:r>
              <a:rPr lang="en-US"/>
              <a:t> </a:t>
            </a:r>
            <a:r>
              <a:rPr lang="en-US" err="1"/>
              <a:t>mandacaru.dev</a:t>
            </a:r>
            <a:r>
              <a:rPr lang="en-US"/>
              <a:t> </a:t>
            </a:r>
            <a:r>
              <a:rPr lang="en-US" err="1"/>
              <a:t>organizado</a:t>
            </a:r>
            <a:r>
              <a:rPr lang="en-US"/>
              <a:t> </a:t>
            </a:r>
            <a:r>
              <a:rPr lang="en-US" err="1"/>
              <a:t>em</a:t>
            </a:r>
            <a:r>
              <a:rPr lang="en-US"/>
              <a:t> </a:t>
            </a:r>
            <a:r>
              <a:rPr lang="en-US" err="1"/>
              <a:t>três</a:t>
            </a:r>
            <a:r>
              <a:rPr lang="en-US"/>
              <a:t> </a:t>
            </a:r>
            <a:r>
              <a:rPr lang="en-US" err="1"/>
              <a:t>módulos</a:t>
            </a:r>
            <a:r>
              <a:rPr lang="en-US"/>
              <a:t> </a:t>
            </a:r>
            <a:r>
              <a:rPr lang="en-US" err="1"/>
              <a:t>em</a:t>
            </a:r>
            <a:r>
              <a:rPr lang="en-US"/>
              <a:t> </a:t>
            </a:r>
            <a:r>
              <a:rPr lang="en-US" err="1"/>
              <a:t>formato</a:t>
            </a:r>
            <a:r>
              <a:rPr lang="en-US"/>
              <a:t> de bootcamp </a:t>
            </a:r>
            <a:r>
              <a:rPr lang="en-US" err="1"/>
              <a:t>remoto</a:t>
            </a:r>
            <a:r>
              <a:rPr lang="en-US"/>
              <a:t>, </a:t>
            </a:r>
            <a:r>
              <a:rPr lang="en-US" err="1"/>
              <a:t>alinhados</a:t>
            </a:r>
            <a:r>
              <a:rPr lang="en-US"/>
              <a:t> com </a:t>
            </a:r>
            <a:r>
              <a:rPr lang="en-US" err="1"/>
              <a:t>desafios</a:t>
            </a:r>
            <a:r>
              <a:rPr lang="en-US"/>
              <a:t> reais das </a:t>
            </a:r>
            <a:r>
              <a:rPr lang="en-US" err="1"/>
              <a:t>empresas</a:t>
            </a:r>
            <a:r>
              <a:rPr lang="en-US"/>
              <a:t>, </a:t>
            </a:r>
            <a:r>
              <a:rPr lang="en-US" err="1"/>
              <a:t>focados</a:t>
            </a:r>
            <a:r>
              <a:rPr lang="en-US"/>
              <a:t> </a:t>
            </a:r>
            <a:r>
              <a:rPr lang="en-US" err="1"/>
              <a:t>em</a:t>
            </a:r>
            <a:r>
              <a:rPr lang="en-US"/>
              <a:t> </a:t>
            </a:r>
            <a:r>
              <a:rPr lang="pt-BR"/>
              <a:t>Data Science, Machine Learning e Back-</a:t>
            </a:r>
            <a:r>
              <a:rPr lang="pt-BR" err="1"/>
              <a:t>end</a:t>
            </a:r>
            <a:r>
              <a:rPr lang="pt-BR"/>
              <a:t> Java. 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Seleção e mobilização de alunos da UFC com participação ativa durante os módulos 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Aulas teórico-práticas; 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Criação de laboratório de inovação para promover o desenvolvimento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Desenvolvimento de soluções para desafios das empresas via </a:t>
            </a:r>
            <a:r>
              <a:rPr lang="pt-BR" err="1"/>
              <a:t>challenge</a:t>
            </a:r>
            <a:r>
              <a:rPr lang="pt-BR"/>
              <a:t>, mentorias e </a:t>
            </a:r>
            <a:r>
              <a:rPr lang="pt-BR" err="1"/>
              <a:t>DemoDay</a:t>
            </a:r>
            <a:r>
              <a:rPr lang="pt-BR"/>
              <a:t>.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Mentorias e acompanhamento conjunto entre empresas e UFC.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Instrumentação da pesquisa com questionários e entrevistas qualitativas com profissionais envolvidos na gestão/ execução do programa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19B1CD8A-B18E-DD27-EE3D-B3A4F486A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6BF03223-4D8D-89CB-B90C-82514E71C8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2A14699F-1B68-19EA-FC19-5EBD9EFB7E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/>
            <a:r>
              <a:rPr lang="pt-BR"/>
              <a:t>Identifique qual dos tipos aceitos se aplica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Investimentos colaborativos em inovação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Outra forma de interação empresarial com startups, universidades ou atores de inovação aberta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/>
              <a:t>Descrição sucinta do que foi implementado:</a:t>
            </a:r>
            <a:endParaRPr lang="en-US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err="1"/>
              <a:t>Criação</a:t>
            </a:r>
            <a:r>
              <a:rPr lang="en-US"/>
              <a:t> do </a:t>
            </a:r>
            <a:r>
              <a:rPr lang="en-US" err="1"/>
              <a:t>programa</a:t>
            </a:r>
            <a:r>
              <a:rPr lang="en-US"/>
              <a:t> </a:t>
            </a:r>
            <a:r>
              <a:rPr lang="en-US" err="1"/>
              <a:t>mandacaru.dev</a:t>
            </a:r>
            <a:r>
              <a:rPr lang="en-US"/>
              <a:t> </a:t>
            </a:r>
            <a:r>
              <a:rPr lang="en-US" err="1"/>
              <a:t>organizado</a:t>
            </a:r>
            <a:r>
              <a:rPr lang="en-US"/>
              <a:t> </a:t>
            </a:r>
            <a:r>
              <a:rPr lang="en-US" err="1"/>
              <a:t>em</a:t>
            </a:r>
            <a:r>
              <a:rPr lang="en-US"/>
              <a:t> </a:t>
            </a:r>
            <a:r>
              <a:rPr lang="en-US" err="1"/>
              <a:t>três</a:t>
            </a:r>
            <a:r>
              <a:rPr lang="en-US"/>
              <a:t> </a:t>
            </a:r>
            <a:r>
              <a:rPr lang="en-US" err="1"/>
              <a:t>módulos</a:t>
            </a:r>
            <a:r>
              <a:rPr lang="en-US"/>
              <a:t> </a:t>
            </a:r>
            <a:r>
              <a:rPr lang="en-US" err="1"/>
              <a:t>em</a:t>
            </a:r>
            <a:r>
              <a:rPr lang="en-US"/>
              <a:t> </a:t>
            </a:r>
            <a:r>
              <a:rPr lang="en-US" err="1"/>
              <a:t>formato</a:t>
            </a:r>
            <a:r>
              <a:rPr lang="en-US"/>
              <a:t> de bootcamp </a:t>
            </a:r>
            <a:r>
              <a:rPr lang="en-US" err="1"/>
              <a:t>remoto</a:t>
            </a:r>
            <a:r>
              <a:rPr lang="en-US"/>
              <a:t>, </a:t>
            </a:r>
            <a:r>
              <a:rPr lang="en-US" err="1"/>
              <a:t>alinhados</a:t>
            </a:r>
            <a:r>
              <a:rPr lang="en-US"/>
              <a:t> com </a:t>
            </a:r>
            <a:r>
              <a:rPr lang="en-US" err="1"/>
              <a:t>desafios</a:t>
            </a:r>
            <a:r>
              <a:rPr lang="en-US"/>
              <a:t> reais das </a:t>
            </a:r>
            <a:r>
              <a:rPr lang="en-US" err="1"/>
              <a:t>empresas</a:t>
            </a:r>
            <a:r>
              <a:rPr lang="en-US"/>
              <a:t>, </a:t>
            </a:r>
            <a:r>
              <a:rPr lang="en-US" err="1"/>
              <a:t>focados</a:t>
            </a:r>
            <a:r>
              <a:rPr lang="en-US"/>
              <a:t> </a:t>
            </a:r>
            <a:r>
              <a:rPr lang="en-US" err="1"/>
              <a:t>em</a:t>
            </a:r>
            <a:r>
              <a:rPr lang="en-US"/>
              <a:t> </a:t>
            </a:r>
            <a:r>
              <a:rPr lang="pt-BR"/>
              <a:t>Data Science, Machine Learning e Back-</a:t>
            </a:r>
            <a:r>
              <a:rPr lang="pt-BR" err="1"/>
              <a:t>end</a:t>
            </a:r>
            <a:r>
              <a:rPr lang="pt-BR"/>
              <a:t> Java. 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Seleção e mobilização de alunos da UFC com participação ativa durante os módulos 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Aulas teórico-práticas; 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Criação de laboratório de inovação para promover o desenvolvimento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Desenvolvimento de soluções para desafios das empresas via </a:t>
            </a:r>
            <a:r>
              <a:rPr lang="pt-BR" err="1"/>
              <a:t>challenge</a:t>
            </a:r>
            <a:r>
              <a:rPr lang="pt-BR"/>
              <a:t>, mentorias e </a:t>
            </a:r>
            <a:r>
              <a:rPr lang="pt-BR" err="1"/>
              <a:t>DemoDay</a:t>
            </a:r>
            <a:r>
              <a:rPr lang="pt-BR"/>
              <a:t>.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Mentorias e acompanhamento conjunto entre empresas e UFC.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Instrumentação da pesquisa com questionários e entrevistas qualitativas com profissionais envolvidos na gestão/ execução do programa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3120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715B8092-5F1D-DC81-FB1B-93FD6365D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4AB89D97-A265-CA7D-612B-F9C90D075A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CEE8A827-FAA7-98B1-EC28-FD9243AE09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/>
            <a:r>
              <a:rPr lang="pt-BR"/>
              <a:t>Identifique qual dos tipos aceitos se aplica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Investimentos colaborativos em inovação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Outra forma de interação empresarial com startups, universidades ou atores de inovação aberta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/>
              <a:t>Descrição sucinta do que foi implementado:</a:t>
            </a:r>
            <a:endParaRPr lang="en-US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err="1"/>
              <a:t>Criação</a:t>
            </a:r>
            <a:r>
              <a:rPr lang="en-US"/>
              <a:t> do </a:t>
            </a:r>
            <a:r>
              <a:rPr lang="en-US" err="1"/>
              <a:t>programa</a:t>
            </a:r>
            <a:r>
              <a:rPr lang="en-US"/>
              <a:t> </a:t>
            </a:r>
            <a:r>
              <a:rPr lang="en-US" err="1"/>
              <a:t>mandacaru.dev</a:t>
            </a:r>
            <a:r>
              <a:rPr lang="en-US"/>
              <a:t> </a:t>
            </a:r>
            <a:r>
              <a:rPr lang="en-US" err="1"/>
              <a:t>organizado</a:t>
            </a:r>
            <a:r>
              <a:rPr lang="en-US"/>
              <a:t> </a:t>
            </a:r>
            <a:r>
              <a:rPr lang="en-US" err="1"/>
              <a:t>em</a:t>
            </a:r>
            <a:r>
              <a:rPr lang="en-US"/>
              <a:t> </a:t>
            </a:r>
            <a:r>
              <a:rPr lang="en-US" err="1"/>
              <a:t>três</a:t>
            </a:r>
            <a:r>
              <a:rPr lang="en-US"/>
              <a:t> </a:t>
            </a:r>
            <a:r>
              <a:rPr lang="en-US" err="1"/>
              <a:t>módulos</a:t>
            </a:r>
            <a:r>
              <a:rPr lang="en-US"/>
              <a:t> </a:t>
            </a:r>
            <a:r>
              <a:rPr lang="en-US" err="1"/>
              <a:t>em</a:t>
            </a:r>
            <a:r>
              <a:rPr lang="en-US"/>
              <a:t> </a:t>
            </a:r>
            <a:r>
              <a:rPr lang="en-US" err="1"/>
              <a:t>formato</a:t>
            </a:r>
            <a:r>
              <a:rPr lang="en-US"/>
              <a:t> de bootcamp </a:t>
            </a:r>
            <a:r>
              <a:rPr lang="en-US" err="1"/>
              <a:t>remoto</a:t>
            </a:r>
            <a:r>
              <a:rPr lang="en-US"/>
              <a:t>, </a:t>
            </a:r>
            <a:r>
              <a:rPr lang="en-US" err="1"/>
              <a:t>alinhados</a:t>
            </a:r>
            <a:r>
              <a:rPr lang="en-US"/>
              <a:t> com </a:t>
            </a:r>
            <a:r>
              <a:rPr lang="en-US" err="1"/>
              <a:t>desafios</a:t>
            </a:r>
            <a:r>
              <a:rPr lang="en-US"/>
              <a:t> reais das </a:t>
            </a:r>
            <a:r>
              <a:rPr lang="en-US" err="1"/>
              <a:t>empresas</a:t>
            </a:r>
            <a:r>
              <a:rPr lang="en-US"/>
              <a:t>, </a:t>
            </a:r>
            <a:r>
              <a:rPr lang="en-US" err="1"/>
              <a:t>focados</a:t>
            </a:r>
            <a:r>
              <a:rPr lang="en-US"/>
              <a:t> </a:t>
            </a:r>
            <a:r>
              <a:rPr lang="en-US" err="1"/>
              <a:t>em</a:t>
            </a:r>
            <a:r>
              <a:rPr lang="en-US"/>
              <a:t> </a:t>
            </a:r>
            <a:r>
              <a:rPr lang="pt-BR"/>
              <a:t>Data Science, Machine Learning e Back-</a:t>
            </a:r>
            <a:r>
              <a:rPr lang="pt-BR" err="1"/>
              <a:t>end</a:t>
            </a:r>
            <a:r>
              <a:rPr lang="pt-BR"/>
              <a:t> Java. 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Seleção e mobilização de alunos da UFC com participação ativa durante os módulos 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Aulas teórico-práticas; 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Criação de laboratório de inovação para promover o desenvolvimento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Desenvolvimento de soluções para desafios das empresas via </a:t>
            </a:r>
            <a:r>
              <a:rPr lang="pt-BR" err="1"/>
              <a:t>challenge</a:t>
            </a:r>
            <a:r>
              <a:rPr lang="pt-BR"/>
              <a:t>, mentorias e </a:t>
            </a:r>
            <a:r>
              <a:rPr lang="pt-BR" err="1"/>
              <a:t>DemoDay</a:t>
            </a:r>
            <a:r>
              <a:rPr lang="pt-BR"/>
              <a:t>.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Mentorias e acompanhamento conjunto entre empresas e UFC.</a:t>
            </a:r>
            <a:endParaRPr lang="en-US"/>
          </a:p>
          <a:p>
            <a:pPr marL="1085850" lvl="1" indent="-171450">
              <a:spcBef>
                <a:spcPts val="600"/>
              </a:spcBef>
            </a:pPr>
            <a:r>
              <a:rPr lang="pt-BR"/>
              <a:t>Instrumentação da pesquisa com questionários e entrevistas qualitativas com profissionais envolvidos na gestão/ execução do programa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8085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480D3E6-93D6-6691-864C-641B71D391D4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244850" y="4927600"/>
            <a:ext cx="26828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INFORMAÇÃO INTERNA – INTERNAL INFORMATION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48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8" r:id="rId9"/>
    <p:sldLayoutId id="2147483657" r:id="rId10"/>
  </p:sldLayoutIdLst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microsoft.com/office/2007/relationships/hdphoto" Target="../media/hdphoto1.wdp"/><Relationship Id="rId9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4.png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svg"/><Relationship Id="rId3" Type="http://schemas.openxmlformats.org/officeDocument/2006/relationships/image" Target="../media/image24.png"/><Relationship Id="rId7" Type="http://schemas.openxmlformats.org/officeDocument/2006/relationships/image" Target="../media/image44.sv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11" Type="http://schemas.openxmlformats.org/officeDocument/2006/relationships/image" Target="../media/image48.svg"/><Relationship Id="rId5" Type="http://schemas.openxmlformats.org/officeDocument/2006/relationships/image" Target="../media/image42.svg"/><Relationship Id="rId15" Type="http://schemas.openxmlformats.org/officeDocument/2006/relationships/image" Target="../media/image52.sv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svg"/><Relationship Id="rId1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57.svg"/><Relationship Id="rId4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914400" y="1648800"/>
            <a:ext cx="7512316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3000" i="1">
                <a:solidFill>
                  <a:schemeClr val="lt1"/>
                </a:solidFill>
                <a:latin typeface="Kanit"/>
                <a:ea typeface="Kanit"/>
                <a:sym typeface="Kanit"/>
              </a:rPr>
              <a:t>Aproximando Indústria e Academia para Formação e Captação de Talentos em Desenvolvimento de Software no Sertão do Ceará</a:t>
            </a:r>
            <a:endParaRPr lang="pt-BR" sz="3000" i="1">
              <a:solidFill>
                <a:schemeClr val="lt1"/>
              </a:solidFill>
              <a:latin typeface="Kanit"/>
              <a:ea typeface="Kanit"/>
              <a:cs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447850"/>
            <a:ext cx="58302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1800" i="1" err="1">
                <a:solidFill>
                  <a:srgbClr val="FFC4EC"/>
                </a:solidFill>
                <a:latin typeface="Kanit Light"/>
                <a:sym typeface="Kanit Light"/>
              </a:rPr>
              <a:t>Allysson</a:t>
            </a:r>
            <a:r>
              <a:rPr lang="pt-BR" sz="1800" i="1">
                <a:solidFill>
                  <a:srgbClr val="FFC4EC"/>
                </a:solidFill>
                <a:latin typeface="Kanit Light"/>
                <a:sym typeface="Kanit Light"/>
              </a:rPr>
              <a:t> </a:t>
            </a:r>
            <a:r>
              <a:rPr lang="pt-BR" sz="1800" i="1" err="1">
                <a:solidFill>
                  <a:srgbClr val="FFC4EC"/>
                </a:solidFill>
                <a:latin typeface="Kanit Light"/>
                <a:sym typeface="Kanit Light"/>
              </a:rPr>
              <a:t>Allex</a:t>
            </a:r>
            <a:r>
              <a:rPr lang="pt-BR" sz="1800" i="1">
                <a:solidFill>
                  <a:srgbClr val="FFC4EC"/>
                </a:solidFill>
                <a:latin typeface="Kanit Light"/>
                <a:sym typeface="Kanit Light"/>
              </a:rPr>
              <a:t> Araujo; </a:t>
            </a:r>
            <a:endParaRPr lang="en-US">
              <a:sym typeface="Kanit Light"/>
            </a:endParaRPr>
          </a:p>
          <a:p>
            <a:r>
              <a:rPr lang="pt-BR" sz="1800" i="1">
                <a:solidFill>
                  <a:srgbClr val="FFC4EC"/>
                </a:solidFill>
                <a:latin typeface="Kanit Light"/>
                <a:sym typeface="Kanit Light"/>
              </a:rPr>
              <a:t>Alexandre Feitosa; </a:t>
            </a:r>
            <a:endParaRPr lang="en-US">
              <a:sym typeface="Kanit Light"/>
            </a:endParaRPr>
          </a:p>
          <a:p>
            <a:r>
              <a:rPr lang="pt-BR" sz="1800" i="1">
                <a:solidFill>
                  <a:srgbClr val="FFC4EC"/>
                </a:solidFill>
                <a:latin typeface="Kanit Light"/>
                <a:sym typeface="Kanit Light"/>
              </a:rPr>
              <a:t>Dariam Villela; </a:t>
            </a:r>
            <a:endParaRPr lang="en-US">
              <a:sym typeface="Kanit Light"/>
            </a:endParaRPr>
          </a:p>
          <a:p>
            <a:r>
              <a:rPr lang="pt-BR" sz="1800" i="1">
                <a:solidFill>
                  <a:srgbClr val="FFC4EC"/>
                </a:solidFill>
                <a:latin typeface="Kanit Light"/>
                <a:sym typeface="Kanit Light"/>
              </a:rPr>
              <a:t>Emanuel Pessoa.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C69BB0FC-A818-8B68-30AD-A611519B8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ECD883B6-AE65-1300-E0D9-F47D940280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Contexto &amp; Desafio / Contexto y </a:t>
            </a:r>
            <a:r>
              <a:rPr lang="pt-BR" err="1"/>
              <a:t>Desafío</a:t>
            </a:r>
            <a:endParaRPr/>
          </a:p>
        </p:txBody>
      </p:sp>
      <p:pic>
        <p:nvPicPr>
          <p:cNvPr id="4" name="Imagem 3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E76A4BBC-FC66-234C-57AB-C87983E32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76" y="2245715"/>
            <a:ext cx="3392130" cy="106971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CF0D5E1-0C1C-F9F6-A228-F4388D5E3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76" y="3346707"/>
            <a:ext cx="5134284" cy="83664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80839DAB-201E-3328-E755-9AC86C03C4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9031" y="3978933"/>
            <a:ext cx="5788742" cy="95973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m 7" descr="Texto&#10;&#10;O conteúdo gerado por IA pode estar incorreto.">
            <a:extLst>
              <a:ext uri="{FF2B5EF4-FFF2-40B4-BE49-F238E27FC236}">
                <a16:creationId xmlns:a16="http://schemas.microsoft.com/office/drawing/2014/main" id="{AD8383AF-58B1-C1D8-E7FF-613F6225EB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64" y="757118"/>
            <a:ext cx="4765573" cy="1340653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11F4A075-E579-8579-B20E-C195C52BBD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403" y="646424"/>
            <a:ext cx="3788492" cy="1439161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3D09C153-F03C-3E05-F693-BB7AE1438E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3865" y="1839400"/>
            <a:ext cx="4811662" cy="1198951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791FB03-BFC0-8F63-2C80-E1D8840515D3}"/>
              </a:ext>
            </a:extLst>
          </p:cNvPr>
          <p:cNvSpPr txBox="1"/>
          <p:nvPr/>
        </p:nvSpPr>
        <p:spPr>
          <a:xfrm>
            <a:off x="5820084" y="3009437"/>
            <a:ext cx="3323916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"/>
              <a:t>* Fontes:</a:t>
            </a:r>
          </a:p>
          <a:p>
            <a:r>
              <a:rPr lang="en-US" sz="600"/>
              <a:t>https://gcmais.com.br/noticias/2025/04/16/ufc-e-destaque-nacional-com-nota-maxima-na-avaliacao-da-qualidade-do-ensino-superior/</a:t>
            </a:r>
          </a:p>
          <a:p>
            <a:endParaRPr lang="en-US" sz="600"/>
          </a:p>
          <a:p>
            <a:r>
              <a:rPr lang="en-US" sz="600"/>
              <a:t>https://g1.globo.com/ce/ceara/noticia/2021/10/21/ceara-tem-18-municipios-entre-os-20-com-maiores-notas-do-brasil-em-indice-sobre-educacao.ghtml</a:t>
            </a:r>
          </a:p>
          <a:p>
            <a:endParaRPr lang="en-US" sz="600"/>
          </a:p>
          <a:p>
            <a:r>
              <a:rPr lang="en-US" sz="600"/>
              <a:t>https://portalconteudoaberto.com.br/educador/educacao-no-nordeste-um-modelo-de-sucesso-para-o-brasil/</a:t>
            </a:r>
          </a:p>
          <a:p>
            <a:endParaRPr lang="en-US" sz="600"/>
          </a:p>
          <a:p>
            <a:r>
              <a:rPr lang="en-US" sz="600"/>
              <a:t>https://midianinja.org/nordeste-da-aula-de-educacao-para-o-brasil-36-cidades-no-topo-do-ideb/</a:t>
            </a:r>
          </a:p>
          <a:p>
            <a:endParaRPr lang="en-US" sz="600"/>
          </a:p>
          <a:p>
            <a:r>
              <a:rPr lang="en-US" sz="600"/>
              <a:t>https://www.cnnbrasil.com.br/forum-opiniao/a-escassez-de-profissionais-de-tecnologia-impedira-transformacao-digital-do-brasil/</a:t>
            </a:r>
          </a:p>
          <a:p>
            <a:endParaRPr lang="en-US" sz="600"/>
          </a:p>
          <a:p>
            <a:r>
              <a:rPr lang="en-US" sz="600"/>
              <a:t>https://cabramachonews.com.br/tecnologia/desafios-e-disparidades-no-mercado-de-tecnologia-no-norte-e-nordeste-do-brasil</a:t>
            </a:r>
          </a:p>
          <a:p>
            <a:endParaRPr lang="en-US" sz="600"/>
          </a:p>
          <a:p>
            <a:r>
              <a:rPr lang="en-US" sz="600"/>
              <a:t>https://itforum.com.br/noticias/mercado-de-trabalho-ti-disparidade-regioes/</a:t>
            </a:r>
          </a:p>
        </p:txBody>
      </p:sp>
    </p:spTree>
    <p:extLst>
      <p:ext uri="{BB962C8B-B14F-4D97-AF65-F5344CB8AC3E}">
        <p14:creationId xmlns:p14="http://schemas.microsoft.com/office/powerpoint/2010/main" val="3370675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7E365730-F227-7187-735A-96F0E8822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D794E611-5A32-1238-18A4-B1C9C9E794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Contexto &amp; Desafio / Contexto y </a:t>
            </a:r>
            <a:r>
              <a:rPr lang="pt-BR" err="1"/>
              <a:t>Desafío</a:t>
            </a:r>
            <a:endParaRPr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F163A30-E98A-AD4F-5CA4-A1B7837E0E7B}"/>
              </a:ext>
            </a:extLst>
          </p:cNvPr>
          <p:cNvSpPr/>
          <p:nvPr/>
        </p:nvSpPr>
        <p:spPr>
          <a:xfrm>
            <a:off x="639459" y="3226880"/>
            <a:ext cx="3600000" cy="738664"/>
          </a:xfrm>
          <a:custGeom>
            <a:avLst/>
            <a:gdLst>
              <a:gd name="connsiteX0" fmla="*/ 0 w 3926250"/>
              <a:gd name="connsiteY0" fmla="*/ 0 h 720000"/>
              <a:gd name="connsiteX1" fmla="*/ 3926250 w 3926250"/>
              <a:gd name="connsiteY1" fmla="*/ 0 h 720000"/>
              <a:gd name="connsiteX2" fmla="*/ 3926250 w 3926250"/>
              <a:gd name="connsiteY2" fmla="*/ 720000 h 720000"/>
              <a:gd name="connsiteX3" fmla="*/ 0 w 3926250"/>
              <a:gd name="connsiteY3" fmla="*/ 720000 h 720000"/>
              <a:gd name="connsiteX4" fmla="*/ 0 w 392625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6250" h="720000">
                <a:moveTo>
                  <a:pt x="0" y="0"/>
                </a:moveTo>
                <a:lnTo>
                  <a:pt x="3926250" y="0"/>
                </a:lnTo>
                <a:lnTo>
                  <a:pt x="392625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spAutoFit/>
          </a:bodyPr>
          <a:lstStyle/>
          <a:p>
            <a:pPr algn="ctr" defTabSz="666750">
              <a:spcBef>
                <a:spcPct val="0"/>
              </a:spcBef>
              <a:spcAft>
                <a:spcPct val="35000"/>
              </a:spcAft>
            </a:pPr>
            <a:r>
              <a:rPr lang="pt-BR" sz="1600" kern="1200">
                <a:latin typeface="Kanit"/>
              </a:rPr>
              <a:t>Brasil é 10º no ranking global de investimentos em TI (US$ 45,7 bi em 2021), mas enfrenta déficit de talentos.*  </a:t>
            </a:r>
            <a:endParaRPr lang="en-US" sz="1600" kern="1200">
              <a:latin typeface="Kanit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31D4E74-AE62-2859-960B-51CDE488F0EE}"/>
              </a:ext>
            </a:extLst>
          </p:cNvPr>
          <p:cNvSpPr>
            <a:spLocks/>
          </p:cNvSpPr>
          <p:nvPr/>
        </p:nvSpPr>
        <p:spPr>
          <a:xfrm>
            <a:off x="4863134" y="3226880"/>
            <a:ext cx="3600000" cy="738664"/>
          </a:xfrm>
          <a:custGeom>
            <a:avLst/>
            <a:gdLst>
              <a:gd name="connsiteX0" fmla="*/ 0 w 3926250"/>
              <a:gd name="connsiteY0" fmla="*/ 0 h 720000"/>
              <a:gd name="connsiteX1" fmla="*/ 3926250 w 3926250"/>
              <a:gd name="connsiteY1" fmla="*/ 0 h 720000"/>
              <a:gd name="connsiteX2" fmla="*/ 3926250 w 3926250"/>
              <a:gd name="connsiteY2" fmla="*/ 720000 h 720000"/>
              <a:gd name="connsiteX3" fmla="*/ 0 w 3926250"/>
              <a:gd name="connsiteY3" fmla="*/ 720000 h 720000"/>
              <a:gd name="connsiteX4" fmla="*/ 0 w 392625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6250" h="720000">
                <a:moveTo>
                  <a:pt x="0" y="0"/>
                </a:moveTo>
                <a:lnTo>
                  <a:pt x="3926250" y="0"/>
                </a:lnTo>
                <a:lnTo>
                  <a:pt x="392625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spAutoFit/>
          </a:bodyPr>
          <a:lstStyle/>
          <a:p>
            <a:pPr algn="ctr" defTabSz="666750">
              <a:spcBef>
                <a:spcPct val="0"/>
              </a:spcBef>
              <a:spcAft>
                <a:spcPct val="35000"/>
              </a:spcAft>
            </a:pPr>
            <a:r>
              <a:rPr lang="pt-BR" sz="1600" kern="1200">
                <a:latin typeface="Kanit"/>
              </a:rPr>
              <a:t>76,5% dos discentes relataram falta de conexão entre formação universitária e mercado antes do programa.* </a:t>
            </a:r>
            <a:endParaRPr lang="en-US" sz="1600" kern="1200">
              <a:latin typeface="Kanit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D94B074-83E7-52E9-1182-854B28F54E40}"/>
              </a:ext>
            </a:extLst>
          </p:cNvPr>
          <p:cNvGrpSpPr/>
          <p:nvPr/>
        </p:nvGrpSpPr>
        <p:grpSpPr>
          <a:xfrm>
            <a:off x="2052952" y="1554942"/>
            <a:ext cx="1210752" cy="1414969"/>
            <a:chOff x="2594735" y="1669381"/>
            <a:chExt cx="768498" cy="898120"/>
          </a:xfrm>
        </p:grpSpPr>
        <p:pic>
          <p:nvPicPr>
            <p:cNvPr id="11" name="Graphic 10" descr="Ribbon with solid fill">
              <a:extLst>
                <a:ext uri="{FF2B5EF4-FFF2-40B4-BE49-F238E27FC236}">
                  <a16:creationId xmlns:a16="http://schemas.microsoft.com/office/drawing/2014/main" id="{646534A8-A428-F924-4F87-7DB2E40885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4938" y="2269206"/>
              <a:ext cx="298295" cy="298295"/>
            </a:xfrm>
            <a:prstGeom prst="rect">
              <a:avLst/>
            </a:prstGeom>
          </p:spPr>
        </p:pic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2F11681-4124-40D7-0C64-222C85D569BA}"/>
                </a:ext>
              </a:extLst>
            </p:cNvPr>
            <p:cNvSpPr/>
            <p:nvPr/>
          </p:nvSpPr>
          <p:spPr>
            <a:xfrm>
              <a:off x="2594735" y="1669381"/>
              <a:ext cx="476423" cy="262033"/>
            </a:xfrm>
            <a:custGeom>
              <a:avLst/>
              <a:gdLst>
                <a:gd name="connsiteX0" fmla="*/ 0 w 476423"/>
                <a:gd name="connsiteY0" fmla="*/ 0 h 262033"/>
                <a:gd name="connsiteX1" fmla="*/ 0 w 476423"/>
                <a:gd name="connsiteY1" fmla="*/ 262033 h 262033"/>
                <a:gd name="connsiteX2" fmla="*/ 476424 w 476423"/>
                <a:gd name="connsiteY2" fmla="*/ 262033 h 262033"/>
                <a:gd name="connsiteX3" fmla="*/ 476424 w 476423"/>
                <a:gd name="connsiteY3" fmla="*/ 0 h 262033"/>
                <a:gd name="connsiteX4" fmla="*/ 404960 w 476423"/>
                <a:gd name="connsiteY4" fmla="*/ 190570 h 262033"/>
                <a:gd name="connsiteX5" fmla="*/ 71464 w 476423"/>
                <a:gd name="connsiteY5" fmla="*/ 190570 h 262033"/>
                <a:gd name="connsiteX6" fmla="*/ 71464 w 476423"/>
                <a:gd name="connsiteY6" fmla="*/ 71464 h 262033"/>
                <a:gd name="connsiteX7" fmla="*/ 404960 w 476423"/>
                <a:gd name="connsiteY7" fmla="*/ 71464 h 262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423" h="262033">
                  <a:moveTo>
                    <a:pt x="0" y="0"/>
                  </a:moveTo>
                  <a:lnTo>
                    <a:pt x="0" y="262033"/>
                  </a:lnTo>
                  <a:lnTo>
                    <a:pt x="476424" y="262033"/>
                  </a:lnTo>
                  <a:lnTo>
                    <a:pt x="476424" y="0"/>
                  </a:lnTo>
                  <a:close/>
                  <a:moveTo>
                    <a:pt x="404960" y="190570"/>
                  </a:moveTo>
                  <a:lnTo>
                    <a:pt x="71464" y="190570"/>
                  </a:lnTo>
                  <a:lnTo>
                    <a:pt x="71464" y="71464"/>
                  </a:lnTo>
                  <a:lnTo>
                    <a:pt x="404960" y="71464"/>
                  </a:lnTo>
                  <a:close/>
                </a:path>
              </a:pathLst>
            </a:custGeom>
            <a:solidFill>
              <a:srgbClr val="803176"/>
            </a:solidFill>
            <a:ln w="119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9DE5D8A-C8E7-597D-BA03-7BA9B8F493FC}"/>
                </a:ext>
              </a:extLst>
            </p:cNvPr>
            <p:cNvSpPr/>
            <p:nvPr/>
          </p:nvSpPr>
          <p:spPr>
            <a:xfrm>
              <a:off x="2594735" y="2002878"/>
              <a:ext cx="476423" cy="214390"/>
            </a:xfrm>
            <a:custGeom>
              <a:avLst/>
              <a:gdLst>
                <a:gd name="connsiteX0" fmla="*/ 0 w 476423"/>
                <a:gd name="connsiteY0" fmla="*/ 214391 h 214390"/>
                <a:gd name="connsiteX1" fmla="*/ 476424 w 476423"/>
                <a:gd name="connsiteY1" fmla="*/ 214391 h 214390"/>
                <a:gd name="connsiteX2" fmla="*/ 476424 w 476423"/>
                <a:gd name="connsiteY2" fmla="*/ 0 h 214390"/>
                <a:gd name="connsiteX3" fmla="*/ 0 w 476423"/>
                <a:gd name="connsiteY3" fmla="*/ 0 h 214390"/>
                <a:gd name="connsiteX4" fmla="*/ 47642 w 476423"/>
                <a:gd name="connsiteY4" fmla="*/ 47642 h 214390"/>
                <a:gd name="connsiteX5" fmla="*/ 428781 w 476423"/>
                <a:gd name="connsiteY5" fmla="*/ 47642 h 214390"/>
                <a:gd name="connsiteX6" fmla="*/ 428781 w 476423"/>
                <a:gd name="connsiteY6" fmla="*/ 166748 h 214390"/>
                <a:gd name="connsiteX7" fmla="*/ 47642 w 476423"/>
                <a:gd name="connsiteY7" fmla="*/ 166748 h 214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423" h="214390">
                  <a:moveTo>
                    <a:pt x="0" y="214391"/>
                  </a:moveTo>
                  <a:lnTo>
                    <a:pt x="476424" y="214391"/>
                  </a:lnTo>
                  <a:lnTo>
                    <a:pt x="476424" y="0"/>
                  </a:lnTo>
                  <a:lnTo>
                    <a:pt x="0" y="0"/>
                  </a:lnTo>
                  <a:close/>
                  <a:moveTo>
                    <a:pt x="47642" y="47642"/>
                  </a:moveTo>
                  <a:lnTo>
                    <a:pt x="428781" y="47642"/>
                  </a:lnTo>
                  <a:lnTo>
                    <a:pt x="428781" y="166748"/>
                  </a:lnTo>
                  <a:lnTo>
                    <a:pt x="47642" y="166748"/>
                  </a:lnTo>
                  <a:close/>
                </a:path>
              </a:pathLst>
            </a:custGeom>
            <a:solidFill>
              <a:srgbClr val="803176"/>
            </a:solidFill>
            <a:ln w="119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10E0857-7F7C-A839-04C2-0EE85827916E}"/>
                </a:ext>
              </a:extLst>
            </p:cNvPr>
            <p:cNvSpPr/>
            <p:nvPr/>
          </p:nvSpPr>
          <p:spPr>
            <a:xfrm>
              <a:off x="2594735" y="2288732"/>
              <a:ext cx="476423" cy="214390"/>
            </a:xfrm>
            <a:custGeom>
              <a:avLst/>
              <a:gdLst>
                <a:gd name="connsiteX0" fmla="*/ 0 w 476423"/>
                <a:gd name="connsiteY0" fmla="*/ 214391 h 214390"/>
                <a:gd name="connsiteX1" fmla="*/ 476424 w 476423"/>
                <a:gd name="connsiteY1" fmla="*/ 214391 h 214390"/>
                <a:gd name="connsiteX2" fmla="*/ 476424 w 476423"/>
                <a:gd name="connsiteY2" fmla="*/ 0 h 214390"/>
                <a:gd name="connsiteX3" fmla="*/ 0 w 476423"/>
                <a:gd name="connsiteY3" fmla="*/ 0 h 214390"/>
                <a:gd name="connsiteX4" fmla="*/ 47642 w 476423"/>
                <a:gd name="connsiteY4" fmla="*/ 47642 h 214390"/>
                <a:gd name="connsiteX5" fmla="*/ 428781 w 476423"/>
                <a:gd name="connsiteY5" fmla="*/ 47642 h 214390"/>
                <a:gd name="connsiteX6" fmla="*/ 428781 w 476423"/>
                <a:gd name="connsiteY6" fmla="*/ 166748 h 214390"/>
                <a:gd name="connsiteX7" fmla="*/ 47642 w 476423"/>
                <a:gd name="connsiteY7" fmla="*/ 166748 h 214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423" h="214390">
                  <a:moveTo>
                    <a:pt x="0" y="214391"/>
                  </a:moveTo>
                  <a:lnTo>
                    <a:pt x="476424" y="214391"/>
                  </a:lnTo>
                  <a:lnTo>
                    <a:pt x="476424" y="0"/>
                  </a:lnTo>
                  <a:lnTo>
                    <a:pt x="0" y="0"/>
                  </a:lnTo>
                  <a:close/>
                  <a:moveTo>
                    <a:pt x="47642" y="47642"/>
                  </a:moveTo>
                  <a:lnTo>
                    <a:pt x="428781" y="47642"/>
                  </a:lnTo>
                  <a:lnTo>
                    <a:pt x="428781" y="166748"/>
                  </a:lnTo>
                  <a:lnTo>
                    <a:pt x="47642" y="166748"/>
                  </a:lnTo>
                  <a:close/>
                </a:path>
              </a:pathLst>
            </a:custGeom>
            <a:solidFill>
              <a:srgbClr val="803176"/>
            </a:solidFill>
            <a:ln w="119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12" name="Graphic 11" descr="Drawing Figure with solid fill">
            <a:extLst>
              <a:ext uri="{FF2B5EF4-FFF2-40B4-BE49-F238E27FC236}">
                <a16:creationId xmlns:a16="http://schemas.microsoft.com/office/drawing/2014/main" id="{3298AB97-AD72-64E9-70B5-7BFDB055FE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66647" y="1894779"/>
            <a:ext cx="1052957" cy="1052957"/>
          </a:xfrm>
          <a:prstGeom prst="rect">
            <a:avLst/>
          </a:prstGeom>
        </p:spPr>
      </p:pic>
      <p:pic>
        <p:nvPicPr>
          <p:cNvPr id="15" name="Graphic 14" descr="Question Mark with solid fill">
            <a:extLst>
              <a:ext uri="{FF2B5EF4-FFF2-40B4-BE49-F238E27FC236}">
                <a16:creationId xmlns:a16="http://schemas.microsoft.com/office/drawing/2014/main" id="{CFC4FB68-B8F4-D0CE-81DF-B2EA50F842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22087" y="1531765"/>
            <a:ext cx="314462" cy="314462"/>
          </a:xfrm>
          <a:prstGeom prst="rect">
            <a:avLst/>
          </a:prstGeom>
        </p:spPr>
      </p:pic>
      <p:pic>
        <p:nvPicPr>
          <p:cNvPr id="17" name="Graphic 16" descr="Schoolhouse with solid fill">
            <a:extLst>
              <a:ext uri="{FF2B5EF4-FFF2-40B4-BE49-F238E27FC236}">
                <a16:creationId xmlns:a16="http://schemas.microsoft.com/office/drawing/2014/main" id="{03EE87ED-847E-AF0E-4829-39A9F3D178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80297" y="1494960"/>
            <a:ext cx="572700" cy="572700"/>
          </a:xfrm>
          <a:prstGeom prst="rect">
            <a:avLst/>
          </a:prstGeom>
        </p:spPr>
      </p:pic>
      <p:pic>
        <p:nvPicPr>
          <p:cNvPr id="19" name="Graphic 18" descr="Building with solid fill">
            <a:extLst>
              <a:ext uri="{FF2B5EF4-FFF2-40B4-BE49-F238E27FC236}">
                <a16:creationId xmlns:a16="http://schemas.microsoft.com/office/drawing/2014/main" id="{9DAB6372-52A7-561F-7D85-FC037DB079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93236" y="1554942"/>
            <a:ext cx="452736" cy="45273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B1BA556-B1D2-D9C8-DD0B-96D391CAEEBC}"/>
              </a:ext>
            </a:extLst>
          </p:cNvPr>
          <p:cNvSpPr txBox="1"/>
          <p:nvPr/>
        </p:nvSpPr>
        <p:spPr>
          <a:xfrm>
            <a:off x="3466151" y="4486020"/>
            <a:ext cx="19864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>
                <a:latin typeface="Kanit"/>
              </a:rPr>
              <a:t>*resultados da pesquisa feita para o artigo.</a:t>
            </a:r>
          </a:p>
        </p:txBody>
      </p:sp>
    </p:spTree>
    <p:extLst>
      <p:ext uri="{BB962C8B-B14F-4D97-AF65-F5344CB8AC3E}">
        <p14:creationId xmlns:p14="http://schemas.microsoft.com/office/powerpoint/2010/main" val="1561878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Objetivo da Iniciativa / Objetivo de </a:t>
            </a:r>
            <a:r>
              <a:rPr lang="pt-BR" err="1"/>
              <a:t>la</a:t>
            </a:r>
            <a:r>
              <a:rPr lang="pt-BR"/>
              <a:t> Iniciativa</a:t>
            </a:r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4294967295"/>
          </p:nvPr>
        </p:nvSpPr>
        <p:spPr>
          <a:xfrm>
            <a:off x="417825" y="939546"/>
            <a:ext cx="4154175" cy="3264408"/>
          </a:xfrm>
        </p:spPr>
        <p:txBody>
          <a:bodyPr spcFirstLastPara="1" lIns="0" tIns="18000" rIns="0" bIns="18000" anchor="t" anchorCtr="0">
            <a:normAutofit lnSpcReduction="10000"/>
          </a:bodyPr>
          <a:lstStyle/>
          <a:p>
            <a:pPr marL="139700" indent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None/>
            </a:pPr>
            <a:r>
              <a:rPr lang="pt-BR">
                <a:solidFill>
                  <a:schemeClr val="tx1"/>
                </a:solidFill>
                <a:latin typeface="Kanit"/>
              </a:rPr>
              <a:t>Surge o </a:t>
            </a:r>
            <a:r>
              <a:rPr lang="pt-BR" b="0" i="0" u="none" strike="noStrike" cap="none" noProof="0">
                <a:solidFill>
                  <a:schemeClr val="tx1"/>
                </a:solidFill>
                <a:latin typeface="Kanit"/>
              </a:rPr>
              <a:t>programa imersivo </a:t>
            </a:r>
            <a:r>
              <a:rPr lang="pt-BR" err="1">
                <a:solidFill>
                  <a:schemeClr val="tx1"/>
                </a:solidFill>
                <a:latin typeface="Kanit"/>
              </a:rPr>
              <a:t>Mandacaru.dev</a:t>
            </a:r>
            <a:r>
              <a:rPr lang="pt-BR">
                <a:solidFill>
                  <a:schemeClr val="tx1"/>
                </a:solidFill>
                <a:latin typeface="Kanit"/>
              </a:rPr>
              <a:t>, </a:t>
            </a:r>
            <a:r>
              <a:rPr lang="pt-BR" b="0" i="0" u="none" strike="noStrike" cap="none" noProof="0">
                <a:solidFill>
                  <a:schemeClr val="tx1"/>
                </a:solidFill>
                <a:latin typeface="Kanit"/>
              </a:rPr>
              <a:t>para formar</a:t>
            </a:r>
            <a:r>
              <a:rPr lang="pt-BR">
                <a:solidFill>
                  <a:schemeClr val="tx1"/>
                </a:solidFill>
                <a:latin typeface="Kanit"/>
              </a:rPr>
              <a:t>,</a:t>
            </a:r>
            <a:r>
              <a:rPr lang="pt-BR" b="0" i="0" u="none" strike="noStrike" cap="none" noProof="0">
                <a:solidFill>
                  <a:schemeClr val="tx1"/>
                </a:solidFill>
                <a:latin typeface="Kanit"/>
              </a:rPr>
              <a:t> </a:t>
            </a:r>
            <a:r>
              <a:rPr lang="pt-BR">
                <a:solidFill>
                  <a:schemeClr val="tx1"/>
                </a:solidFill>
                <a:latin typeface="Kanit"/>
              </a:rPr>
              <a:t>captar</a:t>
            </a:r>
            <a:r>
              <a:rPr lang="pt-BR" b="0" i="0" u="none" strike="noStrike" cap="none" noProof="0">
                <a:solidFill>
                  <a:schemeClr val="tx1"/>
                </a:solidFill>
                <a:latin typeface="Kanit"/>
              </a:rPr>
              <a:t> talentos </a:t>
            </a:r>
            <a:r>
              <a:rPr lang="pt-BR">
                <a:solidFill>
                  <a:schemeClr val="tx1"/>
                </a:solidFill>
                <a:latin typeface="Kanit"/>
              </a:rPr>
              <a:t>regionais </a:t>
            </a:r>
            <a:r>
              <a:rPr lang="pt-BR" b="0" i="0" u="none" strike="noStrike" cap="none" noProof="0">
                <a:solidFill>
                  <a:schemeClr val="tx1"/>
                </a:solidFill>
                <a:latin typeface="Kanit"/>
              </a:rPr>
              <a:t>em desenvolvimento de software</a:t>
            </a:r>
            <a:r>
              <a:rPr lang="pt-BR">
                <a:solidFill>
                  <a:schemeClr val="tx1"/>
                </a:solidFill>
                <a:latin typeface="Kanit"/>
              </a:rPr>
              <a:t> e conectá-los a dores e oportunidades reais das empresas</a:t>
            </a:r>
            <a:r>
              <a:rPr lang="pt-BR" b="0" i="0" u="none" strike="noStrike" cap="none" noProof="0">
                <a:solidFill>
                  <a:schemeClr val="tx1"/>
                </a:solidFill>
                <a:latin typeface="Kanit"/>
              </a:rPr>
              <a:t>, aproximando academia e mercado de trabalho</a:t>
            </a:r>
            <a:r>
              <a:rPr lang="pt-BR">
                <a:solidFill>
                  <a:schemeClr val="tx1"/>
                </a:solidFill>
                <a:latin typeface="Kanit"/>
              </a:rPr>
              <a:t> e assim fortalecendo</a:t>
            </a:r>
            <a:r>
              <a:rPr lang="pt-BR" b="0" i="0" u="none" strike="noStrike" cap="none" noProof="0">
                <a:solidFill>
                  <a:schemeClr val="tx1"/>
                </a:solidFill>
                <a:latin typeface="Kanit"/>
              </a:rPr>
              <a:t> o ecossistema local.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/>
            </a:pPr>
            <a:endParaRPr lang="pt-BR" b="0" i="0" u="none" strike="noStrike" cap="none" noProof="0">
              <a:solidFill>
                <a:schemeClr val="tx1"/>
              </a:solidFill>
            </a:endParaRPr>
          </a:p>
          <a:p>
            <a:pPr marL="139700" indent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r>
              <a:rPr lang="pt-BR" b="1" i="0" u="none" strike="noStrike" cap="none" noProof="0">
                <a:solidFill>
                  <a:srgbClr val="803176"/>
                </a:solidFill>
                <a:latin typeface="Kanit"/>
              </a:rPr>
              <a:t>Objetivo da Iniciativa</a:t>
            </a:r>
          </a:p>
          <a:p>
            <a:pPr marL="139700" indent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None/>
            </a:pPr>
            <a:r>
              <a:rPr lang="pt-BR" sz="1200" b="0" i="0" u="none" strike="noStrike" cap="none" noProof="0">
                <a:solidFill>
                  <a:schemeClr val="tx1"/>
                </a:solidFill>
              </a:rPr>
              <a:t>Formar e captar talentos em TI no sertão do Ceará através de capacitação imersiva alinhada a desafios reais das empresas, mitigando o êxodo intelectual.</a:t>
            </a:r>
            <a:br>
              <a:rPr lang="pt-BR" b="0" i="0" u="none" strike="noStrike" cap="none" noProof="0"/>
            </a:br>
            <a:br>
              <a:rPr lang="pt-BR"/>
            </a:br>
            <a:endParaRPr lang="pt-BR" b="0" i="0" u="none" strike="noStrike" cap="none" noProof="0">
              <a:solidFill>
                <a:schemeClr val="tx1"/>
              </a:solidFill>
            </a:endParaRPr>
          </a:p>
          <a:p>
            <a:pPr marL="139700" indent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r>
              <a:rPr lang="pt-BR" b="1" i="0" u="none" strike="noStrike" cap="none" noProof="0">
                <a:solidFill>
                  <a:srgbClr val="803176"/>
                </a:solidFill>
                <a:latin typeface="Kanit"/>
              </a:rPr>
              <a:t>Relevância para a comunidade de Open </a:t>
            </a:r>
            <a:r>
              <a:rPr lang="pt-BR" b="1" i="0" u="none" strike="noStrike" cap="none" noProof="0" err="1">
                <a:solidFill>
                  <a:srgbClr val="803176"/>
                </a:solidFill>
                <a:latin typeface="Kanit"/>
              </a:rPr>
              <a:t>Innovation</a:t>
            </a:r>
            <a:endParaRPr lang="pt-BR" b="1" i="0" u="none" strike="noStrike" cap="none" noProof="0">
              <a:solidFill>
                <a:srgbClr val="803176"/>
              </a:solidFill>
              <a:latin typeface="Kanit"/>
            </a:endParaRPr>
          </a:p>
          <a:p>
            <a:pPr marL="139700" indent="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None/>
            </a:pPr>
            <a:r>
              <a:rPr lang="pt-BR" sz="1200" b="0" i="0" u="none" strike="noStrike" cap="none" noProof="0">
                <a:solidFill>
                  <a:schemeClr val="tx1"/>
                </a:solidFill>
              </a:rPr>
              <a:t>Modelo replicável de cocriação universidade-empresa para resolver escassez de talentos, com foco em regiões subdesenvolvidas.</a:t>
            </a:r>
          </a:p>
        </p:txBody>
      </p:sp>
      <p:pic>
        <p:nvPicPr>
          <p:cNvPr id="6" name="Picture 5" descr="A black and orange text&#10;&#10;AI-generated content may be incorrect.">
            <a:extLst>
              <a:ext uri="{FF2B5EF4-FFF2-40B4-BE49-F238E27FC236}">
                <a16:creationId xmlns:a16="http://schemas.microsoft.com/office/drawing/2014/main" id="{114891A1-33B2-145A-FCA8-7BB1902F5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133" y="1385995"/>
            <a:ext cx="3862394" cy="237151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orange text&#10;&#10;AI-generated content may be incorrect.">
            <a:extLst>
              <a:ext uri="{FF2B5EF4-FFF2-40B4-BE49-F238E27FC236}">
                <a16:creationId xmlns:a16="http://schemas.microsoft.com/office/drawing/2014/main" id="{A5CCE6A1-BF8B-733E-15C0-CB7766B610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71248" y="566858"/>
            <a:ext cx="7362688" cy="4520692"/>
          </a:xfrm>
          <a:prstGeom prst="rect">
            <a:avLst/>
          </a:prstGeom>
        </p:spPr>
      </p:pic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736157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/>
              <a:t>Tipo de Caso &amp; Descrição da Prática / Tipo de Caso y </a:t>
            </a:r>
            <a:r>
              <a:rPr lang="pt-BR" sz="1600" err="1"/>
              <a:t>Descripción</a:t>
            </a:r>
            <a:r>
              <a:rPr lang="pt-BR" sz="1600"/>
              <a:t> de </a:t>
            </a:r>
            <a:r>
              <a:rPr lang="pt-BR" sz="1600" err="1"/>
              <a:t>la</a:t>
            </a:r>
            <a:r>
              <a:rPr lang="pt-BR" sz="1600"/>
              <a:t> </a:t>
            </a:r>
            <a:r>
              <a:rPr lang="pt-BR" sz="1600" err="1"/>
              <a:t>Práctica</a:t>
            </a:r>
            <a:endParaRPr lang="pt-BR" sz="16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D24629-C7D1-1867-7B67-7DD46E500749}"/>
              </a:ext>
            </a:extLst>
          </p:cNvPr>
          <p:cNvSpPr txBox="1"/>
          <p:nvPr/>
        </p:nvSpPr>
        <p:spPr>
          <a:xfrm>
            <a:off x="151084" y="486767"/>
            <a:ext cx="2778234" cy="255746"/>
          </a:xfrm>
          <a:prstGeom prst="roundRect">
            <a:avLst>
              <a:gd name="adj" fmla="val 6882"/>
            </a:avLst>
          </a:prstGeom>
          <a:solidFill>
            <a:srgbClr val="803176"/>
          </a:solidFill>
        </p:spPr>
        <p:txBody>
          <a:bodyPr wrap="square">
            <a:spAutoFit/>
          </a:bodyPr>
          <a:lstStyle/>
          <a:p>
            <a:pPr marL="139700" indent="0">
              <a:buNone/>
            </a:pPr>
            <a:r>
              <a:rPr lang="pt-BR" sz="1000">
                <a:solidFill>
                  <a:schemeClr val="bg1"/>
                </a:solidFill>
                <a:latin typeface="Kanit"/>
              </a:rPr>
              <a:t>Investimentos colaborativos em inovação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C9BE2F-DE35-DDB3-BA9F-DF05C5D75964}"/>
              </a:ext>
            </a:extLst>
          </p:cNvPr>
          <p:cNvSpPr txBox="1"/>
          <p:nvPr/>
        </p:nvSpPr>
        <p:spPr>
          <a:xfrm>
            <a:off x="230914" y="-626155"/>
            <a:ext cx="5551136" cy="538401"/>
          </a:xfrm>
          <a:prstGeom prst="roundRect">
            <a:avLst>
              <a:gd name="adj" fmla="val 5484"/>
            </a:avLst>
          </a:prstGeom>
          <a:solidFill>
            <a:srgbClr val="803176"/>
          </a:solidFill>
        </p:spPr>
        <p:txBody>
          <a:bodyPr wrap="square">
            <a:spAutoFit/>
          </a:bodyPr>
          <a:lstStyle/>
          <a:p>
            <a:pPr marL="139700" indent="0">
              <a:buNone/>
            </a:pPr>
            <a:r>
              <a:rPr lang="pt-BR">
                <a:solidFill>
                  <a:schemeClr val="bg1"/>
                </a:solidFill>
                <a:latin typeface="Kanit Light"/>
              </a:rPr>
              <a:t>Outra forma de interação empresarial com startups, universidades ou atores de inovação aberta​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D9CCB4-A3E8-75FA-1383-C9D6DDC3F4BE}"/>
              </a:ext>
            </a:extLst>
          </p:cNvPr>
          <p:cNvSpPr txBox="1"/>
          <p:nvPr/>
        </p:nvSpPr>
        <p:spPr>
          <a:xfrm>
            <a:off x="230914" y="2337428"/>
            <a:ext cx="617797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buClr>
                <a:srgbClr val="803176"/>
              </a:buClr>
            </a:pPr>
            <a:r>
              <a:rPr lang="pt-BR" b="1">
                <a:solidFill>
                  <a:srgbClr val="803176"/>
                </a:solidFill>
                <a:latin typeface="Kanit"/>
                <a:cs typeface="Segoe UI"/>
              </a:rPr>
              <a:t>Etapas do programa:</a:t>
            </a:r>
          </a:p>
          <a:p>
            <a:pPr marL="177800" lvl="1" indent="-177800">
              <a:buClr>
                <a:srgbClr val="803176"/>
              </a:buClr>
              <a:buFont typeface="+mj-lt"/>
              <a:buAutoNum type="arabicPeriod"/>
            </a:pPr>
            <a:r>
              <a:rPr lang="pt-BR" sz="1200" b="1">
                <a:latin typeface="Kanit"/>
                <a:cs typeface="Segoe UI"/>
              </a:rPr>
              <a:t>Inscrição</a:t>
            </a:r>
            <a:r>
              <a:rPr lang="pt-BR" sz="1200">
                <a:latin typeface="Kanit"/>
                <a:cs typeface="Segoe UI"/>
              </a:rPr>
              <a:t>, </a:t>
            </a:r>
            <a:r>
              <a:rPr lang="pt-BR" sz="1200" b="1">
                <a:latin typeface="Kanit"/>
                <a:cs typeface="Segoe UI"/>
              </a:rPr>
              <a:t>seleção</a:t>
            </a:r>
            <a:r>
              <a:rPr lang="pt-BR" sz="1200">
                <a:latin typeface="Kanit"/>
                <a:cs typeface="Segoe UI"/>
              </a:rPr>
              <a:t> e </a:t>
            </a:r>
            <a:r>
              <a:rPr lang="pt-BR" sz="1200" b="1">
                <a:latin typeface="Kanit"/>
                <a:cs typeface="Segoe UI"/>
              </a:rPr>
              <a:t>mobilização</a:t>
            </a:r>
            <a:r>
              <a:rPr lang="pt-BR" sz="1200">
                <a:latin typeface="Kanit"/>
                <a:cs typeface="Segoe UI"/>
              </a:rPr>
              <a:t> de alunos da UFC;</a:t>
            </a:r>
          </a:p>
          <a:p>
            <a:pPr marL="177800" lvl="1" indent="-177800">
              <a:buClr>
                <a:srgbClr val="803176"/>
              </a:buClr>
              <a:buFont typeface="+mj-lt"/>
              <a:buAutoNum type="arabicPeriod"/>
            </a:pPr>
            <a:r>
              <a:rPr lang="pt-BR" sz="1200" b="1">
                <a:latin typeface="Kanit"/>
                <a:cs typeface="Segoe UI"/>
              </a:rPr>
              <a:t>Aulas</a:t>
            </a:r>
            <a:r>
              <a:rPr lang="pt-BR" sz="1200">
                <a:latin typeface="Kanit"/>
                <a:cs typeface="Segoe UI"/>
              </a:rPr>
              <a:t> teórico-práticas com professores da UFC e participação ativa dos alunos durante os módulos; </a:t>
            </a:r>
          </a:p>
          <a:p>
            <a:pPr marL="177800" lvl="1" indent="-177800">
              <a:buClr>
                <a:srgbClr val="803176"/>
              </a:buClr>
              <a:buFont typeface="+mj-lt"/>
              <a:buAutoNum type="arabicPeriod"/>
            </a:pPr>
            <a:r>
              <a:rPr lang="pt-BR" sz="1200" b="1">
                <a:latin typeface="Kanit"/>
                <a:cs typeface="Segoe UI"/>
              </a:rPr>
              <a:t>Desenvolvimento</a:t>
            </a:r>
            <a:r>
              <a:rPr lang="pt-BR" sz="1200">
                <a:latin typeface="Kanit"/>
                <a:cs typeface="Segoe UI"/>
              </a:rPr>
              <a:t> de soluções para desafios das empresas via </a:t>
            </a:r>
            <a:r>
              <a:rPr lang="pt-BR" sz="1200" i="1" err="1">
                <a:latin typeface="Kanit"/>
                <a:cs typeface="Segoe UI"/>
              </a:rPr>
              <a:t>challenge</a:t>
            </a:r>
            <a:r>
              <a:rPr lang="pt-BR" sz="1200">
                <a:latin typeface="Kanit"/>
                <a:cs typeface="Segoe UI"/>
              </a:rPr>
              <a:t>;</a:t>
            </a:r>
          </a:p>
          <a:p>
            <a:pPr marL="177800" lvl="1" indent="-177800">
              <a:buClr>
                <a:srgbClr val="803176"/>
              </a:buClr>
              <a:buFont typeface="+mj-lt"/>
              <a:buAutoNum type="arabicPeriod"/>
            </a:pPr>
            <a:r>
              <a:rPr lang="pt-BR" sz="1200" b="1">
                <a:latin typeface="Kanit"/>
                <a:cs typeface="Segoe UI"/>
              </a:rPr>
              <a:t>Mentorias</a:t>
            </a:r>
            <a:r>
              <a:rPr lang="pt-BR" sz="1200">
                <a:latin typeface="Kanit"/>
                <a:cs typeface="Segoe UI"/>
              </a:rPr>
              <a:t> e acompanhamento conjunto entre empresas e UFC;</a:t>
            </a:r>
          </a:p>
          <a:p>
            <a:pPr marL="177800" lvl="1" indent="-177800">
              <a:buClr>
                <a:srgbClr val="803176"/>
              </a:buClr>
              <a:buFont typeface="+mj-lt"/>
              <a:buAutoNum type="arabicPeriod"/>
            </a:pPr>
            <a:r>
              <a:rPr lang="pt-BR" sz="1200" b="1" err="1">
                <a:latin typeface="Kanit"/>
                <a:cs typeface="Segoe UI"/>
              </a:rPr>
              <a:t>DemoDay</a:t>
            </a:r>
            <a:r>
              <a:rPr lang="pt-BR" sz="1200" b="1">
                <a:latin typeface="Kanit"/>
                <a:cs typeface="Segoe UI"/>
              </a:rPr>
              <a:t> </a:t>
            </a:r>
            <a:r>
              <a:rPr lang="pt-BR" sz="1200">
                <a:latin typeface="Kanit"/>
                <a:cs typeface="Segoe UI"/>
              </a:rPr>
              <a:t>com banca avaliadora diversa para escolha da solução;</a:t>
            </a:r>
          </a:p>
          <a:p>
            <a:pPr marL="177800" lvl="1" indent="-177800">
              <a:buClr>
                <a:srgbClr val="803176"/>
              </a:buClr>
              <a:buFont typeface="+mj-lt"/>
              <a:buAutoNum type="arabicPeriod"/>
            </a:pPr>
            <a:r>
              <a:rPr lang="pt-BR" sz="1200">
                <a:latin typeface="Kanit"/>
                <a:cs typeface="Segoe UI"/>
              </a:rPr>
              <a:t>Instrumentação da pesquisa com questionários e entrevistas qualitativas com profissionais envolvidos na gestão/execução do programa;</a:t>
            </a:r>
            <a:endParaRPr lang="en-US" sz="1200">
              <a:latin typeface="Kanit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8F2354B-7CD9-8638-5CAE-0493B98BEF7B}"/>
              </a:ext>
            </a:extLst>
          </p:cNvPr>
          <p:cNvGrpSpPr/>
          <p:nvPr/>
        </p:nvGrpSpPr>
        <p:grpSpPr>
          <a:xfrm>
            <a:off x="6617474" y="940672"/>
            <a:ext cx="1996562" cy="2722530"/>
            <a:chOff x="151084" y="851106"/>
            <a:chExt cx="1996562" cy="2722530"/>
          </a:xfrm>
        </p:grpSpPr>
        <p:pic>
          <p:nvPicPr>
            <p:cNvPr id="15" name="Picture 14" descr="A logo with purple letters&#10;&#10;AI-generated content may be incorrect.">
              <a:extLst>
                <a:ext uri="{FF2B5EF4-FFF2-40B4-BE49-F238E27FC236}">
                  <a16:creationId xmlns:a16="http://schemas.microsoft.com/office/drawing/2014/main" id="{9C7B7410-6513-C574-2112-3626EC7441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8886" y="1900207"/>
              <a:ext cx="543611" cy="352995"/>
            </a:xfrm>
            <a:prstGeom prst="rect">
              <a:avLst/>
            </a:prstGeom>
          </p:spPr>
        </p:pic>
        <p:pic>
          <p:nvPicPr>
            <p:cNvPr id="17" name="Picture 16" descr="A black background with white text&#10;&#10;AI-generated content may be incorrect.">
              <a:extLst>
                <a:ext uri="{FF2B5EF4-FFF2-40B4-BE49-F238E27FC236}">
                  <a16:creationId xmlns:a16="http://schemas.microsoft.com/office/drawing/2014/main" id="{2AE0ED33-113C-8036-EBD4-9C058499D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8250" y="3121323"/>
              <a:ext cx="1664509" cy="452313"/>
            </a:xfrm>
            <a:prstGeom prst="rect">
              <a:avLst/>
            </a:prstGeom>
          </p:spPr>
        </p:pic>
        <p:pic>
          <p:nvPicPr>
            <p:cNvPr id="31" name="Picture 30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F7E592B6-6BD9-E18D-DB18-313D229E1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73904" y="1139464"/>
              <a:ext cx="940235" cy="439969"/>
            </a:xfrm>
            <a:prstGeom prst="rect">
              <a:avLst/>
            </a:prstGeom>
          </p:spPr>
        </p:pic>
        <p:pic>
          <p:nvPicPr>
            <p:cNvPr id="33" name="Picture 32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EC77F542-5A31-C551-FB93-C8CD1AACC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00935" y="1900207"/>
              <a:ext cx="950076" cy="339047"/>
            </a:xfrm>
            <a:prstGeom prst="rect">
              <a:avLst/>
            </a:prstGeom>
          </p:spPr>
        </p:pic>
        <p:pic>
          <p:nvPicPr>
            <p:cNvPr id="35" name="Picture 34" descr="A blue and white logo&#10;&#10;AI-generated content may be incorrect.">
              <a:extLst>
                <a:ext uri="{FF2B5EF4-FFF2-40B4-BE49-F238E27FC236}">
                  <a16:creationId xmlns:a16="http://schemas.microsoft.com/office/drawing/2014/main" id="{8A3311DF-E3E2-19B6-688F-5CA4195B2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58886" y="1197582"/>
              <a:ext cx="469391" cy="401189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876BBA5-AAFB-8968-EEAB-216830753DA1}"/>
                </a:ext>
              </a:extLst>
            </p:cNvPr>
            <p:cNvSpPr txBox="1"/>
            <p:nvPr/>
          </p:nvSpPr>
          <p:spPr>
            <a:xfrm>
              <a:off x="151084" y="851106"/>
              <a:ext cx="199656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pt-BR" sz="1200" b="1">
                  <a:solidFill>
                    <a:srgbClr val="803176"/>
                  </a:solidFill>
                  <a:latin typeface="Kanit"/>
                  <a:cs typeface="Segoe UI"/>
                </a:rPr>
                <a:t>Um projeto: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5325E67-F71A-6A6B-8F0C-F781B82B3A3F}"/>
                </a:ext>
              </a:extLst>
            </p:cNvPr>
            <p:cNvSpPr txBox="1"/>
            <p:nvPr/>
          </p:nvSpPr>
          <p:spPr>
            <a:xfrm>
              <a:off x="168117" y="2773500"/>
              <a:ext cx="197952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pt-BR" sz="1200" b="1">
                  <a:solidFill>
                    <a:srgbClr val="803176"/>
                  </a:solidFill>
                  <a:latin typeface="Kanit"/>
                  <a:cs typeface="Segoe UI"/>
                </a:rPr>
                <a:t>Em parceria com:</a:t>
              </a:r>
            </a:p>
          </p:txBody>
        </p:sp>
      </p:grp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C7504E65-CA43-CB49-6BF1-9EB3339E57C5}"/>
              </a:ext>
            </a:extLst>
          </p:cNvPr>
          <p:cNvSpPr/>
          <p:nvPr/>
        </p:nvSpPr>
        <p:spPr>
          <a:xfrm>
            <a:off x="299371" y="1548755"/>
            <a:ext cx="1845018" cy="579378"/>
          </a:xfrm>
          <a:prstGeom prst="roundRect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>
                <a:latin typeface="Kanit"/>
              </a:rPr>
              <a:t>Módulo 1</a:t>
            </a:r>
          </a:p>
          <a:p>
            <a:pPr algn="ctr"/>
            <a:r>
              <a:rPr lang="pt-BR" b="1">
                <a:latin typeface="Kanit"/>
              </a:rPr>
              <a:t>Data Science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7F4AFF27-8687-6772-2682-8844CA88121C}"/>
              </a:ext>
            </a:extLst>
          </p:cNvPr>
          <p:cNvSpPr/>
          <p:nvPr/>
        </p:nvSpPr>
        <p:spPr>
          <a:xfrm>
            <a:off x="2275964" y="1548755"/>
            <a:ext cx="1845018" cy="579378"/>
          </a:xfrm>
          <a:prstGeom prst="roundRect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>
                <a:latin typeface="Kanit"/>
              </a:rPr>
              <a:t>Módulo 2</a:t>
            </a:r>
          </a:p>
          <a:p>
            <a:pPr algn="ctr"/>
            <a:r>
              <a:rPr lang="pt-BR" b="1">
                <a:latin typeface="Kanit"/>
              </a:rPr>
              <a:t>Machine Learning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B5389DE0-51E6-F704-5955-A7B88E9D036C}"/>
              </a:ext>
            </a:extLst>
          </p:cNvPr>
          <p:cNvSpPr/>
          <p:nvPr/>
        </p:nvSpPr>
        <p:spPr>
          <a:xfrm>
            <a:off x="4252557" y="1548755"/>
            <a:ext cx="1845018" cy="579378"/>
          </a:xfrm>
          <a:prstGeom prst="roundRect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>
                <a:latin typeface="Kanit"/>
              </a:rPr>
              <a:t>Módulo 3</a:t>
            </a:r>
          </a:p>
          <a:p>
            <a:pPr algn="ctr"/>
            <a:r>
              <a:rPr lang="pt-BR" b="1">
                <a:latin typeface="Kanit"/>
              </a:rPr>
              <a:t>Back-</a:t>
            </a:r>
            <a:r>
              <a:rPr lang="pt-BR" b="1" err="1">
                <a:latin typeface="Kanit"/>
              </a:rPr>
              <a:t>end</a:t>
            </a:r>
            <a:r>
              <a:rPr lang="pt-BR" b="1">
                <a:latin typeface="Kanit"/>
              </a:rPr>
              <a:t> Java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A08038-5166-B318-D059-987BE49268CA}"/>
              </a:ext>
            </a:extLst>
          </p:cNvPr>
          <p:cNvSpPr txBox="1"/>
          <p:nvPr/>
        </p:nvSpPr>
        <p:spPr>
          <a:xfrm>
            <a:off x="230914" y="925624"/>
            <a:ext cx="61779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200">
                <a:latin typeface="Kanit"/>
                <a:cs typeface="Segoe UI"/>
              </a:rPr>
              <a:t>O </a:t>
            </a:r>
            <a:r>
              <a:rPr lang="pt-BR" sz="1200" err="1">
                <a:latin typeface="Kanit"/>
                <a:cs typeface="Segoe UI"/>
              </a:rPr>
              <a:t>Mandacaru.dev</a:t>
            </a:r>
            <a:r>
              <a:rPr lang="pt-BR" sz="1200">
                <a:latin typeface="Kanit"/>
                <a:cs typeface="Segoe UI"/>
              </a:rPr>
              <a:t> foi estruturado em </a:t>
            </a:r>
            <a:r>
              <a:rPr lang="pt-BR" sz="1200" b="1">
                <a:solidFill>
                  <a:srgbClr val="803176"/>
                </a:solidFill>
                <a:latin typeface="Kanit"/>
                <a:cs typeface="Segoe UI"/>
              </a:rPr>
              <a:t>três módulos</a:t>
            </a:r>
            <a:r>
              <a:rPr lang="pt-BR" sz="1200">
                <a:solidFill>
                  <a:srgbClr val="803176"/>
                </a:solidFill>
                <a:latin typeface="Kanit"/>
                <a:cs typeface="Segoe UI"/>
              </a:rPr>
              <a:t> </a:t>
            </a:r>
            <a:r>
              <a:rPr lang="pt-BR" sz="1200">
                <a:latin typeface="Kanit"/>
                <a:cs typeface="Segoe UI"/>
              </a:rPr>
              <a:t>com formato de </a:t>
            </a:r>
            <a:r>
              <a:rPr lang="pt-BR" sz="1200" i="1" err="1">
                <a:latin typeface="Kanit"/>
                <a:cs typeface="Segoe UI"/>
              </a:rPr>
              <a:t>bootcamp</a:t>
            </a:r>
            <a:r>
              <a:rPr lang="pt-BR" sz="1200">
                <a:latin typeface="Kanit"/>
                <a:cs typeface="Segoe UI"/>
              </a:rPr>
              <a:t> remoto, alinhados com desafios reais das empresas, focados em:</a:t>
            </a:r>
            <a:r>
              <a:rPr lang="en-US" sz="1200">
                <a:latin typeface="Kanit"/>
                <a:cs typeface="Segoe UI"/>
              </a:rPr>
              <a:t> 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0EEB39C-DD5B-8EC7-4450-B7266403BE1B}"/>
              </a:ext>
            </a:extLst>
          </p:cNvPr>
          <p:cNvGrpSpPr/>
          <p:nvPr/>
        </p:nvGrpSpPr>
        <p:grpSpPr>
          <a:xfrm>
            <a:off x="1361888" y="4267091"/>
            <a:ext cx="4735687" cy="619101"/>
            <a:chOff x="5258240" y="1384328"/>
            <a:chExt cx="4735687" cy="619101"/>
          </a:xfrm>
        </p:grpSpPr>
        <p:sp>
          <p:nvSpPr>
            <p:cNvPr id="9" name="Google Shape;103;p16">
              <a:extLst>
                <a:ext uri="{FF2B5EF4-FFF2-40B4-BE49-F238E27FC236}">
                  <a16:creationId xmlns:a16="http://schemas.microsoft.com/office/drawing/2014/main" id="{072B58AF-999E-1666-5C26-CD19BC528C1B}"/>
                </a:ext>
              </a:extLst>
            </p:cNvPr>
            <p:cNvSpPr txBox="1">
              <a:spLocks/>
            </p:cNvSpPr>
            <p:nvPr/>
          </p:nvSpPr>
          <p:spPr>
            <a:xfrm>
              <a:off x="5565086" y="1384328"/>
              <a:ext cx="4428841" cy="619101"/>
            </a:xfrm>
            <a:prstGeom prst="roundRect">
              <a:avLst/>
            </a:prstGeom>
            <a:noFill/>
            <a:ln>
              <a:solidFill>
                <a:srgbClr val="803176"/>
              </a:solidFill>
            </a:ln>
          </p:spPr>
          <p:txBody>
            <a:bodyPr spcFirstLastPara="1" wrap="square" lIns="0" tIns="18000" rIns="0" bIns="1800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9pPr>
            </a:lstStyle>
            <a:p>
              <a:pPr marL="0" indent="0" algn="ctr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pt-BR" sz="1200">
                  <a:solidFill>
                    <a:srgbClr val="803176"/>
                  </a:solidFill>
                </a:rPr>
                <a:t>Construção de </a:t>
              </a:r>
              <a:r>
                <a:rPr lang="pt-BR" sz="1200" b="1">
                  <a:solidFill>
                    <a:srgbClr val="803176"/>
                  </a:solidFill>
                </a:rPr>
                <a:t>laboratório de informática</a:t>
              </a:r>
              <a:r>
                <a:rPr lang="pt-BR" sz="1200">
                  <a:solidFill>
                    <a:srgbClr val="803176"/>
                  </a:solidFill>
                </a:rPr>
                <a:t> na Universidade para fomento e apoio à experimentação dos alunos durante o programa;</a:t>
              </a:r>
            </a:p>
          </p:txBody>
        </p:sp>
        <p:pic>
          <p:nvPicPr>
            <p:cNvPr id="46" name="Graphic 45" descr="Badge Follow with solid fill">
              <a:extLst>
                <a:ext uri="{FF2B5EF4-FFF2-40B4-BE49-F238E27FC236}">
                  <a16:creationId xmlns:a16="http://schemas.microsoft.com/office/drawing/2014/main" id="{2F72A09E-58DC-7E5A-1E5F-AE025F757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258240" y="1472025"/>
              <a:ext cx="436759" cy="43675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00440BCD-951F-49E4-1A45-56B17A604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 descr="A black and orange text&#10;&#10;AI-generated content may be incorrect.">
            <a:extLst>
              <a:ext uri="{FF2B5EF4-FFF2-40B4-BE49-F238E27FC236}">
                <a16:creationId xmlns:a16="http://schemas.microsoft.com/office/drawing/2014/main" id="{B1E23E04-7AFF-103A-335C-4A70B3E9F0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71248" y="566858"/>
            <a:ext cx="7362688" cy="45206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C7822F-EABB-32A0-9E29-21A48111C141}"/>
              </a:ext>
            </a:extLst>
          </p:cNvPr>
          <p:cNvSpPr txBox="1"/>
          <p:nvPr/>
        </p:nvSpPr>
        <p:spPr>
          <a:xfrm>
            <a:off x="230914" y="-626155"/>
            <a:ext cx="5551136" cy="538401"/>
          </a:xfrm>
          <a:prstGeom prst="roundRect">
            <a:avLst>
              <a:gd name="adj" fmla="val 5484"/>
            </a:avLst>
          </a:prstGeom>
          <a:solidFill>
            <a:srgbClr val="803176"/>
          </a:solidFill>
        </p:spPr>
        <p:txBody>
          <a:bodyPr wrap="square">
            <a:spAutoFit/>
          </a:bodyPr>
          <a:lstStyle/>
          <a:p>
            <a:pPr marL="139700" indent="0">
              <a:buNone/>
            </a:pPr>
            <a:r>
              <a:rPr lang="pt-BR">
                <a:solidFill>
                  <a:schemeClr val="bg1"/>
                </a:solidFill>
                <a:latin typeface="Kanit Light"/>
              </a:rPr>
              <a:t>Outra forma de interação empresarial com startups, universidades ou atores de inovação aberta​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FA3D742-06BB-CE82-3499-F7BB1395C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/>
              <a:t>Originalidade &amp; Inovação / </a:t>
            </a:r>
            <a:r>
              <a:rPr lang="pt-BR" err="1"/>
              <a:t>Originalidad</a:t>
            </a:r>
            <a:r>
              <a:rPr lang="pt-BR"/>
              <a:t> e </a:t>
            </a:r>
            <a:r>
              <a:rPr lang="pt-BR" err="1"/>
              <a:t>Innovación</a:t>
            </a:r>
            <a:endParaRPr lang="pt-BR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A76374E-6D26-9307-3A10-FB475A1A6A51}"/>
              </a:ext>
            </a:extLst>
          </p:cNvPr>
          <p:cNvSpPr/>
          <p:nvPr/>
        </p:nvSpPr>
        <p:spPr>
          <a:xfrm>
            <a:off x="1606234" y="3182430"/>
            <a:ext cx="2905532" cy="461665"/>
          </a:xfrm>
          <a:custGeom>
            <a:avLst/>
            <a:gdLst>
              <a:gd name="connsiteX0" fmla="*/ 0 w 1494140"/>
              <a:gd name="connsiteY0" fmla="*/ 0 h 971191"/>
              <a:gd name="connsiteX1" fmla="*/ 1494140 w 1494140"/>
              <a:gd name="connsiteY1" fmla="*/ 0 h 971191"/>
              <a:gd name="connsiteX2" fmla="*/ 1494140 w 1494140"/>
              <a:gd name="connsiteY2" fmla="*/ 971191 h 971191"/>
              <a:gd name="connsiteX3" fmla="*/ 0 w 1494140"/>
              <a:gd name="connsiteY3" fmla="*/ 971191 h 971191"/>
              <a:gd name="connsiteX4" fmla="*/ 0 w 1494140"/>
              <a:gd name="connsiteY4" fmla="*/ 0 h 9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4140" h="971191">
                <a:moveTo>
                  <a:pt x="0" y="0"/>
                </a:moveTo>
                <a:lnTo>
                  <a:pt x="1494140" y="0"/>
                </a:lnTo>
                <a:lnTo>
                  <a:pt x="1494140" y="971191"/>
                </a:lnTo>
                <a:lnTo>
                  <a:pt x="0" y="971191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r>
              <a:rPr lang="pt-BR" sz="1200">
                <a:solidFill>
                  <a:srgbClr val="000000"/>
                </a:solidFill>
                <a:latin typeface="Kanit"/>
                <a:cs typeface="Arial"/>
              </a:rPr>
              <a:t>Problemas reais das empresas como base pedagógica.  </a:t>
            </a:r>
            <a:endParaRPr lang="en-US" sz="1200">
              <a:solidFill>
                <a:srgbClr val="000000"/>
              </a:solidFill>
              <a:latin typeface="Kanit"/>
              <a:cs typeface="Arial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819B116-1D73-392B-0656-6882F420E978}"/>
              </a:ext>
            </a:extLst>
          </p:cNvPr>
          <p:cNvSpPr/>
          <p:nvPr/>
        </p:nvSpPr>
        <p:spPr>
          <a:xfrm>
            <a:off x="5742872" y="1227423"/>
            <a:ext cx="2905532" cy="646331"/>
          </a:xfrm>
          <a:custGeom>
            <a:avLst/>
            <a:gdLst>
              <a:gd name="connsiteX0" fmla="*/ 0 w 1494140"/>
              <a:gd name="connsiteY0" fmla="*/ 0 h 971191"/>
              <a:gd name="connsiteX1" fmla="*/ 1494140 w 1494140"/>
              <a:gd name="connsiteY1" fmla="*/ 0 h 971191"/>
              <a:gd name="connsiteX2" fmla="*/ 1494140 w 1494140"/>
              <a:gd name="connsiteY2" fmla="*/ 971191 h 971191"/>
              <a:gd name="connsiteX3" fmla="*/ 0 w 1494140"/>
              <a:gd name="connsiteY3" fmla="*/ 971191 h 971191"/>
              <a:gd name="connsiteX4" fmla="*/ 0 w 1494140"/>
              <a:gd name="connsiteY4" fmla="*/ 0 h 9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4140" h="971191">
                <a:moveTo>
                  <a:pt x="0" y="0"/>
                </a:moveTo>
                <a:lnTo>
                  <a:pt x="1494140" y="0"/>
                </a:lnTo>
                <a:lnTo>
                  <a:pt x="1494140" y="971191"/>
                </a:lnTo>
                <a:lnTo>
                  <a:pt x="0" y="971191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200">
                <a:solidFill>
                  <a:srgbClr val="000000"/>
                </a:solidFill>
                <a:latin typeface="Kanit"/>
                <a:cs typeface="Arial"/>
              </a:rPr>
              <a:t>Integração universidade </a:t>
            </a:r>
            <a:r>
              <a:rPr lang="pt-BR" sz="1200">
                <a:latin typeface="Kanit"/>
              </a:rPr>
              <a:t>– discentes e docentes - </a:t>
            </a:r>
            <a:r>
              <a:rPr lang="pt-BR" sz="1200">
                <a:solidFill>
                  <a:srgbClr val="000000"/>
                </a:solidFill>
                <a:latin typeface="Kanit"/>
                <a:cs typeface="Arial"/>
              </a:rPr>
              <a:t>(UFC), corporações (B3/</a:t>
            </a:r>
            <a:r>
              <a:rPr lang="pt-BR" sz="1200" err="1">
                <a:solidFill>
                  <a:srgbClr val="000000"/>
                </a:solidFill>
                <a:latin typeface="Kanit"/>
                <a:cs typeface="Arial"/>
              </a:rPr>
              <a:t>PDtec</a:t>
            </a:r>
            <a:r>
              <a:rPr lang="pt-BR" sz="1200">
                <a:solidFill>
                  <a:srgbClr val="000000"/>
                </a:solidFill>
                <a:latin typeface="Kanit"/>
                <a:cs typeface="Arial"/>
              </a:rPr>
              <a:t>) e sociedade. </a:t>
            </a:r>
            <a:endParaRPr lang="en-US" sz="1200">
              <a:solidFill>
                <a:srgbClr val="000000"/>
              </a:solidFill>
              <a:latin typeface="Kanit"/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2E226B8-936B-4335-435F-41BE9A7010A7}"/>
              </a:ext>
            </a:extLst>
          </p:cNvPr>
          <p:cNvSpPr txBox="1"/>
          <p:nvPr/>
        </p:nvSpPr>
        <p:spPr>
          <a:xfrm>
            <a:off x="1569363" y="989989"/>
            <a:ext cx="13741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kern="1200">
                <a:solidFill>
                  <a:srgbClr val="803176"/>
                </a:solidFill>
                <a:latin typeface="Kanit"/>
              </a:rPr>
              <a:t>Interiorização</a:t>
            </a:r>
            <a:endParaRPr lang="pt-BR">
              <a:solidFill>
                <a:srgbClr val="803176"/>
              </a:solidFill>
              <a:latin typeface="Kanit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3C8417B-38DC-E768-38DA-926047493415}"/>
              </a:ext>
            </a:extLst>
          </p:cNvPr>
          <p:cNvSpPr txBox="1"/>
          <p:nvPr/>
        </p:nvSpPr>
        <p:spPr>
          <a:xfrm>
            <a:off x="1569363" y="1225400"/>
            <a:ext cx="29055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>
                <a:latin typeface="Kanit"/>
              </a:rPr>
              <a:t>Foco em talentos do sertão cearense (região economicamente vulnerável e tradicionalmente desatendida). 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553EBF8-4237-D272-24BB-BBDED983091A}"/>
              </a:ext>
            </a:extLst>
          </p:cNvPr>
          <p:cNvSpPr txBox="1"/>
          <p:nvPr/>
        </p:nvSpPr>
        <p:spPr>
          <a:xfrm>
            <a:off x="1606234" y="2898230"/>
            <a:ext cx="14618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b="1" kern="1200">
                <a:latin typeface="Kanit"/>
              </a:defRPr>
            </a:lvl1pPr>
          </a:lstStyle>
          <a:p>
            <a:pPr algn="l"/>
            <a:r>
              <a:rPr lang="pt-BR" err="1">
                <a:solidFill>
                  <a:srgbClr val="803176"/>
                </a:solidFill>
              </a:rPr>
              <a:t>Challenge</a:t>
            </a:r>
            <a:r>
              <a:rPr lang="pt-BR">
                <a:solidFill>
                  <a:srgbClr val="803176"/>
                </a:solidFill>
              </a:rPr>
              <a:t>: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7FFA949-D6C4-AA1E-25EA-ED8C99A96E9E}"/>
              </a:ext>
            </a:extLst>
          </p:cNvPr>
          <p:cNvSpPr txBox="1"/>
          <p:nvPr/>
        </p:nvSpPr>
        <p:spPr>
          <a:xfrm>
            <a:off x="5742872" y="976972"/>
            <a:ext cx="23727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b="1" kern="1200">
                <a:latin typeface="Kanit"/>
              </a:defRPr>
            </a:lvl1pPr>
          </a:lstStyle>
          <a:p>
            <a:pPr algn="l"/>
            <a:r>
              <a:rPr lang="pt-BR">
                <a:solidFill>
                  <a:srgbClr val="803176"/>
                </a:solidFill>
              </a:rPr>
              <a:t>Triangulação de percepções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5FFBF71-E4CE-6FC0-D547-540687944EBD}"/>
              </a:ext>
            </a:extLst>
          </p:cNvPr>
          <p:cNvGrpSpPr/>
          <p:nvPr/>
        </p:nvGrpSpPr>
        <p:grpSpPr>
          <a:xfrm>
            <a:off x="4838296" y="976972"/>
            <a:ext cx="911425" cy="911425"/>
            <a:chOff x="4107267" y="1376438"/>
            <a:chExt cx="911425" cy="911425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CE0A30F-EF1B-809D-0AD1-2AA965E3D4B4}"/>
                </a:ext>
              </a:extLst>
            </p:cNvPr>
            <p:cNvSpPr/>
            <p:nvPr/>
          </p:nvSpPr>
          <p:spPr>
            <a:xfrm>
              <a:off x="4107267" y="1376438"/>
              <a:ext cx="911425" cy="911425"/>
            </a:xfrm>
            <a:prstGeom prst="ellipse">
              <a:avLst/>
            </a:prstGeom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/>
            </a:p>
          </p:txBody>
        </p:sp>
        <p:pic>
          <p:nvPicPr>
            <p:cNvPr id="58" name="Graphic 57" descr="Cycle with people with solid fill">
              <a:extLst>
                <a:ext uri="{FF2B5EF4-FFF2-40B4-BE49-F238E27FC236}">
                  <a16:creationId xmlns:a16="http://schemas.microsoft.com/office/drawing/2014/main" id="{DCF5DACF-C1B0-67EF-933D-C2DE57643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03779" y="1554515"/>
              <a:ext cx="518400" cy="518400"/>
            </a:xfrm>
            <a:prstGeom prst="rect">
              <a:avLst/>
            </a:prstGeom>
          </p:spPr>
        </p:pic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328BF3B-EAA5-D5F7-8813-AB038F8BBFE2}"/>
              </a:ext>
            </a:extLst>
          </p:cNvPr>
          <p:cNvGrpSpPr/>
          <p:nvPr/>
        </p:nvGrpSpPr>
        <p:grpSpPr>
          <a:xfrm>
            <a:off x="653441" y="989989"/>
            <a:ext cx="911425" cy="911425"/>
            <a:chOff x="602206" y="1376438"/>
            <a:chExt cx="911425" cy="911425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37FF57C-4851-54EB-A8D4-3A98AEF926E3}"/>
                </a:ext>
              </a:extLst>
            </p:cNvPr>
            <p:cNvSpPr/>
            <p:nvPr/>
          </p:nvSpPr>
          <p:spPr>
            <a:xfrm>
              <a:off x="602206" y="1376438"/>
              <a:ext cx="911425" cy="911425"/>
            </a:xfrm>
            <a:prstGeom prst="ellipse">
              <a:avLst/>
            </a:prstGeom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/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CDD482C0-ED63-7175-DC33-D5D68167E652}"/>
                </a:ext>
              </a:extLst>
            </p:cNvPr>
            <p:cNvGrpSpPr/>
            <p:nvPr/>
          </p:nvGrpSpPr>
          <p:grpSpPr>
            <a:xfrm flipH="1">
              <a:off x="798718" y="1572950"/>
              <a:ext cx="518400" cy="518400"/>
              <a:chOff x="4015919" y="3800739"/>
              <a:chExt cx="1160713" cy="1160713"/>
            </a:xfrm>
            <a:solidFill>
              <a:srgbClr val="803176"/>
            </a:solidFill>
          </p:grpSpPr>
          <p:pic>
            <p:nvPicPr>
              <p:cNvPr id="60" name="Graphic 59" descr="Desert scene with solid fill">
                <a:extLst>
                  <a:ext uri="{FF2B5EF4-FFF2-40B4-BE49-F238E27FC236}">
                    <a16:creationId xmlns:a16="http://schemas.microsoft.com/office/drawing/2014/main" id="{72CD9C98-C8AD-A528-E6C9-9D992BF689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185924" y="3942411"/>
                <a:ext cx="638530" cy="638530"/>
              </a:xfrm>
              <a:prstGeom prst="rect">
                <a:avLst/>
              </a:prstGeom>
            </p:spPr>
          </p:pic>
          <p:pic>
            <p:nvPicPr>
              <p:cNvPr id="62" name="Graphic 61" descr="Magnifying glass with solid fill">
                <a:extLst>
                  <a:ext uri="{FF2B5EF4-FFF2-40B4-BE49-F238E27FC236}">
                    <a16:creationId xmlns:a16="http://schemas.microsoft.com/office/drawing/2014/main" id="{8A161F86-464D-EF92-B226-D684E6BA93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4015919" y="3800739"/>
                <a:ext cx="1160713" cy="1160713"/>
              </a:xfrm>
              <a:prstGeom prst="rect">
                <a:avLst/>
              </a:prstGeom>
            </p:spPr>
          </p:pic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8EA9797-F497-E86D-7C5F-FA56BDC26B2E}"/>
              </a:ext>
            </a:extLst>
          </p:cNvPr>
          <p:cNvGrpSpPr/>
          <p:nvPr/>
        </p:nvGrpSpPr>
        <p:grpSpPr>
          <a:xfrm>
            <a:off x="690312" y="2898230"/>
            <a:ext cx="911425" cy="911425"/>
            <a:chOff x="2351651" y="1376438"/>
            <a:chExt cx="911425" cy="911425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6A74148-D642-B87F-4FD8-49D015D6ED18}"/>
                </a:ext>
              </a:extLst>
            </p:cNvPr>
            <p:cNvSpPr/>
            <p:nvPr/>
          </p:nvSpPr>
          <p:spPr>
            <a:xfrm>
              <a:off x="2351651" y="1376438"/>
              <a:ext cx="911425" cy="911425"/>
            </a:xfrm>
            <a:prstGeom prst="ellipse">
              <a:avLst/>
            </a:prstGeom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/>
            </a:p>
          </p:txBody>
        </p:sp>
        <p:pic>
          <p:nvPicPr>
            <p:cNvPr id="69" name="Graphic 68" descr="Books with solid fill">
              <a:extLst>
                <a:ext uri="{FF2B5EF4-FFF2-40B4-BE49-F238E27FC236}">
                  <a16:creationId xmlns:a16="http://schemas.microsoft.com/office/drawing/2014/main" id="{8201664B-FE20-D476-24C1-34A290C1B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548559" y="1573346"/>
              <a:ext cx="517609" cy="5176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5448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A72BC68C-43A9-177B-8824-5A09652AC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 descr="A black and orange text&#10;&#10;AI-generated content may be incorrect.">
            <a:extLst>
              <a:ext uri="{FF2B5EF4-FFF2-40B4-BE49-F238E27FC236}">
                <a16:creationId xmlns:a16="http://schemas.microsoft.com/office/drawing/2014/main" id="{1C264EAA-893F-D7D8-2D15-E302F32A01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71248" y="566858"/>
            <a:ext cx="7362688" cy="45206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9FF0B4-4247-170A-E27D-660777C09913}"/>
              </a:ext>
            </a:extLst>
          </p:cNvPr>
          <p:cNvSpPr txBox="1"/>
          <p:nvPr/>
        </p:nvSpPr>
        <p:spPr>
          <a:xfrm>
            <a:off x="230914" y="-626155"/>
            <a:ext cx="5551136" cy="538401"/>
          </a:xfrm>
          <a:prstGeom prst="roundRect">
            <a:avLst>
              <a:gd name="adj" fmla="val 5484"/>
            </a:avLst>
          </a:prstGeom>
          <a:solidFill>
            <a:srgbClr val="803176"/>
          </a:solidFill>
        </p:spPr>
        <p:txBody>
          <a:bodyPr wrap="square">
            <a:spAutoFit/>
          </a:bodyPr>
          <a:lstStyle/>
          <a:p>
            <a:pPr marL="139700" indent="0">
              <a:buNone/>
            </a:pPr>
            <a:r>
              <a:rPr lang="pt-BR">
                <a:solidFill>
                  <a:schemeClr val="bg1"/>
                </a:solidFill>
                <a:latin typeface="Kanit Light"/>
              </a:rPr>
              <a:t>Outra forma de interação empresarial com startups, universidades ou atores de inovação aberta​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F9568C-3687-C43D-3ED2-D36DBD605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/>
              <a:t>Colaboração &amp; Engajamento / </a:t>
            </a:r>
            <a:r>
              <a:rPr lang="pt-BR" err="1"/>
              <a:t>Colaboración</a:t>
            </a:r>
            <a:r>
              <a:rPr lang="pt-BR"/>
              <a:t> y </a:t>
            </a:r>
            <a:r>
              <a:rPr lang="pt-BR" err="1"/>
              <a:t>Compromiso</a:t>
            </a:r>
            <a:endParaRPr lang="pt-BR"/>
          </a:p>
        </p:txBody>
      </p:sp>
      <p:sp>
        <p:nvSpPr>
          <p:cNvPr id="3" name="Forma Livre: Forma 4">
            <a:extLst>
              <a:ext uri="{FF2B5EF4-FFF2-40B4-BE49-F238E27FC236}">
                <a16:creationId xmlns:a16="http://schemas.microsoft.com/office/drawing/2014/main" id="{9E72ECDC-7B8D-C238-5867-6D3746390B0C}"/>
              </a:ext>
            </a:extLst>
          </p:cNvPr>
          <p:cNvSpPr/>
          <p:nvPr/>
        </p:nvSpPr>
        <p:spPr>
          <a:xfrm>
            <a:off x="372028" y="984078"/>
            <a:ext cx="2520960" cy="716110"/>
          </a:xfrm>
          <a:custGeom>
            <a:avLst/>
            <a:gdLst>
              <a:gd name="connsiteX0" fmla="*/ 0 w 1687974"/>
              <a:gd name="connsiteY0" fmla="*/ 0 h 716110"/>
              <a:gd name="connsiteX1" fmla="*/ 1687974 w 1687974"/>
              <a:gd name="connsiteY1" fmla="*/ 0 h 716110"/>
              <a:gd name="connsiteX2" fmla="*/ 1687974 w 1687974"/>
              <a:gd name="connsiteY2" fmla="*/ 716110 h 716110"/>
              <a:gd name="connsiteX3" fmla="*/ 0 w 1687974"/>
              <a:gd name="connsiteY3" fmla="*/ 716110 h 716110"/>
              <a:gd name="connsiteX4" fmla="*/ 0 w 1687974"/>
              <a:gd name="connsiteY4" fmla="*/ 0 h 716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7974" h="716110">
                <a:moveTo>
                  <a:pt x="0" y="0"/>
                </a:moveTo>
                <a:lnTo>
                  <a:pt x="1687974" y="0"/>
                </a:lnTo>
                <a:lnTo>
                  <a:pt x="1687974" y="716110"/>
                </a:lnTo>
                <a:lnTo>
                  <a:pt x="0" y="7161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000" b="1" kern="1200"/>
              <a:t>Parceiros internos e externos:</a:t>
            </a:r>
            <a:endParaRPr lang="en-US" sz="2000" b="1" kern="120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53727E66-9186-C644-1F10-C53C6D4D9984}"/>
              </a:ext>
            </a:extLst>
          </p:cNvPr>
          <p:cNvSpPr/>
          <p:nvPr/>
        </p:nvSpPr>
        <p:spPr>
          <a:xfrm>
            <a:off x="3187106" y="2003670"/>
            <a:ext cx="716110" cy="716110"/>
          </a:xfrm>
          <a:prstGeom prst="ellipse">
            <a:avLst/>
          </a:prstGeom>
          <a:solidFill>
            <a:schemeClr val="tx2">
              <a:lumMod val="9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7" name="Retângulo 6" descr="Fábrica">
            <a:extLst>
              <a:ext uri="{FF2B5EF4-FFF2-40B4-BE49-F238E27FC236}">
                <a16:creationId xmlns:a16="http://schemas.microsoft.com/office/drawing/2014/main" id="{7B3D503D-7853-B630-980D-D0A994A92894}"/>
              </a:ext>
            </a:extLst>
          </p:cNvPr>
          <p:cNvSpPr/>
          <p:nvPr/>
        </p:nvSpPr>
        <p:spPr>
          <a:xfrm>
            <a:off x="3337489" y="2154054"/>
            <a:ext cx="415344" cy="415344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50B8041E-401C-6975-725E-40C2BE97CD80}"/>
              </a:ext>
            </a:extLst>
          </p:cNvPr>
          <p:cNvSpPr/>
          <p:nvPr/>
        </p:nvSpPr>
        <p:spPr>
          <a:xfrm>
            <a:off x="4056669" y="2003670"/>
            <a:ext cx="1687974" cy="716110"/>
          </a:xfrm>
          <a:custGeom>
            <a:avLst/>
            <a:gdLst>
              <a:gd name="connsiteX0" fmla="*/ 0 w 1687974"/>
              <a:gd name="connsiteY0" fmla="*/ 0 h 716110"/>
              <a:gd name="connsiteX1" fmla="*/ 1687974 w 1687974"/>
              <a:gd name="connsiteY1" fmla="*/ 0 h 716110"/>
              <a:gd name="connsiteX2" fmla="*/ 1687974 w 1687974"/>
              <a:gd name="connsiteY2" fmla="*/ 716110 h 716110"/>
              <a:gd name="connsiteX3" fmla="*/ 0 w 1687974"/>
              <a:gd name="connsiteY3" fmla="*/ 716110 h 716110"/>
              <a:gd name="connsiteX4" fmla="*/ 0 w 1687974"/>
              <a:gd name="connsiteY4" fmla="*/ 0 h 716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7974" h="716110">
                <a:moveTo>
                  <a:pt x="0" y="0"/>
                </a:moveTo>
                <a:lnTo>
                  <a:pt x="1687974" y="0"/>
                </a:lnTo>
                <a:lnTo>
                  <a:pt x="1687974" y="716110"/>
                </a:lnTo>
                <a:lnTo>
                  <a:pt x="0" y="7161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100" kern="1200"/>
              <a:t>Empresas: B3, </a:t>
            </a:r>
            <a:r>
              <a:rPr lang="pt-BR" sz="1100" kern="1200" err="1"/>
              <a:t>Neoway</a:t>
            </a:r>
            <a:r>
              <a:rPr lang="pt-BR" sz="1100" kern="1200"/>
              <a:t>, </a:t>
            </a:r>
            <a:r>
              <a:rPr lang="pt-BR" sz="1100" kern="1200" err="1"/>
              <a:t>PDtec</a:t>
            </a:r>
            <a:r>
              <a:rPr lang="pt-BR" sz="1100" kern="1200"/>
              <a:t>, BLK.</a:t>
            </a:r>
            <a:endParaRPr lang="en-US" sz="1100" kern="120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1BA435C4-9973-FBEC-643E-EFAA040F5D9C}"/>
              </a:ext>
            </a:extLst>
          </p:cNvPr>
          <p:cNvSpPr/>
          <p:nvPr/>
        </p:nvSpPr>
        <p:spPr>
          <a:xfrm>
            <a:off x="6038760" y="2003670"/>
            <a:ext cx="716110" cy="716110"/>
          </a:xfrm>
          <a:prstGeom prst="ellipse">
            <a:avLst/>
          </a:prstGeom>
          <a:solidFill>
            <a:schemeClr val="tx2">
              <a:lumMod val="9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Retângulo 9" descr="Óculos">
            <a:extLst>
              <a:ext uri="{FF2B5EF4-FFF2-40B4-BE49-F238E27FC236}">
                <a16:creationId xmlns:a16="http://schemas.microsoft.com/office/drawing/2014/main" id="{F3AA3EF7-FDB1-2E43-090C-FB65404E4D7F}"/>
              </a:ext>
            </a:extLst>
          </p:cNvPr>
          <p:cNvSpPr/>
          <p:nvPr/>
        </p:nvSpPr>
        <p:spPr>
          <a:xfrm>
            <a:off x="6189143" y="2154054"/>
            <a:ext cx="415344" cy="415344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2" name="Forma Livre: Forma 10">
            <a:extLst>
              <a:ext uri="{FF2B5EF4-FFF2-40B4-BE49-F238E27FC236}">
                <a16:creationId xmlns:a16="http://schemas.microsoft.com/office/drawing/2014/main" id="{48868B83-E47E-3B65-0651-92241464059C}"/>
              </a:ext>
            </a:extLst>
          </p:cNvPr>
          <p:cNvSpPr/>
          <p:nvPr/>
        </p:nvSpPr>
        <p:spPr>
          <a:xfrm>
            <a:off x="6908323" y="2003670"/>
            <a:ext cx="1687974" cy="716110"/>
          </a:xfrm>
          <a:custGeom>
            <a:avLst/>
            <a:gdLst>
              <a:gd name="connsiteX0" fmla="*/ 0 w 1687974"/>
              <a:gd name="connsiteY0" fmla="*/ 0 h 716110"/>
              <a:gd name="connsiteX1" fmla="*/ 1687974 w 1687974"/>
              <a:gd name="connsiteY1" fmla="*/ 0 h 716110"/>
              <a:gd name="connsiteX2" fmla="*/ 1687974 w 1687974"/>
              <a:gd name="connsiteY2" fmla="*/ 716110 h 716110"/>
              <a:gd name="connsiteX3" fmla="*/ 0 w 1687974"/>
              <a:gd name="connsiteY3" fmla="*/ 716110 h 716110"/>
              <a:gd name="connsiteX4" fmla="*/ 0 w 1687974"/>
              <a:gd name="connsiteY4" fmla="*/ 0 h 716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7974" h="716110">
                <a:moveTo>
                  <a:pt x="0" y="0"/>
                </a:moveTo>
                <a:lnTo>
                  <a:pt x="1687974" y="0"/>
                </a:lnTo>
                <a:lnTo>
                  <a:pt x="1687974" y="716110"/>
                </a:lnTo>
                <a:lnTo>
                  <a:pt x="0" y="7161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100" kern="1200"/>
              <a:t>Universidade Federal do Ceará (7 campi).  </a:t>
            </a:r>
            <a:endParaRPr lang="en-US" sz="1100" kern="1200"/>
          </a:p>
        </p:txBody>
      </p:sp>
      <p:sp>
        <p:nvSpPr>
          <p:cNvPr id="13" name="Elipse 11">
            <a:extLst>
              <a:ext uri="{FF2B5EF4-FFF2-40B4-BE49-F238E27FC236}">
                <a16:creationId xmlns:a16="http://schemas.microsoft.com/office/drawing/2014/main" id="{03B4840E-7BC8-C750-D0B9-EABE9D4F4A10}"/>
              </a:ext>
            </a:extLst>
          </p:cNvPr>
          <p:cNvSpPr/>
          <p:nvPr/>
        </p:nvSpPr>
        <p:spPr>
          <a:xfrm>
            <a:off x="335451" y="2020470"/>
            <a:ext cx="716110" cy="716110"/>
          </a:xfrm>
          <a:prstGeom prst="ellipse">
            <a:avLst/>
          </a:prstGeom>
          <a:solidFill>
            <a:schemeClr val="tx2">
              <a:lumMod val="9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15" name="Retângulo 12" descr="Sala de aula">
            <a:extLst>
              <a:ext uri="{FF2B5EF4-FFF2-40B4-BE49-F238E27FC236}">
                <a16:creationId xmlns:a16="http://schemas.microsoft.com/office/drawing/2014/main" id="{B7D03D83-6C0A-593A-F321-74EFFC243950}"/>
              </a:ext>
            </a:extLst>
          </p:cNvPr>
          <p:cNvSpPr/>
          <p:nvPr/>
        </p:nvSpPr>
        <p:spPr>
          <a:xfrm>
            <a:off x="485835" y="2170853"/>
            <a:ext cx="415344" cy="415344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6" name="Forma Livre: Forma 13">
            <a:extLst>
              <a:ext uri="{FF2B5EF4-FFF2-40B4-BE49-F238E27FC236}">
                <a16:creationId xmlns:a16="http://schemas.microsoft.com/office/drawing/2014/main" id="{BCA6301E-DB88-50BE-19A0-687E2857E33F}"/>
              </a:ext>
            </a:extLst>
          </p:cNvPr>
          <p:cNvSpPr/>
          <p:nvPr/>
        </p:nvSpPr>
        <p:spPr>
          <a:xfrm>
            <a:off x="1205014" y="2020470"/>
            <a:ext cx="1687974" cy="716110"/>
          </a:xfrm>
          <a:custGeom>
            <a:avLst/>
            <a:gdLst>
              <a:gd name="connsiteX0" fmla="*/ 0 w 1687974"/>
              <a:gd name="connsiteY0" fmla="*/ 0 h 716110"/>
              <a:gd name="connsiteX1" fmla="*/ 1687974 w 1687974"/>
              <a:gd name="connsiteY1" fmla="*/ 0 h 716110"/>
              <a:gd name="connsiteX2" fmla="*/ 1687974 w 1687974"/>
              <a:gd name="connsiteY2" fmla="*/ 716110 h 716110"/>
              <a:gd name="connsiteX3" fmla="*/ 0 w 1687974"/>
              <a:gd name="connsiteY3" fmla="*/ 716110 h 716110"/>
              <a:gd name="connsiteX4" fmla="*/ 0 w 1687974"/>
              <a:gd name="connsiteY4" fmla="*/ 0 h 716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7974" h="716110">
                <a:moveTo>
                  <a:pt x="0" y="0"/>
                </a:moveTo>
                <a:lnTo>
                  <a:pt x="1687974" y="0"/>
                </a:lnTo>
                <a:lnTo>
                  <a:pt x="1687974" y="716110"/>
                </a:lnTo>
                <a:lnTo>
                  <a:pt x="0" y="7161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100" kern="1200"/>
              <a:t>Instrutores, mentores, alunos.  </a:t>
            </a:r>
            <a:endParaRPr lang="en-US" sz="1100" kern="1200"/>
          </a:p>
        </p:txBody>
      </p:sp>
      <p:sp>
        <p:nvSpPr>
          <p:cNvPr id="17" name="Elipse 14">
            <a:extLst>
              <a:ext uri="{FF2B5EF4-FFF2-40B4-BE49-F238E27FC236}">
                <a16:creationId xmlns:a16="http://schemas.microsoft.com/office/drawing/2014/main" id="{65F4FE4F-7CE8-42B6-8BA5-97BEC276AD7B}"/>
              </a:ext>
            </a:extLst>
          </p:cNvPr>
          <p:cNvSpPr/>
          <p:nvPr/>
        </p:nvSpPr>
        <p:spPr>
          <a:xfrm>
            <a:off x="3187106" y="3274730"/>
            <a:ext cx="716110" cy="716110"/>
          </a:xfrm>
          <a:prstGeom prst="ellipse">
            <a:avLst/>
          </a:prstGeom>
          <a:solidFill>
            <a:schemeClr val="tx2">
              <a:lumMod val="9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20" name="Retângulo 15" descr="Hierarquia">
            <a:extLst>
              <a:ext uri="{FF2B5EF4-FFF2-40B4-BE49-F238E27FC236}">
                <a16:creationId xmlns:a16="http://schemas.microsoft.com/office/drawing/2014/main" id="{7E7A4ECC-1742-C7B2-BAC7-790BC63DDB1C}"/>
              </a:ext>
            </a:extLst>
          </p:cNvPr>
          <p:cNvSpPr/>
          <p:nvPr/>
        </p:nvSpPr>
        <p:spPr>
          <a:xfrm>
            <a:off x="3337489" y="3425113"/>
            <a:ext cx="415344" cy="415344"/>
          </a:xfrm>
          <a:prstGeom prst="rect">
            <a:avLst/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3" name="Forma Livre: Forma 16">
            <a:extLst>
              <a:ext uri="{FF2B5EF4-FFF2-40B4-BE49-F238E27FC236}">
                <a16:creationId xmlns:a16="http://schemas.microsoft.com/office/drawing/2014/main" id="{97A04428-2D1F-73D5-352C-0F3E480326DC}"/>
              </a:ext>
            </a:extLst>
          </p:cNvPr>
          <p:cNvSpPr/>
          <p:nvPr/>
        </p:nvSpPr>
        <p:spPr>
          <a:xfrm>
            <a:off x="4056669" y="3274730"/>
            <a:ext cx="1687974" cy="716110"/>
          </a:xfrm>
          <a:custGeom>
            <a:avLst/>
            <a:gdLst>
              <a:gd name="connsiteX0" fmla="*/ 0 w 1687974"/>
              <a:gd name="connsiteY0" fmla="*/ 0 h 716110"/>
              <a:gd name="connsiteX1" fmla="*/ 1687974 w 1687974"/>
              <a:gd name="connsiteY1" fmla="*/ 0 h 716110"/>
              <a:gd name="connsiteX2" fmla="*/ 1687974 w 1687974"/>
              <a:gd name="connsiteY2" fmla="*/ 716110 h 716110"/>
              <a:gd name="connsiteX3" fmla="*/ 0 w 1687974"/>
              <a:gd name="connsiteY3" fmla="*/ 716110 h 716110"/>
              <a:gd name="connsiteX4" fmla="*/ 0 w 1687974"/>
              <a:gd name="connsiteY4" fmla="*/ 0 h 716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7974" h="716110">
                <a:moveTo>
                  <a:pt x="0" y="0"/>
                </a:moveTo>
                <a:lnTo>
                  <a:pt x="1687974" y="0"/>
                </a:lnTo>
                <a:lnTo>
                  <a:pt x="1687974" y="716110"/>
                </a:lnTo>
                <a:lnTo>
                  <a:pt x="0" y="7161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100" kern="1200"/>
              <a:t>Cocriação: Desafios reais das empresas com soluções desenvolvidas por alunos.</a:t>
            </a:r>
            <a:endParaRPr lang="en-US" sz="1100" kern="1200"/>
          </a:p>
        </p:txBody>
      </p:sp>
      <p:sp>
        <p:nvSpPr>
          <p:cNvPr id="26" name="Elipse 17">
            <a:extLst>
              <a:ext uri="{FF2B5EF4-FFF2-40B4-BE49-F238E27FC236}">
                <a16:creationId xmlns:a16="http://schemas.microsoft.com/office/drawing/2014/main" id="{BA4F34D2-4F45-9875-776B-508728D67C42}"/>
              </a:ext>
            </a:extLst>
          </p:cNvPr>
          <p:cNvSpPr/>
          <p:nvPr/>
        </p:nvSpPr>
        <p:spPr>
          <a:xfrm>
            <a:off x="6038760" y="3274730"/>
            <a:ext cx="716110" cy="716110"/>
          </a:xfrm>
          <a:prstGeom prst="ellipse">
            <a:avLst/>
          </a:prstGeom>
          <a:solidFill>
            <a:schemeClr val="tx2">
              <a:lumMod val="9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28" name="Retângulo 18" descr="Light Bulb and Gear">
            <a:extLst>
              <a:ext uri="{FF2B5EF4-FFF2-40B4-BE49-F238E27FC236}">
                <a16:creationId xmlns:a16="http://schemas.microsoft.com/office/drawing/2014/main" id="{7118C901-5E2C-C766-A49E-06C8FF193179}"/>
              </a:ext>
            </a:extLst>
          </p:cNvPr>
          <p:cNvSpPr/>
          <p:nvPr/>
        </p:nvSpPr>
        <p:spPr>
          <a:xfrm>
            <a:off x="6189143" y="3425113"/>
            <a:ext cx="415344" cy="415344"/>
          </a:xfrm>
          <a:prstGeom prst="rect">
            <a:avLst/>
          </a:prstGeom>
          <a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0" name="Forma Livre: Forma 19">
            <a:extLst>
              <a:ext uri="{FF2B5EF4-FFF2-40B4-BE49-F238E27FC236}">
                <a16:creationId xmlns:a16="http://schemas.microsoft.com/office/drawing/2014/main" id="{9400E541-0EA9-BE3C-DEDC-D84AA57EBBB7}"/>
              </a:ext>
            </a:extLst>
          </p:cNvPr>
          <p:cNvSpPr/>
          <p:nvPr/>
        </p:nvSpPr>
        <p:spPr>
          <a:xfrm>
            <a:off x="6908323" y="3274730"/>
            <a:ext cx="1687974" cy="716110"/>
          </a:xfrm>
          <a:custGeom>
            <a:avLst/>
            <a:gdLst>
              <a:gd name="connsiteX0" fmla="*/ 0 w 1687974"/>
              <a:gd name="connsiteY0" fmla="*/ 0 h 716110"/>
              <a:gd name="connsiteX1" fmla="*/ 1687974 w 1687974"/>
              <a:gd name="connsiteY1" fmla="*/ 0 h 716110"/>
              <a:gd name="connsiteX2" fmla="*/ 1687974 w 1687974"/>
              <a:gd name="connsiteY2" fmla="*/ 716110 h 716110"/>
              <a:gd name="connsiteX3" fmla="*/ 0 w 1687974"/>
              <a:gd name="connsiteY3" fmla="*/ 716110 h 716110"/>
              <a:gd name="connsiteX4" fmla="*/ 0 w 1687974"/>
              <a:gd name="connsiteY4" fmla="*/ 0 h 716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7974" h="716110">
                <a:moveTo>
                  <a:pt x="0" y="0"/>
                </a:moveTo>
                <a:lnTo>
                  <a:pt x="1687974" y="0"/>
                </a:lnTo>
                <a:lnTo>
                  <a:pt x="1687974" y="716110"/>
                </a:lnTo>
                <a:lnTo>
                  <a:pt x="0" y="7161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0" indent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100" kern="1200"/>
              <a:t>Governança: Comitê UFC-empresas para definição de módulos/desafios.  </a:t>
            </a:r>
            <a:endParaRPr lang="en-US" sz="1100" kern="1200"/>
          </a:p>
        </p:txBody>
      </p:sp>
      <p:sp>
        <p:nvSpPr>
          <p:cNvPr id="31" name="Elipse 20">
            <a:extLst>
              <a:ext uri="{FF2B5EF4-FFF2-40B4-BE49-F238E27FC236}">
                <a16:creationId xmlns:a16="http://schemas.microsoft.com/office/drawing/2014/main" id="{EC75B9A7-C0BA-4389-C54D-3FF0DF95A99A}"/>
              </a:ext>
            </a:extLst>
          </p:cNvPr>
          <p:cNvSpPr/>
          <p:nvPr/>
        </p:nvSpPr>
        <p:spPr>
          <a:xfrm>
            <a:off x="335451" y="3291530"/>
            <a:ext cx="716110" cy="716110"/>
          </a:xfrm>
          <a:prstGeom prst="ellipse">
            <a:avLst/>
          </a:prstGeom>
          <a:solidFill>
            <a:schemeClr val="tx2">
              <a:lumMod val="9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32" name="Retângulo 21" descr="Branching Diagram">
            <a:extLst>
              <a:ext uri="{FF2B5EF4-FFF2-40B4-BE49-F238E27FC236}">
                <a16:creationId xmlns:a16="http://schemas.microsoft.com/office/drawing/2014/main" id="{02CF2102-7320-8343-17AD-A0B5CCA100F8}"/>
              </a:ext>
            </a:extLst>
          </p:cNvPr>
          <p:cNvSpPr/>
          <p:nvPr/>
        </p:nvSpPr>
        <p:spPr>
          <a:xfrm>
            <a:off x="485835" y="3441913"/>
            <a:ext cx="415344" cy="415344"/>
          </a:xfrm>
          <a:prstGeom prst="rect">
            <a:avLst/>
          </a:prstGeom>
          <a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3" name="Forma Livre: Forma 22">
            <a:extLst>
              <a:ext uri="{FF2B5EF4-FFF2-40B4-BE49-F238E27FC236}">
                <a16:creationId xmlns:a16="http://schemas.microsoft.com/office/drawing/2014/main" id="{0829DE23-2BFC-351F-5DBC-A8A814424C97}"/>
              </a:ext>
            </a:extLst>
          </p:cNvPr>
          <p:cNvSpPr/>
          <p:nvPr/>
        </p:nvSpPr>
        <p:spPr>
          <a:xfrm>
            <a:off x="1205014" y="3274212"/>
            <a:ext cx="1687974" cy="716110"/>
          </a:xfrm>
          <a:custGeom>
            <a:avLst/>
            <a:gdLst>
              <a:gd name="connsiteX0" fmla="*/ 0 w 1687974"/>
              <a:gd name="connsiteY0" fmla="*/ 0 h 716110"/>
              <a:gd name="connsiteX1" fmla="*/ 1687974 w 1687974"/>
              <a:gd name="connsiteY1" fmla="*/ 0 h 716110"/>
              <a:gd name="connsiteX2" fmla="*/ 1687974 w 1687974"/>
              <a:gd name="connsiteY2" fmla="*/ 716110 h 716110"/>
              <a:gd name="connsiteX3" fmla="*/ 0 w 1687974"/>
              <a:gd name="connsiteY3" fmla="*/ 716110 h 716110"/>
              <a:gd name="connsiteX4" fmla="*/ 0 w 1687974"/>
              <a:gd name="connsiteY4" fmla="*/ 0 h 716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7974" h="716110">
                <a:moveTo>
                  <a:pt x="0" y="0"/>
                </a:moveTo>
                <a:lnTo>
                  <a:pt x="1687974" y="0"/>
                </a:lnTo>
                <a:lnTo>
                  <a:pt x="1687974" y="716110"/>
                </a:lnTo>
                <a:lnTo>
                  <a:pt x="0" y="71611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100" kern="1200"/>
              <a:t>Compartilhamento de valor: Empresas acessam talentos e experimentações em tecnologia; alunos ganham formação/oportunidades</a:t>
            </a:r>
            <a:endParaRPr lang="pt-BR" sz="1100" kern="1200">
              <a:highlight>
                <a:srgbClr val="FFFF00"/>
              </a:highlight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4474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black and orange text&#10;&#10;AI-generated content may be incorrect.">
            <a:extLst>
              <a:ext uri="{FF2B5EF4-FFF2-40B4-BE49-F238E27FC236}">
                <a16:creationId xmlns:a16="http://schemas.microsoft.com/office/drawing/2014/main" id="{594EE6BD-1DD9-2041-0785-B08D857DDE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71248" y="566858"/>
            <a:ext cx="7362688" cy="4520692"/>
          </a:xfrm>
          <a:prstGeom prst="rect">
            <a:avLst/>
          </a:prstGeom>
        </p:spPr>
      </p:pic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Demonstração de Resultados / Demostración de Resultados</a:t>
            </a:r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4343400" y="3441280"/>
            <a:ext cx="4339414" cy="794621"/>
          </a:xfrm>
          <a:prstGeom prst="roundRect">
            <a:avLst>
              <a:gd name="adj" fmla="val 11421"/>
            </a:avLst>
          </a:prstGeom>
          <a:noFill/>
          <a:ln>
            <a:solidFill>
              <a:srgbClr val="803176"/>
            </a:solidFill>
          </a:ln>
        </p:spPr>
        <p:txBody>
          <a:bodyPr spcFirstLastPara="1" wrap="square" lIns="0" tIns="18000" rIns="0" bIns="18000" anchor="ctr" anchorCtr="0">
            <a:spAutoFit/>
          </a:bodyPr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200" i="1">
                <a:solidFill>
                  <a:srgbClr val="803176"/>
                </a:solidFill>
                <a:sym typeface="Arial"/>
              </a:rPr>
              <a:t>"O programa suplementou minha formação universitária com práticas alinhadas ao mercado, algo inédito na região." – Aluno anônimo (pesquisa de satisfação).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B538383-EBDB-18CC-1B8D-995B6496FE27}"/>
              </a:ext>
            </a:extLst>
          </p:cNvPr>
          <p:cNvSpPr txBox="1"/>
          <p:nvPr/>
        </p:nvSpPr>
        <p:spPr>
          <a:xfrm>
            <a:off x="4257096" y="1078139"/>
            <a:ext cx="320411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5400">
                <a:solidFill>
                  <a:srgbClr val="7030A0"/>
                </a:solidFill>
              </a:rPr>
              <a:t>+82%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B3B709C-6A43-F7C1-5A7E-67775C2C9FA1}"/>
              </a:ext>
            </a:extLst>
          </p:cNvPr>
          <p:cNvSpPr txBox="1"/>
          <p:nvPr/>
        </p:nvSpPr>
        <p:spPr>
          <a:xfrm>
            <a:off x="6163102" y="1356869"/>
            <a:ext cx="227885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</a:rPr>
              <a:t>perceberam aproximação com a indústria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DC0B2ED-E50A-43B4-C4D9-93790F37C314}"/>
              </a:ext>
            </a:extLst>
          </p:cNvPr>
          <p:cNvSpPr txBox="1"/>
          <p:nvPr/>
        </p:nvSpPr>
        <p:spPr>
          <a:xfrm>
            <a:off x="551001" y="1033557"/>
            <a:ext cx="181187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5400">
                <a:solidFill>
                  <a:srgbClr val="7030A0"/>
                </a:solidFill>
              </a:rPr>
              <a:t>+760</a:t>
            </a:r>
            <a:endParaRPr lang="pt-BR" sz="1800">
              <a:solidFill>
                <a:srgbClr val="7030A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BB7F7B-157A-3E68-63AB-12BC5DA2529E}"/>
              </a:ext>
            </a:extLst>
          </p:cNvPr>
          <p:cNvSpPr txBox="1"/>
          <p:nvPr/>
        </p:nvSpPr>
        <p:spPr>
          <a:xfrm>
            <a:off x="2223587" y="1336563"/>
            <a:ext cx="91623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alunos inscritos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D7F76AB-5CE6-4744-EC04-779E7CDE58C9}"/>
              </a:ext>
            </a:extLst>
          </p:cNvPr>
          <p:cNvSpPr txBox="1"/>
          <p:nvPr/>
        </p:nvSpPr>
        <p:spPr>
          <a:xfrm>
            <a:off x="4257096" y="2191005"/>
            <a:ext cx="212637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5400">
                <a:solidFill>
                  <a:srgbClr val="7030A0"/>
                </a:solidFill>
              </a:rPr>
              <a:t>+76%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6AE8583-1618-C0AE-7EAF-108819A9ECE5}"/>
              </a:ext>
            </a:extLst>
          </p:cNvPr>
          <p:cNvSpPr txBox="1"/>
          <p:nvPr/>
        </p:nvSpPr>
        <p:spPr>
          <a:xfrm>
            <a:off x="6163102" y="2254291"/>
            <a:ext cx="2278859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</a:rPr>
              <a:t>aumentaram interesse em trabalhar nas empresas parceiras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D75DD60-2F0C-B9B8-F8A9-328D36AFB27D}"/>
              </a:ext>
            </a:extLst>
          </p:cNvPr>
          <p:cNvSpPr txBox="1"/>
          <p:nvPr/>
        </p:nvSpPr>
        <p:spPr>
          <a:xfrm>
            <a:off x="551001" y="2146423"/>
            <a:ext cx="176127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5400">
                <a:solidFill>
                  <a:srgbClr val="7030A0"/>
                </a:solidFill>
              </a:rPr>
              <a:t>+180</a:t>
            </a:r>
            <a:endParaRPr lang="pt-BR" sz="1800">
              <a:solidFill>
                <a:srgbClr val="7030A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188050-44B8-66A8-9AD6-E849600E3A1E}"/>
              </a:ext>
            </a:extLst>
          </p:cNvPr>
          <p:cNvSpPr txBox="1"/>
          <p:nvPr/>
        </p:nvSpPr>
        <p:spPr>
          <a:xfrm>
            <a:off x="2223587" y="2449429"/>
            <a:ext cx="143229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alunos certificados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5C3FF64-11B9-5C3E-30E8-43D83F101E66}"/>
              </a:ext>
            </a:extLst>
          </p:cNvPr>
          <p:cNvSpPr txBox="1"/>
          <p:nvPr/>
        </p:nvSpPr>
        <p:spPr>
          <a:xfrm>
            <a:off x="551001" y="3286945"/>
            <a:ext cx="212637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5400">
                <a:solidFill>
                  <a:srgbClr val="7030A0"/>
                </a:solidFill>
              </a:rPr>
              <a:t>~10%</a:t>
            </a:r>
            <a:endParaRPr lang="pt-BR">
              <a:solidFill>
                <a:srgbClr val="7030A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CE2A83-D6F6-40B8-7B75-95732A7445A2}"/>
              </a:ext>
            </a:extLst>
          </p:cNvPr>
          <p:cNvSpPr txBox="1"/>
          <p:nvPr/>
        </p:nvSpPr>
        <p:spPr>
          <a:xfrm>
            <a:off x="2425887" y="3589951"/>
            <a:ext cx="163459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contratações diretas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err="1"/>
              <a:t>Escalabilidade</a:t>
            </a:r>
            <a:r>
              <a:rPr lang="es-ES" sz="2000"/>
              <a:t> &amp; </a:t>
            </a:r>
            <a:r>
              <a:rPr lang="es-ES" sz="2000" err="1"/>
              <a:t>Replicabilidade</a:t>
            </a:r>
            <a:r>
              <a:rPr lang="es-ES" sz="2000"/>
              <a:t> / Escalabilidad y Replicabilidad</a:t>
            </a:r>
            <a:endParaRPr lang="pt-BR" sz="2000"/>
          </a:p>
        </p:txBody>
      </p:sp>
      <p:sp>
        <p:nvSpPr>
          <p:cNvPr id="13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395714" y="1061553"/>
            <a:ext cx="8352573" cy="726787"/>
          </a:xfrm>
        </p:spPr>
        <p:txBody>
          <a:bodyPr spcFirstLastPara="1" wrap="square" lIns="0" tIns="18000" rIns="0" bIns="18000" anchor="ctr" anchorCtr="0">
            <a:normAutofit fontScale="92500"/>
          </a:bodyPr>
          <a:lstStyle/>
          <a:p>
            <a:pPr marL="120650" indent="0" algn="ctr">
              <a:spcAft>
                <a:spcPts val="600"/>
              </a:spcAft>
              <a:buNone/>
            </a:pPr>
            <a:r>
              <a:rPr lang="pt-BR">
                <a:latin typeface="Kanit"/>
              </a:rPr>
              <a:t>Como a parceria com universidades regionais é de forma remota, é possível </a:t>
            </a:r>
            <a:r>
              <a:rPr lang="pt-BR" b="1">
                <a:latin typeface="Kanit"/>
              </a:rPr>
              <a:t>escalar e replicar </a:t>
            </a:r>
            <a:r>
              <a:rPr lang="pt-BR">
                <a:latin typeface="Kanit"/>
              </a:rPr>
              <a:t>o formato, o que temos feito com o </a:t>
            </a:r>
            <a:r>
              <a:rPr lang="pt-BR" err="1">
                <a:latin typeface="Kanit"/>
              </a:rPr>
              <a:t>Pantanal.dev</a:t>
            </a:r>
            <a:r>
              <a:rPr lang="pt-BR">
                <a:latin typeface="Kanit"/>
              </a:rPr>
              <a:t> no Mato Grosso do Sul em parceria com a UFMS</a:t>
            </a:r>
          </a:p>
        </p:txBody>
      </p:sp>
      <p:pic>
        <p:nvPicPr>
          <p:cNvPr id="3" name="Picture 2" descr="A black and orange text&#10;&#10;AI-generated content may be incorrect.">
            <a:extLst>
              <a:ext uri="{FF2B5EF4-FFF2-40B4-BE49-F238E27FC236}">
                <a16:creationId xmlns:a16="http://schemas.microsoft.com/office/drawing/2014/main" id="{F23552E6-25DD-A00C-5A83-C12907B79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06" y="2170922"/>
            <a:ext cx="3106617" cy="1907463"/>
          </a:xfrm>
          <a:prstGeom prst="rect">
            <a:avLst/>
          </a:prstGeom>
          <a:effectLst/>
        </p:spPr>
      </p:pic>
      <p:pic>
        <p:nvPicPr>
          <p:cNvPr id="5" name="Picture 4" descr="A close up of a logo&#10;&#10;AI-generated content may be incorrect.">
            <a:extLst>
              <a:ext uri="{FF2B5EF4-FFF2-40B4-BE49-F238E27FC236}">
                <a16:creationId xmlns:a16="http://schemas.microsoft.com/office/drawing/2014/main" id="{B16D861A-BF84-A87A-799A-137C922A3D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7779" y="2170922"/>
            <a:ext cx="2799947" cy="1907464"/>
          </a:xfrm>
          <a:prstGeom prst="rect">
            <a:avLst/>
          </a:prstGeom>
          <a:effectLst/>
        </p:spPr>
      </p:pic>
      <p:pic>
        <p:nvPicPr>
          <p:cNvPr id="8" name="Graphic 7" descr="Chevron arrows with solid fill">
            <a:extLst>
              <a:ext uri="{FF2B5EF4-FFF2-40B4-BE49-F238E27FC236}">
                <a16:creationId xmlns:a16="http://schemas.microsoft.com/office/drawing/2014/main" id="{5D89F294-0675-1E31-34AE-2EA6232B41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2000" y="2920357"/>
            <a:ext cx="540000" cy="54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orange text&#10;&#10;AI-generated content may be incorrect.">
            <a:extLst>
              <a:ext uri="{FF2B5EF4-FFF2-40B4-BE49-F238E27FC236}">
                <a16:creationId xmlns:a16="http://schemas.microsoft.com/office/drawing/2014/main" id="{BE7812EA-EC0A-D342-848A-34D1AA416F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71248" y="566858"/>
            <a:ext cx="7362688" cy="4520692"/>
          </a:xfrm>
          <a:prstGeom prst="rect">
            <a:avLst/>
          </a:prstGeom>
        </p:spPr>
      </p:pic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/>
              <a:t>Lições Aprendidas &amp; Recomendações Práticas / Lecciones Aprendidas y </a:t>
            </a:r>
            <a:r>
              <a:rPr lang="pt-BR" sz="1400" err="1"/>
              <a:t>Recomendaciones</a:t>
            </a:r>
            <a:r>
              <a:rPr lang="pt-BR" sz="1400"/>
              <a:t> </a:t>
            </a:r>
            <a:r>
              <a:rPr lang="pt-BR" sz="1400" err="1"/>
              <a:t>Prácticas</a:t>
            </a:r>
            <a:endParaRPr lang="pt-BR" sz="1400"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4294967295"/>
          </p:nvPr>
        </p:nvSpPr>
        <p:spPr>
          <a:xfrm>
            <a:off x="730649" y="1121367"/>
            <a:ext cx="7682702" cy="1144347"/>
          </a:xfrm>
        </p:spPr>
        <p:txBody>
          <a:bodyPr spcFirstLastPara="1" wrap="square" lIns="0" tIns="18000" rIns="0" bIns="18000" anchor="t" anchorCtr="0">
            <a:spAutoFit/>
          </a:bodyPr>
          <a:lstStyle/>
          <a:p>
            <a:pPr marL="139700" indent="0">
              <a:spcAft>
                <a:spcPts val="600"/>
              </a:spcAft>
              <a:buClr>
                <a:srgbClr val="803176"/>
              </a:buClr>
              <a:buNone/>
            </a:pPr>
            <a:r>
              <a:rPr lang="pt-BR" b="1" i="0" u="none" strike="noStrike" cap="none" noProof="0">
                <a:solidFill>
                  <a:srgbClr val="803176"/>
                </a:solidFill>
                <a:latin typeface="Kanit"/>
              </a:rPr>
              <a:t>Lições aprendidas:</a:t>
            </a:r>
            <a:endParaRPr lang="pt-BR" b="0" i="0" u="none" strike="noStrike" cap="none" noProof="0">
              <a:solidFill>
                <a:schemeClr val="tx1">
                  <a:lumMod val="85000"/>
                  <a:lumOff val="15000"/>
                </a:schemeClr>
              </a:solidFill>
              <a:latin typeface="Kanit"/>
            </a:endParaRPr>
          </a:p>
          <a:p>
            <a:pPr>
              <a:spcAft>
                <a:spcPts val="600"/>
              </a:spcAft>
              <a:buClr>
                <a:srgbClr val="803176"/>
              </a:buClr>
              <a:buFont typeface="Arial" panose="020B0604020202020204" pitchFamily="34" charset="0"/>
              <a:buChar char="•"/>
            </a:pPr>
            <a:r>
              <a:rPr lang="pt-BR" b="0" i="0" u="none" strike="noStrike" cap="none" noProof="0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O </a:t>
            </a:r>
            <a:r>
              <a:rPr lang="pt-BR" b="1" i="0" u="none" strike="noStrike" cap="none" noProof="0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baixo engajamento inicial</a:t>
            </a:r>
            <a:r>
              <a:rPr lang="pt-BR" b="0" i="0" u="none" strike="noStrike" cap="none" noProof="0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 foi superado com mentorias e lives com profissionais;  </a:t>
            </a:r>
          </a:p>
          <a:p>
            <a:pPr>
              <a:spcAft>
                <a:spcPts val="600"/>
              </a:spcAft>
              <a:buClr>
                <a:srgbClr val="803176"/>
              </a:buClr>
              <a:buFont typeface="Arial" panose="020B0604020202020204" pitchFamily="34" charset="0"/>
              <a:buChar char="•"/>
            </a:pPr>
            <a:r>
              <a:rPr lang="pt-BR" b="0" i="0" u="none" strike="noStrike" cap="none" noProof="0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A </a:t>
            </a:r>
            <a:r>
              <a:rPr lang="pt-BR" b="1" i="0" u="none" strike="noStrike" cap="none" noProof="0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dificuldade de conciliação</a:t>
            </a:r>
            <a:r>
              <a:rPr lang="pt-BR" b="0" i="0" u="none" strike="noStrike" cap="none" noProof="0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 com graduação foi superada com o alinhamento do cronograma do programa ao curso.</a:t>
            </a:r>
          </a:p>
        </p:txBody>
      </p:sp>
      <p:sp>
        <p:nvSpPr>
          <p:cNvPr id="4" name="Google Shape;133;p21">
            <a:extLst>
              <a:ext uri="{FF2B5EF4-FFF2-40B4-BE49-F238E27FC236}">
                <a16:creationId xmlns:a16="http://schemas.microsoft.com/office/drawing/2014/main" id="{A271A42D-9BDF-0E7D-61D3-B988CA3AB21E}"/>
              </a:ext>
            </a:extLst>
          </p:cNvPr>
          <p:cNvSpPr txBox="1">
            <a:spLocks/>
          </p:cNvSpPr>
          <p:nvPr/>
        </p:nvSpPr>
        <p:spPr>
          <a:xfrm>
            <a:off x="730649" y="2758431"/>
            <a:ext cx="7682702" cy="1498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spcAft>
                <a:spcPts val="600"/>
              </a:spcAft>
              <a:buClr>
                <a:srgbClr val="803176"/>
              </a:buClr>
              <a:buNone/>
            </a:pPr>
            <a:r>
              <a:rPr lang="pt-BR" b="1">
                <a:solidFill>
                  <a:srgbClr val="803176"/>
                </a:solidFill>
                <a:latin typeface="Kanit"/>
              </a:rPr>
              <a:t>Dicas acionáveis para replicação:</a:t>
            </a:r>
          </a:p>
          <a:p>
            <a:pPr>
              <a:spcAft>
                <a:spcPts val="600"/>
              </a:spcAft>
              <a:buClr>
                <a:srgbClr val="803176"/>
              </a:buClr>
              <a:buFont typeface="Arial" panose="020B0604020202020204" pitchFamily="34" charset="0"/>
              <a:buChar char="•"/>
            </a:pP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Usar </a:t>
            </a:r>
            <a:r>
              <a:rPr lang="pt-BR" b="1" err="1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challenges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 para manter engajamento;</a:t>
            </a:r>
          </a:p>
          <a:p>
            <a:pPr>
              <a:spcAft>
                <a:spcPts val="600"/>
              </a:spcAft>
              <a:buClr>
                <a:srgbClr val="803176"/>
              </a:buClr>
              <a:buFont typeface="Arial" panose="020B0604020202020204" pitchFamily="34" charset="0"/>
              <a:buChar char="•"/>
            </a:pP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Criar </a:t>
            </a:r>
            <a:r>
              <a:rPr lang="pt-BR" b="1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comitês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 de governança com representantes paritários (universidade/empresas);</a:t>
            </a:r>
          </a:p>
          <a:p>
            <a:pPr>
              <a:spcAft>
                <a:spcPts val="600"/>
              </a:spcAft>
              <a:buClr>
                <a:srgbClr val="803176"/>
              </a:buClr>
              <a:buFont typeface="Arial" panose="020B0604020202020204" pitchFamily="34" charset="0"/>
              <a:buChar char="•"/>
            </a:pP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Oferecer </a:t>
            </a:r>
            <a:r>
              <a:rPr lang="pt-BR" b="1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certificação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 reconhecida pelo mercado;</a:t>
            </a:r>
          </a:p>
          <a:p>
            <a:pPr>
              <a:spcAft>
                <a:spcPts val="600"/>
              </a:spcAft>
              <a:buClr>
                <a:srgbClr val="803176"/>
              </a:buClr>
              <a:buFont typeface="Arial" panose="020B0604020202020204" pitchFamily="34" charset="0"/>
              <a:buChar char="•"/>
            </a:pP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Criar </a:t>
            </a:r>
            <a:r>
              <a:rPr lang="pt-BR" b="1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hub de inovação 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Kanit"/>
              </a:rPr>
              <a:t>permanente próximo à universidade.</a:t>
            </a:r>
          </a:p>
        </p:txBody>
      </p:sp>
      <p:pic>
        <p:nvPicPr>
          <p:cNvPr id="3" name="Graphic 2" descr="Badge Tick1 with solid fill">
            <a:extLst>
              <a:ext uri="{FF2B5EF4-FFF2-40B4-BE49-F238E27FC236}">
                <a16:creationId xmlns:a16="http://schemas.microsoft.com/office/drawing/2014/main" id="{F86C4128-2F00-B23E-DA5D-BB31E29268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4372" y="1072507"/>
            <a:ext cx="396000" cy="396000"/>
          </a:xfrm>
          <a:prstGeom prst="rect">
            <a:avLst/>
          </a:prstGeom>
        </p:spPr>
      </p:pic>
      <p:pic>
        <p:nvPicPr>
          <p:cNvPr id="6" name="Graphic 5" descr="Badge Follow with solid fill">
            <a:extLst>
              <a:ext uri="{FF2B5EF4-FFF2-40B4-BE49-F238E27FC236}">
                <a16:creationId xmlns:a16="http://schemas.microsoft.com/office/drawing/2014/main" id="{FD11C8D0-C88C-1084-3CAD-EDA0CC6A45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4372" y="2679787"/>
            <a:ext cx="396000" cy="39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orange text&#10;&#10;AI-generated content may be incorrect.">
            <a:extLst>
              <a:ext uri="{FF2B5EF4-FFF2-40B4-BE49-F238E27FC236}">
                <a16:creationId xmlns:a16="http://schemas.microsoft.com/office/drawing/2014/main" id="{EB0192B6-AB9B-7FF6-23BD-B19F44AD53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71248" y="566858"/>
            <a:ext cx="7362688" cy="4520692"/>
          </a:xfrm>
          <a:prstGeom prst="rect">
            <a:avLst/>
          </a:prstGeom>
        </p:spPr>
      </p:pic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Encerramento &amp; Contato / Cierre y Contacto</a:t>
            </a:r>
            <a:endParaRPr lang="pt-BR"/>
          </a:p>
        </p:txBody>
      </p:sp>
      <p:sp>
        <p:nvSpPr>
          <p:cNvPr id="14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4056356" cy="1919154"/>
          </a:xfrm>
        </p:spPr>
        <p:txBody>
          <a:bodyPr spcFirstLastPara="1" wrap="square" lIns="0" tIns="18000" rIns="0" bIns="18000" anchor="t" anchorCtr="0">
            <a:normAutofit/>
          </a:bodyPr>
          <a:lstStyle/>
          <a:p>
            <a:pPr marL="139700" lvl="0" indent="0">
              <a:spcAft>
                <a:spcPts val="600"/>
              </a:spcAft>
              <a:buNone/>
            </a:pPr>
            <a:endParaRPr lang="pt-BR">
              <a:highlight>
                <a:srgbClr val="FFFF00"/>
              </a:highlight>
            </a:endParaRPr>
          </a:p>
          <a:p>
            <a:pPr marL="139700" indent="0">
              <a:spcAft>
                <a:spcPts val="600"/>
              </a:spcAft>
              <a:buNone/>
            </a:pPr>
            <a:r>
              <a:rPr lang="pt-BR"/>
              <a:t>"</a:t>
            </a:r>
            <a:r>
              <a:rPr lang="pt-BR" i="1"/>
              <a:t>Se quiser ter prosperidade por um ano, cultive grãos. Por dez, cultive árvores. Mas para ter sucesso por 100 anos, cultive gente</a:t>
            </a:r>
            <a:r>
              <a:rPr lang="pt-BR"/>
              <a:t>."</a:t>
            </a:r>
          </a:p>
          <a:p>
            <a:pPr marL="139700" indent="0">
              <a:spcAft>
                <a:spcPts val="600"/>
              </a:spcAft>
              <a:buNone/>
            </a:pPr>
            <a:r>
              <a:rPr lang="pt-BR"/>
              <a:t>                                       - Confúcio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D1C9A1C-7F14-846F-D6C8-56BB8DEDB9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7105" y="3432175"/>
            <a:ext cx="322792" cy="32173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0CAAB969-C5E9-3112-730F-1D415288B79F}"/>
              </a:ext>
            </a:extLst>
          </p:cNvPr>
          <p:cNvSpPr txBox="1"/>
          <p:nvPr/>
        </p:nvSpPr>
        <p:spPr>
          <a:xfrm>
            <a:off x="5937584" y="3456071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in/emanuelpessoa-en/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br>
              <a:rPr lang="pt-BR"/>
            </a:br>
            <a:r>
              <a:rPr lang="pt-BR"/>
              <a:t>¡Gracias!</a:t>
            </a:r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4aeda764-ac5d-4c78-8b24-fe1405747852}" enabled="1" method="Standard" siteId="{f9cfd8cb-c4a5-4677-b65d-3150dda310c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Apresentação na tela (16:9)</PresentationFormat>
  <Slides>12</Slides>
  <Notes>12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Simple Light</vt:lpstr>
      <vt:lpstr>Apresentação do PowerPoint</vt:lpstr>
      <vt:lpstr>Contexto &amp; Desafio / Contexto y Desafío</vt:lpstr>
      <vt:lpstr>Contexto &amp; Desafio / Contexto y Desafío</vt:lpstr>
      <vt:lpstr>Objetivo da Iniciativa / Objetivo de la Iniciativa</vt:lpstr>
      <vt:lpstr>Tipo de Caso &amp; Descrição da Prática / Tipo de Caso y Descripción de la Práctica</vt:lpstr>
      <vt:lpstr>Originalidade &amp; Inovação / Originalidad e Innovación</vt:lpstr>
      <vt:lpstr>Colaboração &amp; Engajamento / Colaboración y Compromiso</vt:lpstr>
      <vt:lpstr>Demonstração de Resultados / Demostración de Resultados</vt:lpstr>
      <vt:lpstr>Escalabilidade &amp; Replicabilidade / Escalabilidad y Replicabilidad</vt:lpstr>
      <vt:lpstr>Lições Aprendidas &amp; Recomendações Práticas / Lecciones Aprendidas y Recomendaciones Prácticas</vt:lpstr>
      <vt:lpstr>Encerramento &amp; Contato / Cierre y Contacto</vt:lpstr>
      <vt:lpstr>Obrigado! 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4</cp:revision>
  <dcterms:modified xsi:type="dcterms:W3CDTF">2025-08-08T17:04:13Z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Simple Light:3</vt:lpwstr>
  </property>
  <property fmtid="{D5CDD505-2E9C-101B-9397-08002B2CF9AE}" pid="3" name="ClassificationContentMarkingFooterText">
    <vt:lpwstr>INFORMAÇÃO INTERNA – INTERNAL INFORMATION</vt:lpwstr>
  </property>
</Properties>
</file>