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68" r:id="rId3"/>
    <p:sldId id="269" r:id="rId4"/>
    <p:sldId id="270" r:id="rId5"/>
    <p:sldId id="258" r:id="rId6"/>
    <p:sldId id="259" r:id="rId7"/>
    <p:sldId id="260" r:id="rId8"/>
    <p:sldId id="261" r:id="rId9"/>
    <p:sldId id="262" r:id="rId10"/>
    <p:sldId id="271" r:id="rId11"/>
    <p:sldId id="272" r:id="rId12"/>
    <p:sldId id="273" r:id="rId13"/>
    <p:sldId id="274" r:id="rId14"/>
    <p:sldId id="275" r:id="rId15"/>
    <p:sldId id="276" r:id="rId16"/>
    <p:sldId id="263" r:id="rId17"/>
    <p:sldId id="264" r:id="rId18"/>
    <p:sldId id="265" r:id="rId19"/>
    <p:sldId id="266" r:id="rId20"/>
  </p:sldIdLst>
  <p:sldSz cx="9144000" cy="5143500" type="screen16x9"/>
  <p:notesSz cx="6858000" cy="9144000"/>
  <p:embeddedFontLst>
    <p:embeddedFont>
      <p:font typeface="Kanit" panose="020B0604020202020204" charset="-34"/>
      <p:regular r:id="rId22"/>
      <p:bold r:id="rId23"/>
      <p:italic r:id="rId24"/>
      <p:boldItalic r:id="rId25"/>
    </p:embeddedFont>
    <p:embeddedFont>
      <p:font typeface="Kanit Light" panose="020B0604020202020204" charset="-34"/>
      <p:regular r:id="rId26"/>
      <p:bold r:id="rId27"/>
      <p:italic r:id="rId28"/>
      <p:boldItalic r:id="rId29"/>
    </p:embeddedFont>
    <p:embeddedFont>
      <p:font typeface="Questrial" pitchFamily="2" charset="0"/>
      <p:regular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CF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660"/>
  </p:normalViewPr>
  <p:slideViewPr>
    <p:cSldViewPr snapToGrid="0">
      <p:cViewPr varScale="1">
        <p:scale>
          <a:sx n="85" d="100"/>
          <a:sy n="85" d="100"/>
        </p:scale>
        <p:origin x="978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22AFB344-E80D-BC7A-1C02-A41BD0F24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>
            <a:extLst>
              <a:ext uri="{FF2B5EF4-FFF2-40B4-BE49-F238E27FC236}">
                <a16:creationId xmlns:a16="http://schemas.microsoft.com/office/drawing/2014/main" id="{D3E00B62-9788-D084-5200-DC59624040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>
            <a:extLst>
              <a:ext uri="{FF2B5EF4-FFF2-40B4-BE49-F238E27FC236}">
                <a16:creationId xmlns:a16="http://schemas.microsoft.com/office/drawing/2014/main" id="{66880F58-90D1-93B5-80B2-AACE8A0E5F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3013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D8E48766-02BC-A8B8-C57B-2E9E1D432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>
            <a:extLst>
              <a:ext uri="{FF2B5EF4-FFF2-40B4-BE49-F238E27FC236}">
                <a16:creationId xmlns:a16="http://schemas.microsoft.com/office/drawing/2014/main" id="{0377AAB1-04A9-6A3A-07C5-E060CC6EB8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>
            <a:extLst>
              <a:ext uri="{FF2B5EF4-FFF2-40B4-BE49-F238E27FC236}">
                <a16:creationId xmlns:a16="http://schemas.microsoft.com/office/drawing/2014/main" id="{51C59B59-E45A-5284-2FD1-44DA80B891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11335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E9F7A1AD-1C0B-FA97-DB37-F49204A48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>
            <a:extLst>
              <a:ext uri="{FF2B5EF4-FFF2-40B4-BE49-F238E27FC236}">
                <a16:creationId xmlns:a16="http://schemas.microsoft.com/office/drawing/2014/main" id="{4D1EFF1B-98CE-E36E-D135-5FD3762A0D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>
            <a:extLst>
              <a:ext uri="{FF2B5EF4-FFF2-40B4-BE49-F238E27FC236}">
                <a16:creationId xmlns:a16="http://schemas.microsoft.com/office/drawing/2014/main" id="{4346EA11-07B4-3982-8490-6E74588EB6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18093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C6CD4AEF-5CAF-6237-276A-BE26E9503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>
            <a:extLst>
              <a:ext uri="{FF2B5EF4-FFF2-40B4-BE49-F238E27FC236}">
                <a16:creationId xmlns:a16="http://schemas.microsoft.com/office/drawing/2014/main" id="{E9E34562-EC6F-87AF-8C4F-6E00DC7546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>
            <a:extLst>
              <a:ext uri="{FF2B5EF4-FFF2-40B4-BE49-F238E27FC236}">
                <a16:creationId xmlns:a16="http://schemas.microsoft.com/office/drawing/2014/main" id="{744E0A80-ECC6-134B-D028-2E433ED748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52610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06127119-67D5-0325-572D-7F3D0AF5E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>
            <a:extLst>
              <a:ext uri="{FF2B5EF4-FFF2-40B4-BE49-F238E27FC236}">
                <a16:creationId xmlns:a16="http://schemas.microsoft.com/office/drawing/2014/main" id="{015827FD-07A2-A7F9-5FA4-D47E5EDEEC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>
            <a:extLst>
              <a:ext uri="{FF2B5EF4-FFF2-40B4-BE49-F238E27FC236}">
                <a16:creationId xmlns:a16="http://schemas.microsoft.com/office/drawing/2014/main" id="{C9F7E726-52E2-1C22-EC2A-1A922625FB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39826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0C5685B8-179E-F0C9-AB81-ADFE4AD80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>
            <a:extLst>
              <a:ext uri="{FF2B5EF4-FFF2-40B4-BE49-F238E27FC236}">
                <a16:creationId xmlns:a16="http://schemas.microsoft.com/office/drawing/2014/main" id="{1B0D72D6-3DB6-3866-B2F3-CCC543629B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>
            <a:extLst>
              <a:ext uri="{FF2B5EF4-FFF2-40B4-BE49-F238E27FC236}">
                <a16:creationId xmlns:a16="http://schemas.microsoft.com/office/drawing/2014/main" id="{A9F7275D-593F-1D82-1783-9883C4AA7B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90211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13BF5CB2-917B-A2C9-8123-7364E4624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>
            <a:extLst>
              <a:ext uri="{FF2B5EF4-FFF2-40B4-BE49-F238E27FC236}">
                <a16:creationId xmlns:a16="http://schemas.microsoft.com/office/drawing/2014/main" id="{AF6354BA-9231-2E7E-A539-69B6B7CB97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>
            <a:extLst>
              <a:ext uri="{FF2B5EF4-FFF2-40B4-BE49-F238E27FC236}">
                <a16:creationId xmlns:a16="http://schemas.microsoft.com/office/drawing/2014/main" id="{29FF8244-8A9B-0027-2537-6724E17873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68443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0DF03C28-C3A5-13BD-4A2F-F3ABA513C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>
            <a:extLst>
              <a:ext uri="{FF2B5EF4-FFF2-40B4-BE49-F238E27FC236}">
                <a16:creationId xmlns:a16="http://schemas.microsoft.com/office/drawing/2014/main" id="{E77B1AA6-D80A-E294-9851-019FBB43C9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>
            <a:extLst>
              <a:ext uri="{FF2B5EF4-FFF2-40B4-BE49-F238E27FC236}">
                <a16:creationId xmlns:a16="http://schemas.microsoft.com/office/drawing/2014/main" id="{DB3EE35E-649D-7E79-9607-300297E5054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42226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EA76B64E-0961-690D-CB09-19950A0CF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>
            <a:extLst>
              <a:ext uri="{FF2B5EF4-FFF2-40B4-BE49-F238E27FC236}">
                <a16:creationId xmlns:a16="http://schemas.microsoft.com/office/drawing/2014/main" id="{64FABC04-3BDD-E289-48FD-4EF1FD20A1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>
            <a:extLst>
              <a:ext uri="{FF2B5EF4-FFF2-40B4-BE49-F238E27FC236}">
                <a16:creationId xmlns:a16="http://schemas.microsoft.com/office/drawing/2014/main" id="{C76C8E95-0942-EB44-AEF0-908F6A336E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96983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609599" y="1395731"/>
            <a:ext cx="4967111" cy="1723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MINING LAB BEGINNINGS: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600" b="1" i="1" dirty="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i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O PROGRAMA DE INOVAÇÃO ABERTA QUE CONECTA UNIVERSIDADE - INDÚSTRIA E FOMENTA O ESCALONAMENTO EFETIVO DE SOLUÇÕES DE BAIXA MATURIDADE AO NÍVEL INDUSTRIAL</a:t>
            </a:r>
            <a:endParaRPr sz="1600" i="1" dirty="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914400" y="3447850"/>
            <a:ext cx="5830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Saulo Rezende / Nataly </a:t>
            </a:r>
            <a:r>
              <a:rPr lang="pt-BR" sz="1800" dirty="0" err="1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Yoshino</a:t>
            </a:r>
            <a:endParaRPr sz="1800" i="1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914400" y="3909550"/>
            <a:ext cx="55158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Nexa Recursos Minerais </a:t>
            </a:r>
            <a:endParaRPr sz="1800" i="1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>
          <a:extLst>
            <a:ext uri="{FF2B5EF4-FFF2-40B4-BE49-F238E27FC236}">
              <a16:creationId xmlns:a16="http://schemas.microsoft.com/office/drawing/2014/main" id="{92DBB56E-E9D0-DDC0-B2DD-992BEC63F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>
            <a:extLst>
              <a:ext uri="{FF2B5EF4-FFF2-40B4-BE49-F238E27FC236}">
                <a16:creationId xmlns:a16="http://schemas.microsoft.com/office/drawing/2014/main" id="{322AD0E4-0029-1544-C9E0-842080183E5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Contexto &amp; Desafio</a:t>
            </a:r>
            <a:endParaRPr dirty="0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9D8002DC-18E0-C1F7-CB51-694C53560B2B}"/>
              </a:ext>
            </a:extLst>
          </p:cNvPr>
          <p:cNvSpPr/>
          <p:nvPr/>
        </p:nvSpPr>
        <p:spPr>
          <a:xfrm>
            <a:off x="83100" y="2474825"/>
            <a:ext cx="1227796" cy="575709"/>
          </a:xfrm>
          <a:prstGeom prst="rect">
            <a:avLst/>
          </a:prstGeom>
          <a:solidFill>
            <a:schemeClr val="bg1">
              <a:lumMod val="75000"/>
            </a:schemeClr>
          </a:solidFill>
          <a:ln w="7243" cap="flat" cmpd="sng" algn="ctr">
            <a:noFill/>
            <a:prstDash val="solid"/>
            <a:miter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LnTx/>
                <a:uFillTx/>
                <a:latin typeface="Kanit Light" panose="020B0604020202020204" charset="-34"/>
                <a:ea typeface="+mn-ea"/>
                <a:cs typeface="Kanit Light" panose="020B0604020202020204" charset="-34"/>
              </a:rPr>
              <a:t>Desafios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A1D9BCF2-A7D1-02BF-A960-655C8E747554}"/>
              </a:ext>
            </a:extLst>
          </p:cNvPr>
          <p:cNvSpPr/>
          <p:nvPr/>
        </p:nvSpPr>
        <p:spPr>
          <a:xfrm>
            <a:off x="1454205" y="1292965"/>
            <a:ext cx="2208959" cy="472965"/>
          </a:xfrm>
          <a:prstGeom prst="rect">
            <a:avLst/>
          </a:prstGeom>
          <a:solidFill>
            <a:srgbClr val="EEEEE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Inovação no ensino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00442A0A-62E4-38FA-84C3-B098CBC04A2C}"/>
              </a:ext>
            </a:extLst>
          </p:cNvPr>
          <p:cNvSpPr/>
          <p:nvPr/>
        </p:nvSpPr>
        <p:spPr>
          <a:xfrm>
            <a:off x="1454205" y="1800171"/>
            <a:ext cx="2208959" cy="472965"/>
          </a:xfrm>
          <a:prstGeom prst="rect">
            <a:avLst/>
          </a:prstGeom>
          <a:solidFill>
            <a:srgbClr val="EEEEE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Conexão no ecossistema (41%)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4A634FA5-568C-0973-852D-AB794550278A}"/>
              </a:ext>
            </a:extLst>
          </p:cNvPr>
          <p:cNvSpPr/>
          <p:nvPr/>
        </p:nvSpPr>
        <p:spPr>
          <a:xfrm>
            <a:off x="1454205" y="2303859"/>
            <a:ext cx="2208959" cy="472965"/>
          </a:xfrm>
          <a:prstGeom prst="rect">
            <a:avLst/>
          </a:prstGeom>
          <a:solidFill>
            <a:srgbClr val="EEEEE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Desalinhamento com o mercado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7B1F045A-3A1D-F1B3-78DA-0CFF06E990C1}"/>
              </a:ext>
            </a:extLst>
          </p:cNvPr>
          <p:cNvSpPr/>
          <p:nvPr/>
        </p:nvSpPr>
        <p:spPr>
          <a:xfrm>
            <a:off x="1454205" y="3313331"/>
            <a:ext cx="2208959" cy="472965"/>
          </a:xfrm>
          <a:prstGeom prst="rect">
            <a:avLst/>
          </a:prstGeom>
          <a:solidFill>
            <a:srgbClr val="EEEEE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Limitação da estrutura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C2A0B619-BF76-8247-DE5E-DE53C21FC4C3}"/>
              </a:ext>
            </a:extLst>
          </p:cNvPr>
          <p:cNvSpPr/>
          <p:nvPr/>
        </p:nvSpPr>
        <p:spPr>
          <a:xfrm>
            <a:off x="1454205" y="2808595"/>
            <a:ext cx="2208959" cy="472965"/>
          </a:xfrm>
          <a:prstGeom prst="rect">
            <a:avLst/>
          </a:prstGeom>
          <a:solidFill>
            <a:srgbClr val="EEEEE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Patentes de baixa adesão do mercado (21%)</a:t>
            </a:r>
          </a:p>
        </p:txBody>
      </p: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14C6F3AF-6D4E-E610-2980-ED670A1B47FA}"/>
              </a:ext>
            </a:extLst>
          </p:cNvPr>
          <p:cNvCxnSpPr>
            <a:cxnSpLocks/>
          </p:cNvCxnSpPr>
          <p:nvPr/>
        </p:nvCxnSpPr>
        <p:spPr>
          <a:xfrm flipV="1">
            <a:off x="1372708" y="1292280"/>
            <a:ext cx="0" cy="2997704"/>
          </a:xfrm>
          <a:prstGeom prst="line">
            <a:avLst/>
          </a:prstGeom>
          <a:noFill/>
          <a:ln w="28575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</a:ln>
          <a:effectLst/>
        </p:spPr>
      </p:cxnSp>
      <p:sp>
        <p:nvSpPr>
          <p:cNvPr id="21" name="Triângulo isósceles 20">
            <a:extLst>
              <a:ext uri="{FF2B5EF4-FFF2-40B4-BE49-F238E27FC236}">
                <a16:creationId xmlns:a16="http://schemas.microsoft.com/office/drawing/2014/main" id="{D2D4F317-5564-1365-ECF8-EF56683EEBC0}"/>
              </a:ext>
            </a:extLst>
          </p:cNvPr>
          <p:cNvSpPr/>
          <p:nvPr/>
        </p:nvSpPr>
        <p:spPr>
          <a:xfrm rot="5400000">
            <a:off x="2498012" y="2453277"/>
            <a:ext cx="2997704" cy="675710"/>
          </a:xfrm>
          <a:prstGeom prst="triangle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srgbClr val="EEEEEE"/>
              </a:solidFill>
              <a:effectLst/>
              <a:uLnTx/>
              <a:uFillTx/>
              <a:latin typeface="Kanit Light" panose="020B0604020202020204" charset="-34"/>
              <a:ea typeface="+mn-ea"/>
              <a:cs typeface="Kanit Light" panose="020B0604020202020204" charset="-34"/>
            </a:endParaRPr>
          </a:p>
        </p:txBody>
      </p:sp>
      <p:sp>
        <p:nvSpPr>
          <p:cNvPr id="22" name="Google Shape;464;p67">
            <a:extLst>
              <a:ext uri="{FF2B5EF4-FFF2-40B4-BE49-F238E27FC236}">
                <a16:creationId xmlns:a16="http://schemas.microsoft.com/office/drawing/2014/main" id="{D67CFC90-8C69-DD3B-6E2A-C976223DE8F6}"/>
              </a:ext>
            </a:extLst>
          </p:cNvPr>
          <p:cNvSpPr txBox="1">
            <a:spLocks/>
          </p:cNvSpPr>
          <p:nvPr/>
        </p:nvSpPr>
        <p:spPr>
          <a:xfrm>
            <a:off x="4334719" y="1624083"/>
            <a:ext cx="4685197" cy="233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Para lidar com as barreiras, são priorizados trabalhos de </a:t>
            </a:r>
            <a:r>
              <a:rPr lang="pt-BR" b="1" dirty="0">
                <a:solidFill>
                  <a:srgbClr val="FFFFFF"/>
                </a:solidFill>
                <a:highlight>
                  <a:srgbClr val="800080"/>
                </a:highlight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Prova de Conceito</a:t>
            </a:r>
            <a:r>
              <a:rPr lang="pt-BR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, que se caracterizam por:</a:t>
            </a: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endParaRPr lang="pt-BR" dirty="0">
              <a:solidFill>
                <a:srgbClr val="383838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  <a:sym typeface="Wingdings" panose="05000000000000000000" pitchFamily="2" charset="2"/>
            </a:endParaRPr>
          </a:p>
          <a:p>
            <a:pPr marL="285750" indent="-285750" algn="just">
              <a:buClr>
                <a:srgbClr val="383838"/>
              </a:buClr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Escalonamento</a:t>
            </a:r>
            <a:r>
              <a:rPr lang="pt-BR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 limitado </a:t>
            </a:r>
          </a:p>
          <a:p>
            <a:pPr marL="285750" indent="-285750" algn="just">
              <a:buClr>
                <a:srgbClr val="383838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Contratação por </a:t>
            </a:r>
            <a:r>
              <a:rPr lang="pt-BR" b="1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prestação de serviço </a:t>
            </a:r>
            <a:r>
              <a:rPr lang="pt-BR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 dificulta geração de PI </a:t>
            </a:r>
          </a:p>
          <a:p>
            <a:pPr marL="285750" indent="-285750" algn="just">
              <a:buClr>
                <a:srgbClr val="383838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Trabalhos focados em </a:t>
            </a:r>
            <a:r>
              <a:rPr lang="pt-BR" b="1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soluções pouco endereçadas ao mercado </a:t>
            </a:r>
          </a:p>
          <a:p>
            <a:pPr marL="285750" indent="-285750" algn="just">
              <a:buClr>
                <a:srgbClr val="383838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Alunos com </a:t>
            </a:r>
            <a:r>
              <a:rPr lang="pt-BR" b="1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pouco contato com empreendedorismo </a:t>
            </a:r>
            <a:r>
              <a:rPr lang="pt-BR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e temas relacionados à negócios </a:t>
            </a: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endParaRPr lang="pt-BR" dirty="0">
              <a:solidFill>
                <a:srgbClr val="383838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  <a:sym typeface="Wingdings" panose="05000000000000000000" pitchFamily="2" charset="2"/>
            </a:endParaRP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 </a:t>
            </a:r>
            <a:endParaRPr lang="pt-BR" baseline="-25000" dirty="0">
              <a:solidFill>
                <a:srgbClr val="383838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  <a:sym typeface="Wingdings" panose="05000000000000000000" pitchFamily="2" charset="2"/>
            </a:endParaRP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endParaRPr lang="pt-BR" dirty="0">
              <a:solidFill>
                <a:srgbClr val="383838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  <a:sym typeface="Wingdings" panose="05000000000000000000" pitchFamily="2" charset="2"/>
            </a:endParaRP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7A402B78-0546-8657-2D2A-39E282A1367A}"/>
              </a:ext>
            </a:extLst>
          </p:cNvPr>
          <p:cNvSpPr/>
          <p:nvPr/>
        </p:nvSpPr>
        <p:spPr>
          <a:xfrm>
            <a:off x="1454205" y="3817019"/>
            <a:ext cx="2208959" cy="472965"/>
          </a:xfrm>
          <a:prstGeom prst="rect">
            <a:avLst/>
          </a:prstGeom>
          <a:solidFill>
            <a:srgbClr val="EEEEE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Empreendedorismo universitário</a:t>
            </a:r>
            <a:endParaRPr kumimoji="0" lang="pt-BR" sz="1200" b="0" i="1" u="none" strike="noStrike" kern="0" cap="none" spc="0" normalizeH="0" baseline="0" noProof="0" dirty="0">
              <a:ln>
                <a:noFill/>
              </a:ln>
              <a:solidFill>
                <a:srgbClr val="383838"/>
              </a:solidFill>
              <a:effectLst/>
              <a:uLnTx/>
              <a:uFillTx/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1DE44D00-3C1B-869D-3A70-04AE55519DEB}"/>
              </a:ext>
            </a:extLst>
          </p:cNvPr>
          <p:cNvSpPr txBox="1"/>
          <p:nvPr/>
        </p:nvSpPr>
        <p:spPr>
          <a:xfrm>
            <a:off x="1372708" y="4810551"/>
            <a:ext cx="62109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Questrial"/>
              <a:buNone/>
              <a:tabLst/>
              <a:defRPr/>
            </a:pPr>
            <a:r>
              <a:rPr kumimoji="0" lang="fr-FR" sz="1200" b="0" i="0" u="none" strike="noStrike" kern="0" cap="none" spc="0" normalizeH="0" baseline="-2500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Questrial"/>
              </a:rPr>
              <a:t>ARBIX e CONSONI, 2011; ALVES </a:t>
            </a:r>
            <a:r>
              <a:rPr kumimoji="0" lang="fr-FR" sz="1200" b="0" i="1" u="none" strike="noStrike" kern="0" cap="none" spc="0" normalizeH="0" baseline="-2500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Questrial"/>
              </a:rPr>
              <a:t>et al</a:t>
            </a:r>
            <a:r>
              <a:rPr kumimoji="0" lang="fr-FR" sz="1200" b="0" i="0" u="none" strike="noStrike" kern="0" cap="none" spc="0" normalizeH="0" baseline="-2500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Questrial"/>
              </a:rPr>
              <a:t>., 2024; COSTA, 2018; SPINOSA </a:t>
            </a:r>
            <a:r>
              <a:rPr kumimoji="0" lang="fr-FR" sz="1200" b="0" i="1" u="none" strike="noStrike" kern="0" cap="none" spc="0" normalizeH="0" baseline="-2500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Questrial"/>
              </a:rPr>
              <a:t>et al</a:t>
            </a:r>
            <a:r>
              <a:rPr kumimoji="0" lang="fr-FR" sz="1200" b="0" i="0" u="none" strike="noStrike" kern="0" cap="none" spc="0" normalizeH="0" baseline="-2500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Questrial"/>
              </a:rPr>
              <a:t>., 2015;</a:t>
            </a: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pt-BR" sz="1200" b="0" i="0" u="none" strike="noStrike" kern="0" cap="none" spc="0" normalizeH="0" baseline="-2500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NEVES </a:t>
            </a:r>
            <a:r>
              <a:rPr kumimoji="0" lang="pt-BR" sz="1200" b="0" i="1" u="none" strike="noStrike" kern="0" cap="none" spc="0" normalizeH="0" baseline="-2500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al., </a:t>
            </a:r>
            <a:r>
              <a:rPr kumimoji="0" lang="pt-BR" sz="1200" b="0" i="0" u="none" strike="noStrike" kern="0" cap="none" spc="0" normalizeH="0" baseline="-2500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2016; </a:t>
            </a:r>
            <a:r>
              <a:rPr kumimoji="0" lang="fr-FR" sz="1200" b="0" i="0" u="none" strike="noStrike" kern="0" cap="none" spc="0" normalizeH="0" baseline="-2500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Questrial"/>
              </a:rPr>
              <a:t>; </a:t>
            </a:r>
            <a:r>
              <a:rPr kumimoji="0" lang="pt-BR" sz="1200" b="0" i="0" u="none" strike="noStrike" kern="0" cap="none" spc="0" normalizeH="0" baseline="-2500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Questrial"/>
              </a:rPr>
              <a:t>V</a:t>
            </a:r>
            <a:r>
              <a:rPr kumimoji="0" lang="pt-BR" sz="1200" b="0" i="0" u="none" strike="noStrike" kern="0" cap="none" spc="0" normalizeH="0" baseline="-2500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IANA </a:t>
            </a:r>
            <a:r>
              <a:rPr kumimoji="0" lang="pt-BR" sz="1200" b="0" i="1" u="none" strike="noStrike" kern="0" cap="none" spc="0" normalizeH="0" baseline="-2500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et al</a:t>
            </a:r>
            <a:r>
              <a:rPr kumimoji="0" lang="pt-BR" sz="1200" b="0" i="0" u="none" strike="noStrike" kern="0" cap="none" spc="0" normalizeH="0" baseline="-2500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., 2018</a:t>
            </a:r>
            <a:r>
              <a:rPr kumimoji="0" lang="fr-FR" sz="1200" b="0" i="0" u="none" strike="noStrike" kern="0" cap="none" spc="0" normalizeH="0" baseline="-2500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Questrial"/>
              </a:rPr>
              <a:t>  </a:t>
            </a:r>
            <a:endParaRPr kumimoji="0" lang="pt-BR" sz="1200" b="0" i="0" u="none" strike="noStrike" kern="0" cap="none" spc="0" normalizeH="0" baseline="-25000" noProof="0" dirty="0">
              <a:ln>
                <a:noFill/>
              </a:ln>
              <a:solidFill>
                <a:srgbClr val="38383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Questrial"/>
            </a:endParaRPr>
          </a:p>
        </p:txBody>
      </p:sp>
      <p:sp>
        <p:nvSpPr>
          <p:cNvPr id="25" name="Google Shape;97;p15">
            <a:extLst>
              <a:ext uri="{FF2B5EF4-FFF2-40B4-BE49-F238E27FC236}">
                <a16:creationId xmlns:a16="http://schemas.microsoft.com/office/drawing/2014/main" id="{72262C35-363E-42B6-23DB-0943F278086F}"/>
              </a:ext>
            </a:extLst>
          </p:cNvPr>
          <p:cNvSpPr txBox="1">
            <a:spLocks/>
          </p:cNvSpPr>
          <p:nvPr/>
        </p:nvSpPr>
        <p:spPr>
          <a:xfrm>
            <a:off x="311700" y="760190"/>
            <a:ext cx="8520600" cy="532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0" indent="0" algn="just">
              <a:buFont typeface="Questrial"/>
              <a:buNone/>
            </a:pPr>
            <a:r>
              <a:rPr lang="pt-BR" sz="1600" b="1" dirty="0">
                <a:solidFill>
                  <a:schemeClr val="tx2">
                    <a:lumMod val="10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Inovação nas </a:t>
            </a:r>
            <a:r>
              <a:rPr lang="pt-BR" sz="1600" b="1" dirty="0" err="1">
                <a:solidFill>
                  <a:schemeClr val="tx2">
                    <a:lumMod val="10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ICTs</a:t>
            </a:r>
            <a:r>
              <a:rPr lang="pt-BR" sz="1600" b="1" dirty="0">
                <a:solidFill>
                  <a:schemeClr val="tx2">
                    <a:lumMod val="10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  - principais desafios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Kanit Light"/>
              <a:buNone/>
            </a:pPr>
            <a:endParaRPr lang="pt-BR" sz="1600" dirty="0">
              <a:solidFill>
                <a:schemeClr val="tx2">
                  <a:lumMod val="10000"/>
                </a:schemeClr>
              </a:solidFill>
              <a:latin typeface="Kanit Light" panose="020B0604020202020204" charset="-34"/>
              <a:cs typeface="Kanit Light" panose="020B060402020202020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80496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>
          <a:extLst>
            <a:ext uri="{FF2B5EF4-FFF2-40B4-BE49-F238E27FC236}">
              <a16:creationId xmlns:a16="http://schemas.microsoft.com/office/drawing/2014/main" id="{D8DD13E7-B763-BF37-50B1-1F2698FC4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>
            <a:extLst>
              <a:ext uri="{FF2B5EF4-FFF2-40B4-BE49-F238E27FC236}">
                <a16:creationId xmlns:a16="http://schemas.microsoft.com/office/drawing/2014/main" id="{9AE6E92A-72BD-375B-CEF2-ACE6516AF30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Contexto &amp; Desafio</a:t>
            </a:r>
            <a:endParaRPr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F8902D3F-4F15-F7F3-1AB5-7937F314DDFE}"/>
              </a:ext>
            </a:extLst>
          </p:cNvPr>
          <p:cNvSpPr txBox="1"/>
          <p:nvPr/>
        </p:nvSpPr>
        <p:spPr>
          <a:xfrm>
            <a:off x="1210659" y="4697174"/>
            <a:ext cx="64657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just" defTabSz="914400" eaLnBrk="1" fontAlgn="auto" latinLnBrk="0" hangingPunct="1">
              <a:buClrTx/>
              <a:buSzTx/>
              <a:buFont typeface="Questrial"/>
              <a:buNone/>
              <a:tabLst/>
              <a:defRPr kumimoji="0" sz="1800" kern="0" spc="0" normalizeH="0" baseline="-2500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sz="1200" dirty="0"/>
              <a:t>MARKHAM, 2002; AUERSWALD e BRANSCOMB, 2003; BIEMANS e HUIZINGH, 2020; FRANK et al., 1996; </a:t>
            </a:r>
            <a:r>
              <a:rPr lang="en-US" sz="1200" dirty="0"/>
              <a:t>BEARD et al., 2009; WESSNER, 2005; THORNTON e OCASIO, 2008; </a:t>
            </a:r>
            <a:r>
              <a:rPr lang="pt-BR" sz="1200" dirty="0"/>
              <a:t>ROTHAERMEL et al., 2007; VOHORA et al., 2004; VAN DE VEN e POOLE, 1995; PAUL et al., 2020; NOGUEIRA, 2014; </a:t>
            </a:r>
          </a:p>
        </p:txBody>
      </p:sp>
      <p:sp>
        <p:nvSpPr>
          <p:cNvPr id="25" name="Google Shape;97;p15">
            <a:extLst>
              <a:ext uri="{FF2B5EF4-FFF2-40B4-BE49-F238E27FC236}">
                <a16:creationId xmlns:a16="http://schemas.microsoft.com/office/drawing/2014/main" id="{4D80A2DA-89FF-82AF-5528-F41E16CAE5A7}"/>
              </a:ext>
            </a:extLst>
          </p:cNvPr>
          <p:cNvSpPr txBox="1">
            <a:spLocks/>
          </p:cNvSpPr>
          <p:nvPr/>
        </p:nvSpPr>
        <p:spPr>
          <a:xfrm>
            <a:off x="311700" y="760190"/>
            <a:ext cx="8520600" cy="532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0" indent="0" algn="just">
              <a:buFont typeface="Questrial"/>
              <a:buNone/>
            </a:pPr>
            <a:r>
              <a:rPr lang="pt-BR" sz="1600" b="1" dirty="0">
                <a:solidFill>
                  <a:schemeClr val="tx2">
                    <a:lumMod val="10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Vale da morte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Kanit Light"/>
              <a:buNone/>
            </a:pPr>
            <a:endParaRPr lang="pt-BR" sz="1600" dirty="0">
              <a:solidFill>
                <a:schemeClr val="tx2">
                  <a:lumMod val="10000"/>
                </a:schemeClr>
              </a:solidFill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2" name="Google Shape;464;p67">
            <a:extLst>
              <a:ext uri="{FF2B5EF4-FFF2-40B4-BE49-F238E27FC236}">
                <a16:creationId xmlns:a16="http://schemas.microsoft.com/office/drawing/2014/main" id="{282EBA03-FD2F-02D0-D6D8-7E98E839D4D1}"/>
              </a:ext>
            </a:extLst>
          </p:cNvPr>
          <p:cNvSpPr txBox="1">
            <a:spLocks/>
          </p:cNvSpPr>
          <p:nvPr/>
        </p:nvSpPr>
        <p:spPr>
          <a:xfrm>
            <a:off x="418751" y="1590575"/>
            <a:ext cx="3515844" cy="497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indent="0" algn="ctr">
              <a:buClr>
                <a:srgbClr val="383838"/>
              </a:buClr>
              <a:buFont typeface="Questrial"/>
              <a:buNone/>
            </a:pPr>
            <a:r>
              <a:rPr lang="pt-BR" sz="1600" b="1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Causas </a:t>
            </a:r>
            <a:endParaRPr lang="pt-BR" sz="1600" dirty="0">
              <a:solidFill>
                <a:srgbClr val="383838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</p:txBody>
      </p:sp>
      <p:sp>
        <p:nvSpPr>
          <p:cNvPr id="3" name="Google Shape;464;p67">
            <a:extLst>
              <a:ext uri="{FF2B5EF4-FFF2-40B4-BE49-F238E27FC236}">
                <a16:creationId xmlns:a16="http://schemas.microsoft.com/office/drawing/2014/main" id="{BD7749EE-879A-561F-34E6-FEFBC1B2675D}"/>
              </a:ext>
            </a:extLst>
          </p:cNvPr>
          <p:cNvSpPr txBox="1">
            <a:spLocks/>
          </p:cNvSpPr>
          <p:nvPr/>
        </p:nvSpPr>
        <p:spPr>
          <a:xfrm>
            <a:off x="804951" y="1968493"/>
            <a:ext cx="3515844" cy="2052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285750" indent="-285750">
              <a:lnSpc>
                <a:spcPct val="150000"/>
              </a:lnSpc>
              <a:buClr>
                <a:srgbClr val="383838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Mudança na lógica operacional</a:t>
            </a:r>
          </a:p>
          <a:p>
            <a:pPr marL="285750" indent="-285750">
              <a:lnSpc>
                <a:spcPct val="150000"/>
              </a:lnSpc>
              <a:buClr>
                <a:srgbClr val="383838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Dificuldades financeiras </a:t>
            </a:r>
          </a:p>
          <a:p>
            <a:pPr marL="285750" indent="-285750">
              <a:lnSpc>
                <a:spcPct val="150000"/>
              </a:lnSpc>
              <a:buClr>
                <a:srgbClr val="383838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Modelo de negócio </a:t>
            </a:r>
          </a:p>
          <a:p>
            <a:pPr marL="0" indent="0">
              <a:lnSpc>
                <a:spcPct val="150000"/>
              </a:lnSpc>
              <a:buClr>
                <a:srgbClr val="383838"/>
              </a:buClr>
              <a:buFont typeface="Questrial"/>
              <a:buNone/>
            </a:pPr>
            <a:r>
              <a:rPr lang="pt-BR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(</a:t>
            </a:r>
            <a:r>
              <a:rPr lang="pt-BR" b="1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transferência x empreendedorismo</a:t>
            </a:r>
            <a:r>
              <a:rPr lang="pt-BR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)</a:t>
            </a:r>
          </a:p>
          <a:p>
            <a:pPr marL="285750" indent="-285750">
              <a:lnSpc>
                <a:spcPct val="150000"/>
              </a:lnSpc>
              <a:buClr>
                <a:srgbClr val="383838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Narrativa do projeto - clientes </a:t>
            </a:r>
          </a:p>
          <a:p>
            <a:pPr marL="285750" indent="-285750">
              <a:lnSpc>
                <a:spcPct val="150000"/>
              </a:lnSpc>
              <a:buClr>
                <a:srgbClr val="383838"/>
              </a:buClr>
              <a:buFont typeface="Arial" panose="020B0604020202020204" pitchFamily="34" charset="0"/>
              <a:buChar char="•"/>
            </a:pPr>
            <a:endParaRPr lang="pt-BR" dirty="0">
              <a:solidFill>
                <a:srgbClr val="383838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</p:txBody>
      </p:sp>
      <p:sp>
        <p:nvSpPr>
          <p:cNvPr id="4" name="Google Shape;464;p67">
            <a:extLst>
              <a:ext uri="{FF2B5EF4-FFF2-40B4-BE49-F238E27FC236}">
                <a16:creationId xmlns:a16="http://schemas.microsoft.com/office/drawing/2014/main" id="{E3F58688-D6F1-209D-A870-3A116C6B536F}"/>
              </a:ext>
            </a:extLst>
          </p:cNvPr>
          <p:cNvSpPr txBox="1">
            <a:spLocks/>
          </p:cNvSpPr>
          <p:nvPr/>
        </p:nvSpPr>
        <p:spPr>
          <a:xfrm>
            <a:off x="4801449" y="1590575"/>
            <a:ext cx="3876228" cy="497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indent="0" algn="ctr">
              <a:buClr>
                <a:srgbClr val="383838"/>
              </a:buClr>
              <a:buFont typeface="Questrial"/>
              <a:buNone/>
            </a:pPr>
            <a:r>
              <a:rPr lang="pt-BR" sz="1600" b="1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Soluções propostas </a:t>
            </a:r>
            <a:endParaRPr lang="pt-BR" sz="1600" dirty="0">
              <a:solidFill>
                <a:srgbClr val="383838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</p:txBody>
      </p:sp>
      <p:sp>
        <p:nvSpPr>
          <p:cNvPr id="5" name="Google Shape;464;p67">
            <a:extLst>
              <a:ext uri="{FF2B5EF4-FFF2-40B4-BE49-F238E27FC236}">
                <a16:creationId xmlns:a16="http://schemas.microsoft.com/office/drawing/2014/main" id="{0031ECF9-553A-0813-0794-5B3EF1472619}"/>
              </a:ext>
            </a:extLst>
          </p:cNvPr>
          <p:cNvSpPr txBox="1">
            <a:spLocks/>
          </p:cNvSpPr>
          <p:nvPr/>
        </p:nvSpPr>
        <p:spPr>
          <a:xfrm>
            <a:off x="4801449" y="2019341"/>
            <a:ext cx="4030851" cy="2052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285750" indent="-285750">
              <a:lnSpc>
                <a:spcPct val="150000"/>
              </a:lnSpc>
              <a:buClr>
                <a:srgbClr val="383838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Apoio governamental </a:t>
            </a:r>
          </a:p>
          <a:p>
            <a:pPr marL="285750" indent="-285750">
              <a:lnSpc>
                <a:spcPct val="150000"/>
              </a:lnSpc>
              <a:buClr>
                <a:srgbClr val="383838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Apoio financeiro – investimento</a:t>
            </a:r>
          </a:p>
          <a:p>
            <a:pPr marL="285750" indent="-285750">
              <a:lnSpc>
                <a:spcPct val="150000"/>
              </a:lnSpc>
              <a:buClr>
                <a:srgbClr val="383838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Aceleradores ou intermediadores</a:t>
            </a:r>
          </a:p>
          <a:p>
            <a:pPr marL="285750" indent="-285750">
              <a:lnSpc>
                <a:spcPct val="150000"/>
              </a:lnSpc>
              <a:buClr>
                <a:srgbClr val="383838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Diversos modelos de </a:t>
            </a:r>
            <a:r>
              <a:rPr lang="pt-BR" dirty="0" err="1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PoC</a:t>
            </a:r>
            <a:r>
              <a:rPr lang="pt-BR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 e escalonamento</a:t>
            </a: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CF272B62-5DD8-8447-D1CF-F1F545B4CBD5}"/>
              </a:ext>
            </a:extLst>
          </p:cNvPr>
          <p:cNvCxnSpPr>
            <a:cxnSpLocks/>
          </p:cNvCxnSpPr>
          <p:nvPr/>
        </p:nvCxnSpPr>
        <p:spPr>
          <a:xfrm>
            <a:off x="4350002" y="1590575"/>
            <a:ext cx="0" cy="2078314"/>
          </a:xfrm>
          <a:prstGeom prst="line">
            <a:avLst/>
          </a:prstGeom>
          <a:noFill/>
          <a:ln w="1905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1632312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>
          <a:extLst>
            <a:ext uri="{FF2B5EF4-FFF2-40B4-BE49-F238E27FC236}">
              <a16:creationId xmlns:a16="http://schemas.microsoft.com/office/drawing/2014/main" id="{791F883C-16B1-24CE-CAE1-61DDA4528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>
            <a:extLst>
              <a:ext uri="{FF2B5EF4-FFF2-40B4-BE49-F238E27FC236}">
                <a16:creationId xmlns:a16="http://schemas.microsoft.com/office/drawing/2014/main" id="{8843AD64-F938-141C-417B-5E00B9AA55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Contexto &amp; Desafio</a:t>
            </a:r>
            <a:endParaRPr dirty="0"/>
          </a:p>
        </p:txBody>
      </p:sp>
      <p:sp>
        <p:nvSpPr>
          <p:cNvPr id="25" name="Google Shape;97;p15">
            <a:extLst>
              <a:ext uri="{FF2B5EF4-FFF2-40B4-BE49-F238E27FC236}">
                <a16:creationId xmlns:a16="http://schemas.microsoft.com/office/drawing/2014/main" id="{7D964C78-3960-85F9-B667-12D2FFD00AC1}"/>
              </a:ext>
            </a:extLst>
          </p:cNvPr>
          <p:cNvSpPr txBox="1">
            <a:spLocks/>
          </p:cNvSpPr>
          <p:nvPr/>
        </p:nvSpPr>
        <p:spPr>
          <a:xfrm>
            <a:off x="311700" y="760190"/>
            <a:ext cx="8520600" cy="532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0" indent="0" algn="just">
              <a:buFont typeface="Questrial"/>
              <a:buNone/>
            </a:pPr>
            <a:r>
              <a:rPr lang="pt-BR" sz="1600" b="1" dirty="0">
                <a:solidFill>
                  <a:schemeClr val="tx2">
                    <a:lumMod val="10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Inovação no setor </a:t>
            </a:r>
            <a:r>
              <a:rPr lang="pt-BR" sz="1600" b="1" dirty="0" err="1">
                <a:solidFill>
                  <a:schemeClr val="tx2">
                    <a:lumMod val="10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mínero</a:t>
            </a:r>
            <a:r>
              <a:rPr lang="pt-BR" sz="1600" b="1" dirty="0">
                <a:solidFill>
                  <a:schemeClr val="tx2">
                    <a:lumMod val="10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-metalúrgico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Kanit Light"/>
              <a:buNone/>
            </a:pPr>
            <a:endParaRPr lang="pt-BR" sz="1600" dirty="0">
              <a:solidFill>
                <a:schemeClr val="tx2">
                  <a:lumMod val="10000"/>
                </a:schemeClr>
              </a:solidFill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7" name="Google Shape;464;p67">
            <a:extLst>
              <a:ext uri="{FF2B5EF4-FFF2-40B4-BE49-F238E27FC236}">
                <a16:creationId xmlns:a16="http://schemas.microsoft.com/office/drawing/2014/main" id="{01AF676C-29A0-389B-111A-E10CEB60F89B}"/>
              </a:ext>
            </a:extLst>
          </p:cNvPr>
          <p:cNvSpPr txBox="1">
            <a:spLocks/>
          </p:cNvSpPr>
          <p:nvPr/>
        </p:nvSpPr>
        <p:spPr>
          <a:xfrm>
            <a:off x="328763" y="1112732"/>
            <a:ext cx="8503537" cy="472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sz="1600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O mercado enfrenta barreiras para implantação da inovação:</a:t>
            </a:r>
            <a:endParaRPr lang="pt-BR" sz="1600" baseline="-25000" dirty="0">
              <a:solidFill>
                <a:srgbClr val="383838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  <a:sym typeface="Wingdings" panose="05000000000000000000" pitchFamily="2" charset="2"/>
            </a:endParaRP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endParaRPr lang="pt-BR" sz="1600" dirty="0">
              <a:solidFill>
                <a:srgbClr val="383838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  <a:sym typeface="Wingdings" panose="05000000000000000000" pitchFamily="2" charset="2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E2DA1CA-CAF5-2538-DE79-930FF6CB05E7}"/>
              </a:ext>
            </a:extLst>
          </p:cNvPr>
          <p:cNvSpPr txBox="1"/>
          <p:nvPr/>
        </p:nvSpPr>
        <p:spPr>
          <a:xfrm>
            <a:off x="2017120" y="4624558"/>
            <a:ext cx="7115591" cy="256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600" baseline="-25000" dirty="0">
                <a:solidFill>
                  <a:srgbClr val="38383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Questrial"/>
              </a:rPr>
              <a:t>KASHAN et al., 2021; GRUENHAGEN e PARKER, 2020; SÁNCHEZ et al., 2019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4E96C1C-DEA1-8F47-604F-4DE51CC37B70}"/>
              </a:ext>
            </a:extLst>
          </p:cNvPr>
          <p:cNvSpPr/>
          <p:nvPr/>
        </p:nvSpPr>
        <p:spPr>
          <a:xfrm>
            <a:off x="308291" y="2885530"/>
            <a:ext cx="1227796" cy="575709"/>
          </a:xfrm>
          <a:prstGeom prst="rect">
            <a:avLst/>
          </a:prstGeom>
          <a:solidFill>
            <a:schemeClr val="bg1">
              <a:lumMod val="75000"/>
            </a:schemeClr>
          </a:solidFill>
          <a:ln w="7243" cap="flat" cmpd="sng" algn="ctr">
            <a:noFill/>
            <a:prstDash val="solid"/>
            <a:miter/>
          </a:ln>
          <a:effectLst/>
        </p:spPr>
        <p:txBody>
          <a:bodyPr rtlCol="0" anchor="ctr"/>
          <a:lstStyle/>
          <a:p>
            <a:pPr algn="ctr">
              <a:buClrTx/>
            </a:pPr>
            <a:r>
              <a:rPr lang="pt-BR" sz="1800" b="1" dirty="0">
                <a:solidFill>
                  <a:schemeClr val="tx2">
                    <a:lumMod val="10000"/>
                  </a:schemeClr>
                </a:solidFill>
                <a:latin typeface="Kanit Light" panose="020B0604020202020204" charset="-34"/>
                <a:ea typeface="+mn-ea"/>
                <a:cs typeface="Kanit Light" panose="020B0604020202020204" charset="-34"/>
              </a:rPr>
              <a:t>Desafios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85823474-CDBC-4EB0-CD1A-C3AB5B0BE5A6}"/>
              </a:ext>
            </a:extLst>
          </p:cNvPr>
          <p:cNvSpPr/>
          <p:nvPr/>
        </p:nvSpPr>
        <p:spPr>
          <a:xfrm>
            <a:off x="1679397" y="1703670"/>
            <a:ext cx="1891862" cy="472965"/>
          </a:xfrm>
          <a:prstGeom prst="rect">
            <a:avLst/>
          </a:prstGeom>
          <a:solidFill>
            <a:srgbClr val="EEEEE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buClrTx/>
            </a:pPr>
            <a:r>
              <a:rPr lang="pt-BR" sz="1200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Aversão ao risco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90CAEBA2-97BA-FAC0-E626-3AF76E6E7BC2}"/>
              </a:ext>
            </a:extLst>
          </p:cNvPr>
          <p:cNvSpPr/>
          <p:nvPr/>
        </p:nvSpPr>
        <p:spPr>
          <a:xfrm>
            <a:off x="1679397" y="2210876"/>
            <a:ext cx="1891862" cy="472965"/>
          </a:xfrm>
          <a:prstGeom prst="rect">
            <a:avLst/>
          </a:prstGeom>
          <a:solidFill>
            <a:srgbClr val="EEEEE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buClrTx/>
            </a:pPr>
            <a:r>
              <a:rPr lang="pt-BR" sz="1200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Elevados investimentos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A6845E1F-DC7C-8B52-F1A7-045F3292A523}"/>
              </a:ext>
            </a:extLst>
          </p:cNvPr>
          <p:cNvSpPr/>
          <p:nvPr/>
        </p:nvSpPr>
        <p:spPr>
          <a:xfrm>
            <a:off x="1679397" y="2714564"/>
            <a:ext cx="1891862" cy="472965"/>
          </a:xfrm>
          <a:prstGeom prst="rect">
            <a:avLst/>
          </a:prstGeom>
          <a:solidFill>
            <a:srgbClr val="EEEEE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buClrTx/>
            </a:pPr>
            <a:r>
              <a:rPr lang="pt-BR" sz="1200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Isolamento geográfico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6D6D5E4B-3316-6300-B0E5-1E8E20836176}"/>
              </a:ext>
            </a:extLst>
          </p:cNvPr>
          <p:cNvSpPr/>
          <p:nvPr/>
        </p:nvSpPr>
        <p:spPr>
          <a:xfrm>
            <a:off x="1679397" y="3724036"/>
            <a:ext cx="1891862" cy="472965"/>
          </a:xfrm>
          <a:prstGeom prst="rect">
            <a:avLst/>
          </a:prstGeom>
          <a:solidFill>
            <a:srgbClr val="EEEEE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buClrTx/>
            </a:pPr>
            <a:r>
              <a:rPr lang="pt-BR" sz="1200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Resistência cultural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7FC26B33-1CDB-66F2-4524-FC399B898E7C}"/>
              </a:ext>
            </a:extLst>
          </p:cNvPr>
          <p:cNvSpPr/>
          <p:nvPr/>
        </p:nvSpPr>
        <p:spPr>
          <a:xfrm>
            <a:off x="1679397" y="3219300"/>
            <a:ext cx="1891862" cy="472965"/>
          </a:xfrm>
          <a:prstGeom prst="rect">
            <a:avLst/>
          </a:prstGeom>
          <a:solidFill>
            <a:srgbClr val="EEEEE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buClrTx/>
            </a:pPr>
            <a:r>
              <a:rPr lang="pt-BR" sz="1200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Desafios regulatórios</a:t>
            </a:r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02020D74-4508-14C3-41D1-0593B7E944CF}"/>
              </a:ext>
            </a:extLst>
          </p:cNvPr>
          <p:cNvCxnSpPr>
            <a:cxnSpLocks/>
          </p:cNvCxnSpPr>
          <p:nvPr/>
        </p:nvCxnSpPr>
        <p:spPr>
          <a:xfrm flipV="1">
            <a:off x="1597899" y="1702985"/>
            <a:ext cx="0" cy="2997704"/>
          </a:xfrm>
          <a:prstGeom prst="line">
            <a:avLst/>
          </a:prstGeom>
          <a:noFill/>
          <a:ln w="28575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</a:ln>
          <a:effectLst/>
        </p:spPr>
      </p:cxnSp>
      <p:sp>
        <p:nvSpPr>
          <p:cNvPr id="16" name="Triângulo isósceles 15">
            <a:extLst>
              <a:ext uri="{FF2B5EF4-FFF2-40B4-BE49-F238E27FC236}">
                <a16:creationId xmlns:a16="http://schemas.microsoft.com/office/drawing/2014/main" id="{135B2AF6-6597-4319-0CBB-6AAB6A2F9AED}"/>
              </a:ext>
            </a:extLst>
          </p:cNvPr>
          <p:cNvSpPr/>
          <p:nvPr/>
        </p:nvSpPr>
        <p:spPr>
          <a:xfrm rot="5400000">
            <a:off x="2410262" y="2863982"/>
            <a:ext cx="2997704" cy="675710"/>
          </a:xfrm>
          <a:prstGeom prst="triangle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buClrTx/>
            </a:pPr>
            <a:endParaRPr lang="pt-BR" sz="1800" dirty="0">
              <a:solidFill>
                <a:srgbClr val="EEEEEE"/>
              </a:solidFill>
              <a:latin typeface="Kanit Light" panose="020B0604020202020204" charset="-34"/>
              <a:ea typeface="+mn-ea"/>
              <a:cs typeface="Kanit Light" panose="020B0604020202020204" charset="-34"/>
            </a:endParaRPr>
          </a:p>
        </p:txBody>
      </p:sp>
      <p:sp>
        <p:nvSpPr>
          <p:cNvPr id="17" name="Google Shape;464;p67">
            <a:extLst>
              <a:ext uri="{FF2B5EF4-FFF2-40B4-BE49-F238E27FC236}">
                <a16:creationId xmlns:a16="http://schemas.microsoft.com/office/drawing/2014/main" id="{64BFB71F-0694-5ABC-5E35-ACE79FE6560C}"/>
              </a:ext>
            </a:extLst>
          </p:cNvPr>
          <p:cNvSpPr txBox="1">
            <a:spLocks/>
          </p:cNvSpPr>
          <p:nvPr/>
        </p:nvSpPr>
        <p:spPr>
          <a:xfrm>
            <a:off x="4391074" y="2000428"/>
            <a:ext cx="4597531" cy="233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Para lidar com as barreiras, as soluções priorizadas são de </a:t>
            </a:r>
            <a:r>
              <a:rPr lang="pt-BR" b="1" dirty="0">
                <a:solidFill>
                  <a:srgbClr val="FFFFFF"/>
                </a:solidFill>
                <a:highlight>
                  <a:srgbClr val="800080"/>
                </a:highlight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Inovação incremental</a:t>
            </a: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endParaRPr lang="pt-BR" b="1" dirty="0">
              <a:solidFill>
                <a:srgbClr val="FFFFFF"/>
              </a:solidFill>
              <a:highlight>
                <a:srgbClr val="800080"/>
              </a:highlight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  <a:sym typeface="Wingdings" panose="05000000000000000000" pitchFamily="2" charset="2"/>
            </a:endParaRPr>
          </a:p>
          <a:p>
            <a:pPr marL="285750" indent="-285750" algn="just">
              <a:buClr>
                <a:srgbClr val="383838"/>
              </a:buClr>
            </a:pPr>
            <a:r>
              <a:rPr lang="pt-BR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Automação, IoT, Robotização, IA</a:t>
            </a:r>
          </a:p>
          <a:p>
            <a:pPr marL="285750" indent="-285750" algn="just">
              <a:buClr>
                <a:srgbClr val="383838"/>
              </a:buClr>
            </a:pPr>
            <a:r>
              <a:rPr lang="pt-BR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Foco em produtividade e segurança operacional</a:t>
            </a: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endParaRPr lang="pt-BR" dirty="0">
              <a:solidFill>
                <a:srgbClr val="383838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  <a:sym typeface="Wingdings" panose="05000000000000000000" pitchFamily="2" charset="2"/>
            </a:endParaRP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b="1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Sustentabilidade</a:t>
            </a:r>
            <a:r>
              <a:rPr lang="pt-BR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 começa a ganhar força </a:t>
            </a: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endParaRPr lang="pt-BR" dirty="0">
              <a:solidFill>
                <a:srgbClr val="383838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  <a:sym typeface="Wingdings" panose="05000000000000000000" pitchFamily="2" charset="2"/>
            </a:endParaRP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 </a:t>
            </a:r>
            <a:endParaRPr lang="pt-BR" baseline="-25000" dirty="0">
              <a:solidFill>
                <a:srgbClr val="383838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  <a:sym typeface="Wingdings" panose="05000000000000000000" pitchFamily="2" charset="2"/>
            </a:endParaRP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endParaRPr lang="pt-BR" dirty="0">
              <a:solidFill>
                <a:srgbClr val="383838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  <a:sym typeface="Wingdings" panose="05000000000000000000" pitchFamily="2" charset="2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3E09692F-E5C4-B047-1839-CBAAAF7DD1E1}"/>
              </a:ext>
            </a:extLst>
          </p:cNvPr>
          <p:cNvSpPr/>
          <p:nvPr/>
        </p:nvSpPr>
        <p:spPr>
          <a:xfrm>
            <a:off x="1679397" y="4227724"/>
            <a:ext cx="1891862" cy="472965"/>
          </a:xfrm>
          <a:prstGeom prst="rect">
            <a:avLst/>
          </a:prstGeom>
          <a:solidFill>
            <a:srgbClr val="EEEEE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buClrTx/>
            </a:pPr>
            <a:r>
              <a:rPr lang="pt-BR" sz="1200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Dependência do valor das comodities</a:t>
            </a:r>
          </a:p>
        </p:txBody>
      </p:sp>
    </p:spTree>
    <p:extLst>
      <p:ext uri="{BB962C8B-B14F-4D97-AF65-F5344CB8AC3E}">
        <p14:creationId xmlns:p14="http://schemas.microsoft.com/office/powerpoint/2010/main" val="1392744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Objetivo da Iniciativa</a:t>
            </a:r>
            <a:endParaRPr dirty="0"/>
          </a:p>
        </p:txBody>
      </p:sp>
      <p:sp>
        <p:nvSpPr>
          <p:cNvPr id="5" name="Google Shape;97;p15">
            <a:extLst>
              <a:ext uri="{FF2B5EF4-FFF2-40B4-BE49-F238E27FC236}">
                <a16:creationId xmlns:a16="http://schemas.microsoft.com/office/drawing/2014/main" id="{1E228909-8C41-E283-56E9-26C75A9276D2}"/>
              </a:ext>
            </a:extLst>
          </p:cNvPr>
          <p:cNvSpPr txBox="1">
            <a:spLocks/>
          </p:cNvSpPr>
          <p:nvPr/>
        </p:nvSpPr>
        <p:spPr>
          <a:xfrm>
            <a:off x="521800" y="1104946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0" indent="0" algn="just">
              <a:buFont typeface="Questrial"/>
              <a:buNone/>
            </a:pP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Como garantir uma 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conexão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 entre 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universidade e indústria 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que permita:</a:t>
            </a:r>
          </a:p>
          <a:p>
            <a:pPr marL="0" indent="0" algn="just">
              <a:buFont typeface="Questrial"/>
              <a:buNone/>
            </a:pP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A geração de 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PI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 e 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artigos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O 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escalonamento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 efetivo do negócio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O 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empreendedorismo universitário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O desenvolvimento de 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inovação transformacional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O uso de 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fomento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A 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multidisciplinariedade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A quebra de 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barreiras geográficas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Kanit Light"/>
              <a:buNone/>
            </a:pPr>
            <a:endParaRPr lang="pt-BR" sz="1600" dirty="0">
              <a:solidFill>
                <a:schemeClr val="tx1">
                  <a:lumMod val="75000"/>
                  <a:lumOff val="25000"/>
                </a:schemeClr>
              </a:solidFill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2F5C5247-A890-BC64-360A-981185FCB32B}"/>
              </a:ext>
            </a:extLst>
          </p:cNvPr>
          <p:cNvSpPr/>
          <p:nvPr/>
        </p:nvSpPr>
        <p:spPr>
          <a:xfrm rot="5400000">
            <a:off x="4353194" y="2611321"/>
            <a:ext cx="2997704" cy="675710"/>
          </a:xfrm>
          <a:prstGeom prst="triangle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srgbClr val="EEEEEE"/>
              </a:solidFill>
              <a:effectLst/>
              <a:uLnTx/>
              <a:uFillTx/>
              <a:latin typeface="Kanit Light" panose="020B0604020202020204" charset="-34"/>
              <a:ea typeface="+mn-ea"/>
              <a:cs typeface="Kanit Light" panose="020B0604020202020204" charset="-34"/>
            </a:endParaRPr>
          </a:p>
        </p:txBody>
      </p:sp>
      <p:sp>
        <p:nvSpPr>
          <p:cNvPr id="7" name="Google Shape;97;p15">
            <a:extLst>
              <a:ext uri="{FF2B5EF4-FFF2-40B4-BE49-F238E27FC236}">
                <a16:creationId xmlns:a16="http://schemas.microsoft.com/office/drawing/2014/main" id="{4D54389A-F343-60A7-931B-A3A3D187DB91}"/>
              </a:ext>
            </a:extLst>
          </p:cNvPr>
          <p:cNvSpPr txBox="1">
            <a:spLocks/>
          </p:cNvSpPr>
          <p:nvPr/>
        </p:nvSpPr>
        <p:spPr>
          <a:xfrm>
            <a:off x="6423163" y="2026428"/>
            <a:ext cx="2794915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0" indent="0" algn="just">
              <a:buFont typeface="Questrial"/>
              <a:buNone/>
            </a:pP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GERAÇÃO DE </a:t>
            </a:r>
            <a:r>
              <a:rPr lang="pt-B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VALOR</a:t>
            </a:r>
            <a:endParaRPr lang="pt-BR" sz="1600" b="1" dirty="0">
              <a:solidFill>
                <a:schemeClr val="tx1">
                  <a:lumMod val="75000"/>
                  <a:lumOff val="25000"/>
                </a:schemeClr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Kanit Light"/>
              <a:buNone/>
            </a:pPr>
            <a:endParaRPr lang="pt-BR" sz="1600" dirty="0">
              <a:solidFill>
                <a:schemeClr val="tx1">
                  <a:lumMod val="75000"/>
                  <a:lumOff val="25000"/>
                </a:schemeClr>
              </a:solidFill>
              <a:latin typeface="Kanit Light" panose="020B0604020202020204" charset="-34"/>
              <a:cs typeface="Kanit Light" panose="020B0604020202020204" charset="-34"/>
            </a:endParaRPr>
          </a:p>
        </p:txBody>
      </p:sp>
      <p:pic>
        <p:nvPicPr>
          <p:cNvPr id="1026" name="Picture 2" descr="Identificação - Reconhecimentos Nexa Brasil">
            <a:extLst>
              <a:ext uri="{FF2B5EF4-FFF2-40B4-BE49-F238E27FC236}">
                <a16:creationId xmlns:a16="http://schemas.microsoft.com/office/drawing/2014/main" id="{38FA5767-A361-80FE-42EF-F76873A53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54" y="2607018"/>
            <a:ext cx="2627593" cy="98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scalab | Centro de escalonamento de tecnologias e modelagem de negócios">
            <a:extLst>
              <a:ext uri="{FF2B5EF4-FFF2-40B4-BE49-F238E27FC236}">
                <a16:creationId xmlns:a16="http://schemas.microsoft.com/office/drawing/2014/main" id="{FD251AC5-94CF-4082-B557-11B4C21B4D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701" y="3667927"/>
            <a:ext cx="1702898" cy="439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Tipo de Caso &amp; Descrição da Prática</a:t>
            </a:r>
            <a:endParaRPr dirty="0"/>
          </a:p>
        </p:txBody>
      </p:sp>
      <p:sp>
        <p:nvSpPr>
          <p:cNvPr id="103" name="Google Shape;103;p16"/>
          <p:cNvSpPr txBox="1">
            <a:spLocks noGrp="1"/>
          </p:cNvSpPr>
          <p:nvPr>
            <p:ph type="body" idx="1"/>
          </p:nvPr>
        </p:nvSpPr>
        <p:spPr>
          <a:xfrm>
            <a:off x="308224" y="92220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indent="0">
              <a:spcBef>
                <a:spcPts val="600"/>
              </a:spcBef>
              <a:buNone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 Mining </a:t>
            </a:r>
            <a:r>
              <a:rPr lang="pt-B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Lab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B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Beginnings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(MLB) é um programa de inovação aberta que promove 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1C01A7E7-AF9D-9BDA-2391-DC63DD4BB6F7}"/>
              </a:ext>
            </a:extLst>
          </p:cNvPr>
          <p:cNvSpPr/>
          <p:nvPr/>
        </p:nvSpPr>
        <p:spPr>
          <a:xfrm>
            <a:off x="4674515" y="1526294"/>
            <a:ext cx="1957367" cy="572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Codesenvolvimento</a:t>
            </a:r>
            <a:r>
              <a:rPr lang="pt-BR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184EF88E-AB3E-C052-623F-46ACB01D511C}"/>
              </a:ext>
            </a:extLst>
          </p:cNvPr>
          <p:cNvSpPr/>
          <p:nvPr/>
        </p:nvSpPr>
        <p:spPr>
          <a:xfrm>
            <a:off x="2498216" y="1526294"/>
            <a:ext cx="1957367" cy="572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Escalonamento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72814D3-620D-1307-25FA-6442DD6771EF}"/>
              </a:ext>
            </a:extLst>
          </p:cNvPr>
          <p:cNvSpPr/>
          <p:nvPr/>
        </p:nvSpPr>
        <p:spPr>
          <a:xfrm>
            <a:off x="301272" y="1526294"/>
            <a:ext cx="1957367" cy="572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Financiamento 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2C023B5-9889-7B8C-702C-8C15D321B21F}"/>
              </a:ext>
            </a:extLst>
          </p:cNvPr>
          <p:cNvSpPr/>
          <p:nvPr/>
        </p:nvSpPr>
        <p:spPr>
          <a:xfrm>
            <a:off x="6871457" y="1526294"/>
            <a:ext cx="1957367" cy="572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P&amp;D conectado</a:t>
            </a:r>
          </a:p>
        </p:txBody>
      </p:sp>
      <p:pic>
        <p:nvPicPr>
          <p:cNvPr id="2050" name="Picture 2" descr="Beginnings">
            <a:extLst>
              <a:ext uri="{FF2B5EF4-FFF2-40B4-BE49-F238E27FC236}">
                <a16:creationId xmlns:a16="http://schemas.microsoft.com/office/drawing/2014/main" id="{CD63879D-23BA-312A-5F5D-7E4126EF2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3452" y="2133005"/>
            <a:ext cx="5033256" cy="283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7BBF03CE-3730-18DC-3347-E7E26412C350}"/>
              </a:ext>
            </a:extLst>
          </p:cNvPr>
          <p:cNvCxnSpPr>
            <a:cxnSpLocks/>
          </p:cNvCxnSpPr>
          <p:nvPr/>
        </p:nvCxnSpPr>
        <p:spPr>
          <a:xfrm flipV="1">
            <a:off x="3858367" y="2323212"/>
            <a:ext cx="5123" cy="2524948"/>
          </a:xfrm>
          <a:prstGeom prst="line">
            <a:avLst/>
          </a:prstGeom>
          <a:noFill/>
          <a:ln w="28575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</a:ln>
          <a:effectLst/>
        </p:spPr>
      </p:cxnSp>
      <p:sp>
        <p:nvSpPr>
          <p:cNvPr id="12" name="Google Shape;103;p16">
            <a:extLst>
              <a:ext uri="{FF2B5EF4-FFF2-40B4-BE49-F238E27FC236}">
                <a16:creationId xmlns:a16="http://schemas.microsoft.com/office/drawing/2014/main" id="{2DB43508-162D-05CC-76EC-DBE865F65CF5}"/>
              </a:ext>
            </a:extLst>
          </p:cNvPr>
          <p:cNvSpPr txBox="1">
            <a:spLocks/>
          </p:cNvSpPr>
          <p:nvPr/>
        </p:nvSpPr>
        <p:spPr>
          <a:xfrm>
            <a:off x="4031101" y="2297103"/>
            <a:ext cx="4786804" cy="2093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spcBef>
                <a:spcPts val="600"/>
              </a:spcBef>
              <a:buFont typeface="Kanit Light"/>
              <a:buNone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Programa de cadência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anual</a:t>
            </a:r>
          </a:p>
          <a:p>
            <a:pPr marL="139700" indent="0">
              <a:spcBef>
                <a:spcPts val="600"/>
              </a:spcBef>
              <a:buFont typeface="Kanit Light"/>
              <a:buNone/>
            </a:pPr>
            <a:endParaRPr lang="pt-B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39700" indent="0">
              <a:spcBef>
                <a:spcPts val="600"/>
              </a:spcBef>
              <a:buFont typeface="Kanit Light"/>
              <a:buNone/>
            </a:pPr>
            <a:endParaRPr lang="pt-B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39700" indent="0">
              <a:spcBef>
                <a:spcPts val="600"/>
              </a:spcBef>
              <a:buFont typeface="Kanit Light"/>
              <a:buNone/>
            </a:pPr>
            <a:endParaRPr lang="pt-B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39700" indent="0">
              <a:spcBef>
                <a:spcPts val="600"/>
              </a:spcBef>
              <a:buFont typeface="Kanit Light"/>
              <a:buNone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Soluções de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baixo TRL 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para desafios complexos</a:t>
            </a:r>
          </a:p>
          <a:p>
            <a:pPr marL="139700" indent="0">
              <a:spcBef>
                <a:spcPts val="600"/>
              </a:spcBef>
              <a:buFont typeface="Kanit Light"/>
              <a:buNone/>
            </a:pPr>
            <a:r>
              <a:rPr lang="pt-BR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Codesenvolvimento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marL="139700" indent="0">
              <a:spcBef>
                <a:spcPts val="600"/>
              </a:spcBef>
              <a:buFont typeface="Kanit Light"/>
              <a:buNone/>
            </a:pP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Escalonamento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sym typeface="Wingdings" panose="05000000000000000000" pitchFamily="2" charset="2"/>
              </a:rPr>
              <a:t> empreendedorismo e desenvolvimento de negócio</a:t>
            </a:r>
          </a:p>
          <a:p>
            <a:pPr marL="139700" indent="0">
              <a:spcBef>
                <a:spcPts val="600"/>
              </a:spcBef>
              <a:buFont typeface="Kanit Light"/>
              <a:buNone/>
            </a:pP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sym typeface="Wingdings" panose="05000000000000000000" pitchFamily="2" charset="2"/>
              </a:rPr>
              <a:t>Conectado ao ecossistema </a:t>
            </a:r>
            <a:endParaRPr lang="pt-B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1BC23B13-979A-932D-2603-E270C8A3CCC7}"/>
              </a:ext>
            </a:extLst>
          </p:cNvPr>
          <p:cNvSpPr/>
          <p:nvPr/>
        </p:nvSpPr>
        <p:spPr>
          <a:xfrm>
            <a:off x="4175789" y="2833654"/>
            <a:ext cx="883356" cy="5101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Setup</a:t>
            </a:r>
          </a:p>
        </p:txBody>
      </p:sp>
      <p:sp>
        <p:nvSpPr>
          <p:cNvPr id="14" name="Triângulo isósceles 13">
            <a:extLst>
              <a:ext uri="{FF2B5EF4-FFF2-40B4-BE49-F238E27FC236}">
                <a16:creationId xmlns:a16="http://schemas.microsoft.com/office/drawing/2014/main" id="{5D2E5CD7-BEE2-64EE-83CF-AAAF33098F3C}"/>
              </a:ext>
            </a:extLst>
          </p:cNvPr>
          <p:cNvSpPr/>
          <p:nvPr/>
        </p:nvSpPr>
        <p:spPr>
          <a:xfrm rot="5400000">
            <a:off x="4971680" y="2951311"/>
            <a:ext cx="510150" cy="274837"/>
          </a:xfrm>
          <a:prstGeom prst="triangle">
            <a:avLst/>
          </a:prstGeom>
          <a:solidFill>
            <a:srgbClr val="7030A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srgbClr val="EEEEEE"/>
              </a:solidFill>
              <a:effectLst/>
              <a:uLnTx/>
              <a:uFillTx/>
              <a:latin typeface="Kanit Light" panose="020B0604020202020204" charset="-34"/>
              <a:ea typeface="+mn-ea"/>
              <a:cs typeface="Kanit Light" panose="020B0604020202020204" charset="-34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B7221AF5-6E46-855D-2A27-48238F02D46E}"/>
              </a:ext>
            </a:extLst>
          </p:cNvPr>
          <p:cNvSpPr/>
          <p:nvPr/>
        </p:nvSpPr>
        <p:spPr>
          <a:xfrm>
            <a:off x="5410936" y="2833654"/>
            <a:ext cx="883356" cy="5101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b="1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Prospec-ção</a:t>
            </a:r>
            <a:endParaRPr lang="pt-BR" sz="1100" b="1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Triângulo isósceles 15">
            <a:extLst>
              <a:ext uri="{FF2B5EF4-FFF2-40B4-BE49-F238E27FC236}">
                <a16:creationId xmlns:a16="http://schemas.microsoft.com/office/drawing/2014/main" id="{E881D15A-3A16-24E5-AF6C-2533DE34460A}"/>
              </a:ext>
            </a:extLst>
          </p:cNvPr>
          <p:cNvSpPr/>
          <p:nvPr/>
        </p:nvSpPr>
        <p:spPr>
          <a:xfrm rot="5400000">
            <a:off x="6206827" y="2951311"/>
            <a:ext cx="510150" cy="274837"/>
          </a:xfrm>
          <a:prstGeom prst="triangle">
            <a:avLst/>
          </a:prstGeom>
          <a:solidFill>
            <a:srgbClr val="7030A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srgbClr val="EEEEEE"/>
              </a:solidFill>
              <a:effectLst/>
              <a:uLnTx/>
              <a:uFillTx/>
              <a:latin typeface="Kanit Light" panose="020B0604020202020204" charset="-34"/>
              <a:ea typeface="+mn-ea"/>
              <a:cs typeface="Kanit Light" panose="020B0604020202020204" charset="-34"/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57B94ACF-24CB-9F1A-B3E4-FAD9AC8C855D}"/>
              </a:ext>
            </a:extLst>
          </p:cNvPr>
          <p:cNvSpPr/>
          <p:nvPr/>
        </p:nvSpPr>
        <p:spPr>
          <a:xfrm>
            <a:off x="6629512" y="2833653"/>
            <a:ext cx="883356" cy="5101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P&amp;D</a:t>
            </a:r>
          </a:p>
        </p:txBody>
      </p:sp>
      <p:sp>
        <p:nvSpPr>
          <p:cNvPr id="18" name="Triângulo isósceles 17">
            <a:extLst>
              <a:ext uri="{FF2B5EF4-FFF2-40B4-BE49-F238E27FC236}">
                <a16:creationId xmlns:a16="http://schemas.microsoft.com/office/drawing/2014/main" id="{4DAE897B-AFC9-6D8D-8E04-435A6B43736A}"/>
              </a:ext>
            </a:extLst>
          </p:cNvPr>
          <p:cNvSpPr/>
          <p:nvPr/>
        </p:nvSpPr>
        <p:spPr>
          <a:xfrm rot="5400000">
            <a:off x="7425403" y="2951310"/>
            <a:ext cx="510150" cy="274837"/>
          </a:xfrm>
          <a:prstGeom prst="triangle">
            <a:avLst/>
          </a:prstGeom>
          <a:solidFill>
            <a:srgbClr val="7030A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srgbClr val="EEEEEE"/>
              </a:solidFill>
              <a:effectLst/>
              <a:uLnTx/>
              <a:uFillTx/>
              <a:latin typeface="Kanit Light" panose="020B0604020202020204" charset="-34"/>
              <a:ea typeface="+mn-ea"/>
              <a:cs typeface="Kanit Light" panose="020B0604020202020204" charset="-34"/>
            </a:endParaRP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2C83AF11-6225-60DC-4B37-5B186C22EF3B}"/>
              </a:ext>
            </a:extLst>
          </p:cNvPr>
          <p:cNvSpPr/>
          <p:nvPr/>
        </p:nvSpPr>
        <p:spPr>
          <a:xfrm>
            <a:off x="7843631" y="2833653"/>
            <a:ext cx="883356" cy="5101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Escala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Originalidade &amp; Inovação</a:t>
            </a:r>
            <a:endParaRPr dirty="0"/>
          </a:p>
        </p:txBody>
      </p:sp>
      <p:pic>
        <p:nvPicPr>
          <p:cNvPr id="8" name="Picture 2" descr="Beginnings">
            <a:extLst>
              <a:ext uri="{FF2B5EF4-FFF2-40B4-BE49-F238E27FC236}">
                <a16:creationId xmlns:a16="http://schemas.microsoft.com/office/drawing/2014/main" id="{8D0D9102-1D53-A967-BE26-DEBFDFBC0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525" y="1877828"/>
            <a:ext cx="3408252" cy="191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rapezoide 8">
            <a:extLst>
              <a:ext uri="{FF2B5EF4-FFF2-40B4-BE49-F238E27FC236}">
                <a16:creationId xmlns:a16="http://schemas.microsoft.com/office/drawing/2014/main" id="{13DC1F0A-515A-1527-9BA5-5BB35438B7C5}"/>
              </a:ext>
            </a:extLst>
          </p:cNvPr>
          <p:cNvSpPr/>
          <p:nvPr/>
        </p:nvSpPr>
        <p:spPr>
          <a:xfrm rot="5400000">
            <a:off x="-83506" y="1401482"/>
            <a:ext cx="3612443" cy="3089837"/>
          </a:xfrm>
          <a:prstGeom prst="trapezoid">
            <a:avLst>
              <a:gd name="adj" fmla="val 1689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Google Shape;464;p67">
            <a:extLst>
              <a:ext uri="{FF2B5EF4-FFF2-40B4-BE49-F238E27FC236}">
                <a16:creationId xmlns:a16="http://schemas.microsoft.com/office/drawing/2014/main" id="{425D41BC-3786-FC6B-3FBF-79949BA19156}"/>
              </a:ext>
            </a:extLst>
          </p:cNvPr>
          <p:cNvSpPr txBox="1">
            <a:spLocks/>
          </p:cNvSpPr>
          <p:nvPr/>
        </p:nvSpPr>
        <p:spPr>
          <a:xfrm>
            <a:off x="392341" y="878003"/>
            <a:ext cx="3089838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Na relação </a:t>
            </a:r>
            <a:r>
              <a:rPr lang="pt-BR" b="1" dirty="0">
                <a:solidFill>
                  <a:schemeClr val="bg1"/>
                </a:solidFill>
                <a:highlight>
                  <a:srgbClr val="800080"/>
                </a:highlight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UNIVERSIDADE-EMPRESA</a:t>
            </a: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endParaRPr lang="pt-BR" dirty="0">
              <a:solidFill>
                <a:schemeClr val="bg1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  <a:sym typeface="Wingdings" panose="05000000000000000000" pitchFamily="2" charset="2"/>
            </a:endParaRP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 </a:t>
            </a:r>
            <a:endParaRPr lang="pt-BR" b="1" dirty="0">
              <a:solidFill>
                <a:schemeClr val="tx1">
                  <a:lumMod val="75000"/>
                  <a:lumOff val="25000"/>
                </a:schemeClr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  <a:sym typeface="Wingdings" panose="05000000000000000000" pitchFamily="2" charset="2"/>
            </a:endParaRP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endParaRPr lang="pt-BR" dirty="0">
              <a:solidFill>
                <a:srgbClr val="383838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  <a:sym typeface="Wingdings" panose="05000000000000000000" pitchFamily="2" charset="2"/>
            </a:endParaRPr>
          </a:p>
        </p:txBody>
      </p:sp>
      <p:sp>
        <p:nvSpPr>
          <p:cNvPr id="13" name="Google Shape;464;p67">
            <a:extLst>
              <a:ext uri="{FF2B5EF4-FFF2-40B4-BE49-F238E27FC236}">
                <a16:creationId xmlns:a16="http://schemas.microsoft.com/office/drawing/2014/main" id="{8F0F5B2F-C603-FA6B-08A1-20629EE26505}"/>
              </a:ext>
            </a:extLst>
          </p:cNvPr>
          <p:cNvSpPr txBox="1">
            <a:spLocks/>
          </p:cNvSpPr>
          <p:nvPr/>
        </p:nvSpPr>
        <p:spPr>
          <a:xfrm>
            <a:off x="5876363" y="878002"/>
            <a:ext cx="3089838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No setor </a:t>
            </a:r>
            <a:r>
              <a:rPr lang="pt-BR" b="1" dirty="0">
                <a:solidFill>
                  <a:schemeClr val="bg1"/>
                </a:solidFill>
                <a:highlight>
                  <a:srgbClr val="800080"/>
                </a:highlight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MÍNERO-METALÚRGICO</a:t>
            </a: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endParaRPr lang="pt-BR" dirty="0">
              <a:solidFill>
                <a:schemeClr val="bg1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  <a:sym typeface="Wingdings" panose="05000000000000000000" pitchFamily="2" charset="2"/>
            </a:endParaRP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 </a:t>
            </a:r>
            <a:endParaRPr lang="pt-BR" baseline="-25000" dirty="0">
              <a:solidFill>
                <a:srgbClr val="383838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  <a:sym typeface="Wingdings" panose="05000000000000000000" pitchFamily="2" charset="2"/>
            </a:endParaRP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endParaRPr lang="pt-BR" dirty="0">
              <a:solidFill>
                <a:srgbClr val="383838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  <a:sym typeface="Wingdings" panose="05000000000000000000" pitchFamily="2" charset="2"/>
            </a:endParaRPr>
          </a:p>
        </p:txBody>
      </p:sp>
      <p:sp>
        <p:nvSpPr>
          <p:cNvPr id="16" name="Google Shape;464;p67">
            <a:extLst>
              <a:ext uri="{FF2B5EF4-FFF2-40B4-BE49-F238E27FC236}">
                <a16:creationId xmlns:a16="http://schemas.microsoft.com/office/drawing/2014/main" id="{3635A1E4-4272-1C55-87D2-6468F66C6D82}"/>
              </a:ext>
            </a:extLst>
          </p:cNvPr>
          <p:cNvSpPr txBox="1">
            <a:spLocks/>
          </p:cNvSpPr>
          <p:nvPr/>
        </p:nvSpPr>
        <p:spPr>
          <a:xfrm>
            <a:off x="306954" y="1533810"/>
            <a:ext cx="3089838" cy="2891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PI (2) e artigos (3) </a:t>
            </a: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+ 2 dissertações de mestrado</a:t>
            </a: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Fomento ao empreendedorismo</a:t>
            </a: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1 startup criada</a:t>
            </a: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Financiamento à pesquisa </a:t>
            </a: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+ 5 M BRL investidos</a:t>
            </a: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Ambiente para escalonamento</a:t>
            </a: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Multidisciplinar</a:t>
            </a: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Abrangência nacional</a:t>
            </a: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Propostas de todas as regiões do país</a:t>
            </a: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Conectado com à indústria </a:t>
            </a: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4 indústrias clientes envolvidas desde o P&amp;D </a:t>
            </a:r>
            <a:endParaRPr lang="pt-BR" baseline="-25000" dirty="0">
              <a:solidFill>
                <a:srgbClr val="383838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  <a:sym typeface="Wingdings" panose="05000000000000000000" pitchFamily="2" charset="2"/>
            </a:endParaRP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endParaRPr lang="pt-BR" dirty="0">
              <a:solidFill>
                <a:srgbClr val="383838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  <a:sym typeface="Wingdings" panose="05000000000000000000" pitchFamily="2" charset="2"/>
            </a:endParaRPr>
          </a:p>
        </p:txBody>
      </p:sp>
      <p:sp>
        <p:nvSpPr>
          <p:cNvPr id="17" name="Trapezoide 16">
            <a:extLst>
              <a:ext uri="{FF2B5EF4-FFF2-40B4-BE49-F238E27FC236}">
                <a16:creationId xmlns:a16="http://schemas.microsoft.com/office/drawing/2014/main" id="{55008B32-1412-E3AE-4BED-F30980B8BE4E}"/>
              </a:ext>
            </a:extLst>
          </p:cNvPr>
          <p:cNvSpPr/>
          <p:nvPr/>
        </p:nvSpPr>
        <p:spPr>
          <a:xfrm rot="16200000">
            <a:off x="5485902" y="1425655"/>
            <a:ext cx="3612443" cy="3089837"/>
          </a:xfrm>
          <a:prstGeom prst="trapezoid">
            <a:avLst>
              <a:gd name="adj" fmla="val 1689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Google Shape;464;p67">
            <a:extLst>
              <a:ext uri="{FF2B5EF4-FFF2-40B4-BE49-F238E27FC236}">
                <a16:creationId xmlns:a16="http://schemas.microsoft.com/office/drawing/2014/main" id="{7A812CD0-33AF-64BD-BC0E-BF357CFAA73A}"/>
              </a:ext>
            </a:extLst>
          </p:cNvPr>
          <p:cNvSpPr txBox="1">
            <a:spLocks/>
          </p:cNvSpPr>
          <p:nvPr/>
        </p:nvSpPr>
        <p:spPr>
          <a:xfrm>
            <a:off x="5747205" y="1700054"/>
            <a:ext cx="3218996" cy="2891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indent="0">
              <a:lnSpc>
                <a:spcPct val="150000"/>
              </a:lnSpc>
              <a:buClr>
                <a:srgbClr val="383838"/>
              </a:buClr>
              <a:buFont typeface="Questrial"/>
              <a:buNone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Soluções transformacionais</a:t>
            </a:r>
          </a:p>
          <a:p>
            <a:pPr marL="0" indent="0">
              <a:lnSpc>
                <a:spcPct val="150000"/>
              </a:lnSpc>
              <a:buClr>
                <a:srgbClr val="383838"/>
              </a:buClr>
              <a:buFont typeface="Questrial"/>
              <a:buNone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Baixo valor de investimento no P&amp;D </a:t>
            </a:r>
          </a:p>
          <a:p>
            <a:pPr marL="0" indent="0">
              <a:lnSpc>
                <a:spcPct val="150000"/>
              </a:lnSpc>
              <a:buClr>
                <a:srgbClr val="383838"/>
              </a:buClr>
              <a:buFont typeface="Questrial"/>
              <a:buNone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Uso de fomentos </a:t>
            </a:r>
            <a:r>
              <a:rPr lang="pt-BR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(50%: FAPEMIG + FINEP)</a:t>
            </a:r>
          </a:p>
          <a:p>
            <a:pPr marL="0" indent="0">
              <a:lnSpc>
                <a:spcPct val="150000"/>
              </a:lnSpc>
              <a:buClr>
                <a:srgbClr val="383838"/>
              </a:buClr>
              <a:buFont typeface="Questrial"/>
              <a:buNone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Geração de PI e Artigos </a:t>
            </a:r>
          </a:p>
          <a:p>
            <a:pPr marL="0" indent="0">
              <a:lnSpc>
                <a:spcPct val="150000"/>
              </a:lnSpc>
              <a:buClr>
                <a:srgbClr val="383838"/>
              </a:buClr>
              <a:buFont typeface="Questrial"/>
              <a:buNone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Wingdings" panose="05000000000000000000" pitchFamily="2" charset="2"/>
              </a:rPr>
              <a:t>Soluções para os desafios complexos com geração de valor</a:t>
            </a:r>
            <a:endParaRPr lang="pt-BR" dirty="0">
              <a:solidFill>
                <a:srgbClr val="383838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  <a:sym typeface="Wingdings" panose="05000000000000000000" pitchFamily="2" charset="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Colaboração &amp; Engajamento</a:t>
            </a:r>
            <a:endParaRPr dirty="0"/>
          </a:p>
        </p:txBody>
      </p:sp>
      <p:pic>
        <p:nvPicPr>
          <p:cNvPr id="4" name="Picture 2" descr="Beginnings">
            <a:extLst>
              <a:ext uri="{FF2B5EF4-FFF2-40B4-BE49-F238E27FC236}">
                <a16:creationId xmlns:a16="http://schemas.microsoft.com/office/drawing/2014/main" id="{F649DCF9-89CE-6542-C85D-3D3C45A69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10" y="1378334"/>
            <a:ext cx="3091543" cy="1739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dentificação - Reconhecimentos Nexa Brasil">
            <a:extLst>
              <a:ext uri="{FF2B5EF4-FFF2-40B4-BE49-F238E27FC236}">
                <a16:creationId xmlns:a16="http://schemas.microsoft.com/office/drawing/2014/main" id="{410F8549-E475-97D5-4B9A-9CAEEAB2D2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6" y="2994776"/>
            <a:ext cx="2627593" cy="98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Escalab | Centro de escalonamento de tecnologias e modelagem de negócios">
            <a:extLst>
              <a:ext uri="{FF2B5EF4-FFF2-40B4-BE49-F238E27FC236}">
                <a16:creationId xmlns:a16="http://schemas.microsoft.com/office/drawing/2014/main" id="{64F768B3-6EB2-2688-3689-52C3B49F3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6" y="3992707"/>
            <a:ext cx="2368446" cy="610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AC6CCD1-5913-8339-4C85-CD2CEBC1374E}"/>
              </a:ext>
            </a:extLst>
          </p:cNvPr>
          <p:cNvSpPr txBox="1"/>
          <p:nvPr/>
        </p:nvSpPr>
        <p:spPr>
          <a:xfrm>
            <a:off x="348260" y="837583"/>
            <a:ext cx="3490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cs typeface="Kanit Light" panose="020B0604020202020204" charset="-34"/>
              </a:rPr>
              <a:t>Programa desenvolvimento em parceria pela </a:t>
            </a:r>
            <a:r>
              <a:rPr 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cs typeface="Kanit Light" panose="020B0604020202020204" charset="-34"/>
              </a:rPr>
              <a:t>Nexa</a:t>
            </a: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cs typeface="Kanit Light" panose="020B0604020202020204" charset="-34"/>
              </a:rPr>
              <a:t> e </a:t>
            </a:r>
            <a:r>
              <a:rPr lang="pt-BR" sz="1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cs typeface="Kanit Light" panose="020B0604020202020204" charset="-34"/>
              </a:rPr>
              <a:t>Escalab</a:t>
            </a: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cs typeface="Kanit Light" panose="020B0604020202020204" charset="-34"/>
              </a:rPr>
              <a:t> </a:t>
            </a:r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EC1C618B-9A38-F7D9-3A24-0865E02E6102}"/>
              </a:ext>
            </a:extLst>
          </p:cNvPr>
          <p:cNvSpPr/>
          <p:nvPr/>
        </p:nvSpPr>
        <p:spPr>
          <a:xfrm rot="5400000">
            <a:off x="2856109" y="2766866"/>
            <a:ext cx="2997704" cy="675710"/>
          </a:xfrm>
          <a:prstGeom prst="triangle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srgbClr val="EEEEEE"/>
              </a:solidFill>
              <a:effectLst/>
              <a:uLnTx/>
              <a:uFillTx/>
              <a:latin typeface="Kanit Light" panose="020B0604020202020204" charset="-34"/>
              <a:ea typeface="+mn-ea"/>
              <a:cs typeface="Kanit Light" panose="020B0604020202020204" charset="-34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1E77DBA-A936-C509-8AAC-00BAC2E07E4F}"/>
              </a:ext>
            </a:extLst>
          </p:cNvPr>
          <p:cNvSpPr/>
          <p:nvPr/>
        </p:nvSpPr>
        <p:spPr>
          <a:xfrm>
            <a:off x="5504647" y="804170"/>
            <a:ext cx="2607726" cy="877037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37 Inscrições </a:t>
            </a:r>
          </a:p>
          <a:p>
            <a:pPr algn="ctr"/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25 distintas instituições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27E0091-D8BF-5D9D-010F-009224A332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5158" y="1799437"/>
            <a:ext cx="2993162" cy="2997705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2A466CAC-A925-342A-C24B-40B012CD336F}"/>
              </a:ext>
            </a:extLst>
          </p:cNvPr>
          <p:cNvSpPr txBox="1"/>
          <p:nvPr/>
        </p:nvSpPr>
        <p:spPr>
          <a:xfrm>
            <a:off x="4572000" y="3851673"/>
            <a:ext cx="19006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Universidades públicas, privadas e startups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651A835-D52B-365E-3E54-1C08C13579BF}"/>
              </a:ext>
            </a:extLst>
          </p:cNvPr>
          <p:cNvSpPr/>
          <p:nvPr/>
        </p:nvSpPr>
        <p:spPr>
          <a:xfrm>
            <a:off x="7274200" y="1568320"/>
            <a:ext cx="1231633" cy="34400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1ª edição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</a:t>
            </a:r>
            <a:endParaRPr dirty="0"/>
          </a:p>
        </p:txBody>
      </p:sp>
      <p:sp>
        <p:nvSpPr>
          <p:cNvPr id="5" name="Google Shape;464;p67">
            <a:extLst>
              <a:ext uri="{FF2B5EF4-FFF2-40B4-BE49-F238E27FC236}">
                <a16:creationId xmlns:a16="http://schemas.microsoft.com/office/drawing/2014/main" id="{8EF72058-0E8C-C18B-10EE-D0D17C12B47D}"/>
              </a:ext>
            </a:extLst>
          </p:cNvPr>
          <p:cNvSpPr txBox="1">
            <a:spLocks/>
          </p:cNvSpPr>
          <p:nvPr/>
        </p:nvSpPr>
        <p:spPr>
          <a:xfrm>
            <a:off x="255217" y="788777"/>
            <a:ext cx="8176365" cy="734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sz="1800" b="1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O desafio do programa</a:t>
            </a:r>
            <a:endParaRPr lang="pt-BR" sz="1800" dirty="0">
              <a:solidFill>
                <a:srgbClr val="383838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</p:txBody>
      </p:sp>
      <p:pic>
        <p:nvPicPr>
          <p:cNvPr id="6" name="Imagem 5" descr="Estação de neve&#10;&#10;Descrição gerada automaticamente com confiança baixa">
            <a:extLst>
              <a:ext uri="{FF2B5EF4-FFF2-40B4-BE49-F238E27FC236}">
                <a16:creationId xmlns:a16="http://schemas.microsoft.com/office/drawing/2014/main" id="{FC2BFD82-FCC8-9839-42E9-2704441B6B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764" r="1"/>
          <a:stretch/>
        </p:blipFill>
        <p:spPr>
          <a:xfrm>
            <a:off x="230567" y="1865090"/>
            <a:ext cx="2475471" cy="1731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C15F148-18E9-6179-9E6C-9F96B286748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3" t="6727" r="3966" b="6642"/>
          <a:stretch/>
        </p:blipFill>
        <p:spPr>
          <a:xfrm>
            <a:off x="230566" y="3667616"/>
            <a:ext cx="1188478" cy="8831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A56BB5C2-A42A-6659-AB09-CB207D6C20C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97" t="37808" r="10934" b="23471"/>
          <a:stretch/>
        </p:blipFill>
        <p:spPr>
          <a:xfrm>
            <a:off x="1517559" y="3662469"/>
            <a:ext cx="1188479" cy="888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4C6E6F3C-C0C1-891F-AE62-7981D4475325}"/>
              </a:ext>
            </a:extLst>
          </p:cNvPr>
          <p:cNvSpPr txBox="1"/>
          <p:nvPr/>
        </p:nvSpPr>
        <p:spPr>
          <a:xfrm>
            <a:off x="47984" y="1537910"/>
            <a:ext cx="2742120" cy="256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baseline="-25000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Questrial"/>
              </a:rPr>
              <a:t>Fotos que apresentam a </a:t>
            </a:r>
            <a:r>
              <a:rPr lang="pt-BR" sz="1600" baseline="-25000" dirty="0" err="1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Questrial"/>
              </a:rPr>
              <a:t>jarosita</a:t>
            </a:r>
            <a:endParaRPr lang="pt-BR" sz="1600" baseline="-25000" dirty="0">
              <a:solidFill>
                <a:srgbClr val="383838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  <a:sym typeface="Questrial"/>
            </a:endParaRPr>
          </a:p>
        </p:txBody>
      </p:sp>
      <p:sp>
        <p:nvSpPr>
          <p:cNvPr id="10" name="Triângulo isósceles 9">
            <a:extLst>
              <a:ext uri="{FF2B5EF4-FFF2-40B4-BE49-F238E27FC236}">
                <a16:creationId xmlns:a16="http://schemas.microsoft.com/office/drawing/2014/main" id="{0942634E-F91F-FB86-EECD-0EF8F67A1222}"/>
              </a:ext>
            </a:extLst>
          </p:cNvPr>
          <p:cNvSpPr/>
          <p:nvPr/>
        </p:nvSpPr>
        <p:spPr>
          <a:xfrm>
            <a:off x="3576370" y="1569565"/>
            <a:ext cx="533400" cy="327180"/>
          </a:xfrm>
          <a:prstGeom prst="triangle">
            <a:avLst/>
          </a:prstGeom>
          <a:solidFill>
            <a:srgbClr val="91695D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rgbClr val="EEEEEE"/>
              </a:solidFill>
              <a:effectLst/>
              <a:uLnTx/>
              <a:uFillTx/>
              <a:latin typeface="Kanit Light" panose="020B0604020202020204" charset="-34"/>
              <a:ea typeface="+mn-ea"/>
              <a:cs typeface="Kanit Light" panose="020B0604020202020204" charset="-34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C84E421-96AD-4195-73D4-CF4A66BFDF66}"/>
              </a:ext>
            </a:extLst>
          </p:cNvPr>
          <p:cNvSpPr txBox="1"/>
          <p:nvPr/>
        </p:nvSpPr>
        <p:spPr>
          <a:xfrm>
            <a:off x="3984739" y="1474908"/>
            <a:ext cx="1561162" cy="256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aseline="-25000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Questrial"/>
              </a:rPr>
              <a:t>Minério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ADA294F8-9619-7908-8294-320CE629A8AC}"/>
              </a:ext>
            </a:extLst>
          </p:cNvPr>
          <p:cNvSpPr/>
          <p:nvPr/>
        </p:nvSpPr>
        <p:spPr>
          <a:xfrm>
            <a:off x="3016168" y="2210497"/>
            <a:ext cx="1653804" cy="545145"/>
          </a:xfrm>
          <a:prstGeom prst="rect">
            <a:avLst/>
          </a:prstGeom>
          <a:solidFill>
            <a:srgbClr val="EEEEE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0" cap="none" spc="0" normalizeH="0" baseline="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Ustulação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00F81627-CAF9-00D3-EC5E-AD414E32D539}"/>
              </a:ext>
            </a:extLst>
          </p:cNvPr>
          <p:cNvSpPr/>
          <p:nvPr/>
        </p:nvSpPr>
        <p:spPr>
          <a:xfrm>
            <a:off x="3016168" y="2886118"/>
            <a:ext cx="1653804" cy="545145"/>
          </a:xfrm>
          <a:prstGeom prst="rect">
            <a:avLst/>
          </a:prstGeom>
          <a:solidFill>
            <a:srgbClr val="EEEEE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0" cap="none" spc="0" normalizeH="0" baseline="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Lixiviação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DB963C69-07F4-D949-FC5E-FA454B62E66B}"/>
              </a:ext>
            </a:extLst>
          </p:cNvPr>
          <p:cNvSpPr/>
          <p:nvPr/>
        </p:nvSpPr>
        <p:spPr>
          <a:xfrm>
            <a:off x="3016168" y="3565523"/>
            <a:ext cx="1653804" cy="545145"/>
          </a:xfrm>
          <a:prstGeom prst="rect">
            <a:avLst/>
          </a:prstGeom>
          <a:solidFill>
            <a:srgbClr val="EEEEE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0" cap="none" spc="0" normalizeH="0" baseline="0" noProof="0" dirty="0" err="1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Eletrorrecuperação</a:t>
            </a:r>
            <a:endParaRPr kumimoji="0" lang="pt-BR" sz="1200" b="1" i="0" u="none" strike="noStrike" kern="0" cap="none" spc="0" normalizeH="0" baseline="0" noProof="0" dirty="0">
              <a:ln>
                <a:noFill/>
              </a:ln>
              <a:solidFill>
                <a:srgbClr val="383838"/>
              </a:solidFill>
              <a:effectLst/>
              <a:uLnTx/>
              <a:uFillTx/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</p:txBody>
      </p:sp>
      <p:sp>
        <p:nvSpPr>
          <p:cNvPr id="15" name="Seta: para Baixo 14">
            <a:extLst>
              <a:ext uri="{FF2B5EF4-FFF2-40B4-BE49-F238E27FC236}">
                <a16:creationId xmlns:a16="http://schemas.microsoft.com/office/drawing/2014/main" id="{E99E1A85-003C-177D-0A09-9C28FCF9572F}"/>
              </a:ext>
            </a:extLst>
          </p:cNvPr>
          <p:cNvSpPr/>
          <p:nvPr/>
        </p:nvSpPr>
        <p:spPr>
          <a:xfrm>
            <a:off x="3736522" y="2694352"/>
            <a:ext cx="219075" cy="249273"/>
          </a:xfrm>
          <a:prstGeom prst="downArrow">
            <a:avLst/>
          </a:prstGeom>
          <a:solidFill>
            <a:srgbClr val="38383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rgbClr val="EEEEEE"/>
              </a:solidFill>
              <a:effectLst/>
              <a:uLnTx/>
              <a:uFillTx/>
              <a:latin typeface="Kanit Light" panose="020B0604020202020204" charset="-34"/>
              <a:ea typeface="+mn-ea"/>
              <a:cs typeface="Kanit Light" panose="020B0604020202020204" charset="-34"/>
            </a:endParaRPr>
          </a:p>
        </p:txBody>
      </p:sp>
      <p:sp>
        <p:nvSpPr>
          <p:cNvPr id="16" name="Seta: para Baixo 15">
            <a:extLst>
              <a:ext uri="{FF2B5EF4-FFF2-40B4-BE49-F238E27FC236}">
                <a16:creationId xmlns:a16="http://schemas.microsoft.com/office/drawing/2014/main" id="{46413D5C-67D2-5003-C794-A301D0F8201A}"/>
              </a:ext>
            </a:extLst>
          </p:cNvPr>
          <p:cNvSpPr/>
          <p:nvPr/>
        </p:nvSpPr>
        <p:spPr>
          <a:xfrm>
            <a:off x="3733532" y="4015313"/>
            <a:ext cx="219075" cy="249273"/>
          </a:xfrm>
          <a:prstGeom prst="downArrow">
            <a:avLst/>
          </a:prstGeom>
          <a:solidFill>
            <a:srgbClr val="38383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rgbClr val="EEEEEE"/>
              </a:solidFill>
              <a:effectLst/>
              <a:uLnTx/>
              <a:uFillTx/>
              <a:latin typeface="Kanit Light" panose="020B0604020202020204" charset="-34"/>
              <a:ea typeface="+mn-ea"/>
              <a:cs typeface="Kanit Light" panose="020B0604020202020204" charset="-34"/>
            </a:endParaRPr>
          </a:p>
        </p:txBody>
      </p:sp>
      <p:sp>
        <p:nvSpPr>
          <p:cNvPr id="17" name="Seta: para Baixo 16">
            <a:extLst>
              <a:ext uri="{FF2B5EF4-FFF2-40B4-BE49-F238E27FC236}">
                <a16:creationId xmlns:a16="http://schemas.microsoft.com/office/drawing/2014/main" id="{21EA3DD6-6566-FDE5-6390-0C7FD255B12B}"/>
              </a:ext>
            </a:extLst>
          </p:cNvPr>
          <p:cNvSpPr/>
          <p:nvPr/>
        </p:nvSpPr>
        <p:spPr>
          <a:xfrm>
            <a:off x="3733532" y="1979008"/>
            <a:ext cx="219075" cy="249273"/>
          </a:xfrm>
          <a:prstGeom prst="downArrow">
            <a:avLst/>
          </a:prstGeom>
          <a:solidFill>
            <a:srgbClr val="38383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rgbClr val="EEEEEE"/>
              </a:solidFill>
              <a:effectLst/>
              <a:uLnTx/>
              <a:uFillTx/>
              <a:latin typeface="Kanit Light" panose="020B0604020202020204" charset="-34"/>
              <a:ea typeface="+mn-ea"/>
              <a:cs typeface="Kanit Light" panose="020B0604020202020204" charset="-34"/>
            </a:endParaRPr>
          </a:p>
        </p:txBody>
      </p:sp>
      <p:sp>
        <p:nvSpPr>
          <p:cNvPr id="18" name="Triângulo isósceles 17">
            <a:extLst>
              <a:ext uri="{FF2B5EF4-FFF2-40B4-BE49-F238E27FC236}">
                <a16:creationId xmlns:a16="http://schemas.microsoft.com/office/drawing/2014/main" id="{98FD5C5F-CA43-0003-9AD0-C0C549ADC23A}"/>
              </a:ext>
            </a:extLst>
          </p:cNvPr>
          <p:cNvSpPr/>
          <p:nvPr/>
        </p:nvSpPr>
        <p:spPr>
          <a:xfrm>
            <a:off x="4957959" y="3008158"/>
            <a:ext cx="533400" cy="327180"/>
          </a:xfrm>
          <a:prstGeom prst="triangle">
            <a:avLst/>
          </a:prstGeom>
          <a:solidFill>
            <a:srgbClr val="F0AB6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srgbClr val="EEEEEE"/>
              </a:solidFill>
              <a:effectLst/>
              <a:uLnTx/>
              <a:uFillTx/>
              <a:latin typeface="Kanit Light" panose="020B0604020202020204" charset="-34"/>
              <a:ea typeface="+mn-ea"/>
              <a:cs typeface="Kanit Light" panose="020B0604020202020204" charset="-34"/>
            </a:endParaRPr>
          </a:p>
        </p:txBody>
      </p:sp>
      <p:sp>
        <p:nvSpPr>
          <p:cNvPr id="19" name="Paralelogramo 18">
            <a:extLst>
              <a:ext uri="{FF2B5EF4-FFF2-40B4-BE49-F238E27FC236}">
                <a16:creationId xmlns:a16="http://schemas.microsoft.com/office/drawing/2014/main" id="{A5EFFBE2-1C98-D40B-5729-C8DA84FFEBA4}"/>
              </a:ext>
            </a:extLst>
          </p:cNvPr>
          <p:cNvSpPr/>
          <p:nvPr/>
        </p:nvSpPr>
        <p:spPr>
          <a:xfrm>
            <a:off x="3535001" y="4347940"/>
            <a:ext cx="292285" cy="281763"/>
          </a:xfrm>
          <a:prstGeom prst="parallelogram">
            <a:avLst/>
          </a:prstGeom>
          <a:solidFill>
            <a:srgbClr val="383838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rgbClr val="EEEEEE"/>
              </a:solidFill>
              <a:effectLst/>
              <a:uLnTx/>
              <a:uFillTx/>
              <a:latin typeface="Kanit Light" panose="020B0604020202020204" charset="-34"/>
              <a:ea typeface="+mn-ea"/>
              <a:cs typeface="Kanit Light" panose="020B0604020202020204" charset="-34"/>
            </a:endParaRPr>
          </a:p>
        </p:txBody>
      </p:sp>
      <p:sp>
        <p:nvSpPr>
          <p:cNvPr id="20" name="Paralelogramo 19">
            <a:extLst>
              <a:ext uri="{FF2B5EF4-FFF2-40B4-BE49-F238E27FC236}">
                <a16:creationId xmlns:a16="http://schemas.microsoft.com/office/drawing/2014/main" id="{A40801EA-DB8C-8667-8C28-CBDF33AE13CE}"/>
              </a:ext>
            </a:extLst>
          </p:cNvPr>
          <p:cNvSpPr/>
          <p:nvPr/>
        </p:nvSpPr>
        <p:spPr>
          <a:xfrm>
            <a:off x="3806464" y="4347940"/>
            <a:ext cx="292285" cy="281763"/>
          </a:xfrm>
          <a:prstGeom prst="parallelogram">
            <a:avLst/>
          </a:prstGeom>
          <a:solidFill>
            <a:srgbClr val="383838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rgbClr val="EEEEEE"/>
              </a:solidFill>
              <a:effectLst/>
              <a:uLnTx/>
              <a:uFillTx/>
              <a:latin typeface="Kanit Light" panose="020B0604020202020204" charset="-34"/>
              <a:ea typeface="+mn-ea"/>
              <a:cs typeface="Kanit Light" panose="020B0604020202020204" charset="-34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B7B61F5E-0831-C0F8-55DB-F8B8BB04F435}"/>
              </a:ext>
            </a:extLst>
          </p:cNvPr>
          <p:cNvSpPr txBox="1"/>
          <p:nvPr/>
        </p:nvSpPr>
        <p:spPr>
          <a:xfrm>
            <a:off x="4098749" y="4373223"/>
            <a:ext cx="1561162" cy="256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aseline="-25000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Questrial"/>
              </a:rPr>
              <a:t>Zn</a:t>
            </a:r>
          </a:p>
        </p:txBody>
      </p:sp>
      <p:sp>
        <p:nvSpPr>
          <p:cNvPr id="22" name="Seta: para Baixo 21">
            <a:extLst>
              <a:ext uri="{FF2B5EF4-FFF2-40B4-BE49-F238E27FC236}">
                <a16:creationId xmlns:a16="http://schemas.microsoft.com/office/drawing/2014/main" id="{46615E2A-D1C2-CADB-FDA0-62E494B62082}"/>
              </a:ext>
            </a:extLst>
          </p:cNvPr>
          <p:cNvSpPr/>
          <p:nvPr/>
        </p:nvSpPr>
        <p:spPr>
          <a:xfrm rot="16200000">
            <a:off x="4647739" y="3047112"/>
            <a:ext cx="219075" cy="249273"/>
          </a:xfrm>
          <a:prstGeom prst="downArrow">
            <a:avLst/>
          </a:prstGeom>
          <a:solidFill>
            <a:srgbClr val="38383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rgbClr val="EEEEEE"/>
              </a:solidFill>
              <a:effectLst/>
              <a:uLnTx/>
              <a:uFillTx/>
              <a:latin typeface="Kanit Light" panose="020B0604020202020204" charset="-34"/>
              <a:ea typeface="+mn-ea"/>
              <a:cs typeface="Kanit Light" panose="020B0604020202020204" charset="-34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6FE62B28-8321-77EB-36DF-59FAE8852694}"/>
              </a:ext>
            </a:extLst>
          </p:cNvPr>
          <p:cNvSpPr txBox="1"/>
          <p:nvPr/>
        </p:nvSpPr>
        <p:spPr>
          <a:xfrm>
            <a:off x="4586461" y="3360621"/>
            <a:ext cx="127639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b="1" baseline="-25000" dirty="0" err="1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Questrial"/>
              </a:rPr>
              <a:t>Jarosita</a:t>
            </a:r>
            <a:endParaRPr lang="pt-BR" sz="1600" b="1" baseline="-25000" dirty="0">
              <a:solidFill>
                <a:srgbClr val="383838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  <a:sym typeface="Questrial"/>
            </a:endParaRPr>
          </a:p>
          <a:p>
            <a:pPr algn="ctr"/>
            <a:r>
              <a:rPr lang="pt-BR" sz="1600" baseline="-25000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Questrial"/>
              </a:rPr>
              <a:t>Resíduo </a:t>
            </a:r>
            <a:r>
              <a:rPr lang="pt-BR" sz="1600" b="1" baseline="-25000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Questrial"/>
              </a:rPr>
              <a:t>Classe I </a:t>
            </a:r>
            <a:r>
              <a:rPr lang="pt-BR" sz="1600" baseline="-25000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Questrial"/>
              </a:rPr>
              <a:t>(NBR 10.004)</a:t>
            </a:r>
          </a:p>
          <a:p>
            <a:pPr algn="ctr"/>
            <a:r>
              <a:rPr lang="pt-BR" sz="1600" b="1" baseline="-25000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Questrial"/>
              </a:rPr>
              <a:t>+ 40 k t/ano</a:t>
            </a:r>
          </a:p>
          <a:p>
            <a:pPr algn="ctr"/>
            <a:endParaRPr lang="pt-BR" sz="1600" baseline="-25000" dirty="0">
              <a:solidFill>
                <a:srgbClr val="383838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  <a:sym typeface="Questrial"/>
            </a:endParaRPr>
          </a:p>
          <a:p>
            <a:pPr algn="ctr"/>
            <a:endParaRPr lang="pt-BR" sz="1600" baseline="-25000" dirty="0">
              <a:solidFill>
                <a:srgbClr val="383838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  <a:sym typeface="Questrial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94F54653-433D-E3F1-1B8D-3D13A1C86C09}"/>
              </a:ext>
            </a:extLst>
          </p:cNvPr>
          <p:cNvSpPr txBox="1"/>
          <p:nvPr/>
        </p:nvSpPr>
        <p:spPr>
          <a:xfrm>
            <a:off x="2698376" y="1039699"/>
            <a:ext cx="2180954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baseline="-25000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Questrial"/>
              </a:rPr>
              <a:t>Fluxograma simplificado do processo de geração da </a:t>
            </a:r>
            <a:r>
              <a:rPr lang="pt-BR" sz="1600" baseline="-25000" dirty="0" err="1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Questrial"/>
              </a:rPr>
              <a:t>jarosita</a:t>
            </a:r>
            <a:endParaRPr lang="pt-BR" sz="1600" baseline="-25000" dirty="0">
              <a:solidFill>
                <a:srgbClr val="383838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  <a:sym typeface="Questrial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F25766BD-E61A-4EDF-70D7-F14152E85E84}"/>
              </a:ext>
            </a:extLst>
          </p:cNvPr>
          <p:cNvSpPr txBox="1"/>
          <p:nvPr/>
        </p:nvSpPr>
        <p:spPr>
          <a:xfrm>
            <a:off x="4857924" y="4350909"/>
            <a:ext cx="4345860" cy="282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</a:pPr>
            <a:r>
              <a:rPr lang="en-US" sz="900" kern="1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3 Fe</a:t>
            </a:r>
            <a:r>
              <a:rPr lang="en-US" sz="900" kern="100" baseline="-250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2</a:t>
            </a:r>
            <a:r>
              <a:rPr lang="en-US" sz="900" kern="1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(SO</a:t>
            </a:r>
            <a:r>
              <a:rPr lang="en-US" sz="900" kern="100" baseline="-250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4</a:t>
            </a:r>
            <a:r>
              <a:rPr lang="en-US" sz="900" kern="1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)</a:t>
            </a:r>
            <a:r>
              <a:rPr lang="en-US" sz="900" kern="100" baseline="-250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3(</a:t>
            </a:r>
            <a:r>
              <a:rPr lang="en-US" sz="900" kern="100" baseline="-25000" dirty="0" err="1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aq</a:t>
            </a:r>
            <a:r>
              <a:rPr lang="en-US" sz="900" kern="100" baseline="-250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)</a:t>
            </a:r>
            <a:r>
              <a:rPr lang="en-US" sz="900" kern="1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 + 12 H</a:t>
            </a:r>
            <a:r>
              <a:rPr lang="en-US" sz="900" kern="100" baseline="-250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2</a:t>
            </a:r>
            <a:r>
              <a:rPr lang="en-US" sz="900" kern="1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O</a:t>
            </a:r>
            <a:r>
              <a:rPr lang="en-US" sz="900" kern="100" baseline="-250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(l)</a:t>
            </a:r>
            <a:r>
              <a:rPr lang="en-US" sz="900" kern="1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 + (NH</a:t>
            </a:r>
            <a:r>
              <a:rPr lang="en-US" sz="900" kern="100" baseline="-250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4</a:t>
            </a:r>
            <a:r>
              <a:rPr lang="en-US" sz="900" kern="1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)</a:t>
            </a:r>
            <a:r>
              <a:rPr lang="en-US" sz="900" kern="100" baseline="-250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2</a:t>
            </a:r>
            <a:r>
              <a:rPr lang="en-US" sz="900" kern="1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SO</a:t>
            </a:r>
            <a:r>
              <a:rPr lang="en-US" sz="900" kern="100" baseline="-250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4(</a:t>
            </a:r>
            <a:r>
              <a:rPr lang="en-US" sz="900" kern="100" baseline="-25000" dirty="0" err="1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aq</a:t>
            </a:r>
            <a:r>
              <a:rPr lang="en-US" sz="900" kern="100" baseline="-250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)</a:t>
            </a:r>
            <a:r>
              <a:rPr lang="en-US" sz="900" kern="1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 = 2 </a:t>
            </a:r>
            <a:r>
              <a:rPr lang="en-US" sz="900" b="1" kern="1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NH</a:t>
            </a:r>
            <a:r>
              <a:rPr lang="en-US" sz="900" b="1" kern="100" baseline="-250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4</a:t>
            </a:r>
            <a:r>
              <a:rPr lang="en-US" sz="900" b="1" kern="1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Fe</a:t>
            </a:r>
            <a:r>
              <a:rPr lang="en-US" sz="900" b="1" kern="100" baseline="-250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3</a:t>
            </a:r>
            <a:r>
              <a:rPr lang="en-US" sz="900" b="1" kern="1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(SO</a:t>
            </a:r>
            <a:r>
              <a:rPr lang="en-US" sz="900" b="1" kern="100" baseline="-250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4</a:t>
            </a:r>
            <a:r>
              <a:rPr lang="en-US" sz="900" b="1" kern="1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)</a:t>
            </a:r>
            <a:r>
              <a:rPr lang="en-US" sz="900" b="1" kern="100" baseline="-250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2</a:t>
            </a:r>
            <a:r>
              <a:rPr lang="en-US" sz="900" b="1" kern="1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(OH)</a:t>
            </a:r>
            <a:r>
              <a:rPr lang="en-US" sz="900" b="1" kern="100" baseline="-250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6(s)</a:t>
            </a:r>
            <a:r>
              <a:rPr lang="en-US" sz="900" b="1" kern="1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 </a:t>
            </a:r>
            <a:r>
              <a:rPr lang="en-US" sz="900" kern="1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+ 6 H</a:t>
            </a:r>
            <a:r>
              <a:rPr lang="en-US" sz="900" kern="100" baseline="-250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2</a:t>
            </a:r>
            <a:r>
              <a:rPr lang="en-US" sz="900" kern="1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SO</a:t>
            </a:r>
            <a:r>
              <a:rPr lang="en-US" sz="900" kern="100" baseline="-25000" dirty="0">
                <a:solidFill>
                  <a:srgbClr val="EEEEEE">
                    <a:lumMod val="25000"/>
                  </a:srgbClr>
                </a:solidFill>
                <a:latin typeface="Kanit Light" panose="020B0604020202020204" charset="-34"/>
                <a:ea typeface="Aptos" panose="020B0004020202020204" pitchFamily="34" charset="0"/>
                <a:cs typeface="Kanit Light" panose="020B0604020202020204" charset="-34"/>
              </a:rPr>
              <a:t>4(l)</a:t>
            </a:r>
            <a:endParaRPr lang="pt-BR" sz="800" kern="100" dirty="0">
              <a:solidFill>
                <a:srgbClr val="EEEEEE">
                  <a:lumMod val="25000"/>
                </a:srgbClr>
              </a:solidFill>
              <a:latin typeface="Kanit Light" panose="020B0604020202020204" charset="-34"/>
              <a:ea typeface="Aptos" panose="020B0004020202020204" pitchFamily="34" charset="0"/>
              <a:cs typeface="Kanit Light" panose="020B0604020202020204" charset="-34"/>
            </a:endParaRPr>
          </a:p>
        </p:txBody>
      </p:sp>
      <p:pic>
        <p:nvPicPr>
          <p:cNvPr id="26" name="Gráfico 25" descr="Seta: curva ligeira com preenchimento sólido">
            <a:extLst>
              <a:ext uri="{FF2B5EF4-FFF2-40B4-BE49-F238E27FC236}">
                <a16:creationId xmlns:a16="http://schemas.microsoft.com/office/drawing/2014/main" id="{844C25B7-56D4-F06D-225E-1E5B697B55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2636763" flipH="1">
            <a:off x="5744587" y="3639699"/>
            <a:ext cx="779466" cy="699395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57C361CF-91AD-5BAD-EDDB-0BB82EF5D35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48985"/>
          <a:stretch>
            <a:fillRect/>
          </a:stretch>
        </p:blipFill>
        <p:spPr>
          <a:xfrm>
            <a:off x="6507772" y="815344"/>
            <a:ext cx="1730568" cy="1445131"/>
          </a:xfrm>
          <a:prstGeom prst="rect">
            <a:avLst/>
          </a:prstGeom>
        </p:spPr>
      </p:pic>
      <p:sp>
        <p:nvSpPr>
          <p:cNvPr id="28" name="CaixaDeTexto 27">
            <a:extLst>
              <a:ext uri="{FF2B5EF4-FFF2-40B4-BE49-F238E27FC236}">
                <a16:creationId xmlns:a16="http://schemas.microsoft.com/office/drawing/2014/main" id="{B46A060C-F34C-6740-26D9-A7D1AE599604}"/>
              </a:ext>
            </a:extLst>
          </p:cNvPr>
          <p:cNvSpPr txBox="1"/>
          <p:nvPr/>
        </p:nvSpPr>
        <p:spPr>
          <a:xfrm>
            <a:off x="6541116" y="3729322"/>
            <a:ext cx="1663879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baseline="-25000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Questrial"/>
              </a:rPr>
              <a:t>Microscopia eletrônica de varredura da </a:t>
            </a:r>
            <a:r>
              <a:rPr lang="pt-BR" sz="1600" baseline="-25000" dirty="0" err="1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Questrial"/>
              </a:rPr>
              <a:t>jarosita</a:t>
            </a:r>
            <a:r>
              <a:rPr lang="pt-BR" sz="1600" baseline="-25000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Questrial"/>
              </a:rPr>
              <a:t> </a:t>
            </a:r>
          </a:p>
        </p:txBody>
      </p:sp>
      <p:pic>
        <p:nvPicPr>
          <p:cNvPr id="29" name="Imagem 28">
            <a:extLst>
              <a:ext uri="{FF2B5EF4-FFF2-40B4-BE49-F238E27FC236}">
                <a16:creationId xmlns:a16="http://schemas.microsoft.com/office/drawing/2014/main" id="{0AC6753A-9D10-C9E6-A41E-9D3E18ACB99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8985"/>
          <a:stretch>
            <a:fillRect/>
          </a:stretch>
        </p:blipFill>
        <p:spPr>
          <a:xfrm>
            <a:off x="6441083" y="2284191"/>
            <a:ext cx="1730567" cy="1445131"/>
          </a:xfrm>
          <a:prstGeom prst="rect">
            <a:avLst/>
          </a:prstGeom>
        </p:spPr>
      </p:pic>
      <p:sp>
        <p:nvSpPr>
          <p:cNvPr id="30" name="Seta: para Baixo 29">
            <a:extLst>
              <a:ext uri="{FF2B5EF4-FFF2-40B4-BE49-F238E27FC236}">
                <a16:creationId xmlns:a16="http://schemas.microsoft.com/office/drawing/2014/main" id="{4288925D-5BBB-D2EB-D129-DD83B680416E}"/>
              </a:ext>
            </a:extLst>
          </p:cNvPr>
          <p:cNvSpPr/>
          <p:nvPr/>
        </p:nvSpPr>
        <p:spPr>
          <a:xfrm>
            <a:off x="3721166" y="3399968"/>
            <a:ext cx="219075" cy="249273"/>
          </a:xfrm>
          <a:prstGeom prst="downArrow">
            <a:avLst/>
          </a:prstGeom>
          <a:solidFill>
            <a:srgbClr val="38383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rgbClr val="EEEEEE"/>
              </a:solidFill>
              <a:effectLst/>
              <a:uLnTx/>
              <a:uFillTx/>
              <a:latin typeface="Kanit Light" panose="020B0604020202020204" charset="-34"/>
              <a:ea typeface="+mn-ea"/>
              <a:cs typeface="Kanit Light" panose="020B0604020202020204" charset="-3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F46C51AE-0311-195E-0F6B-132B7D846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>
            <a:extLst>
              <a:ext uri="{FF2B5EF4-FFF2-40B4-BE49-F238E27FC236}">
                <a16:creationId xmlns:a16="http://schemas.microsoft.com/office/drawing/2014/main" id="{8D53CC39-4A0D-557B-FB77-9F473CF820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</a:t>
            </a:r>
            <a:endParaRPr dirty="0"/>
          </a:p>
        </p:txBody>
      </p:sp>
      <p:sp>
        <p:nvSpPr>
          <p:cNvPr id="5" name="Google Shape;464;p67">
            <a:extLst>
              <a:ext uri="{FF2B5EF4-FFF2-40B4-BE49-F238E27FC236}">
                <a16:creationId xmlns:a16="http://schemas.microsoft.com/office/drawing/2014/main" id="{B34FAC54-2F06-3C29-CD73-4806C749544A}"/>
              </a:ext>
            </a:extLst>
          </p:cNvPr>
          <p:cNvSpPr txBox="1">
            <a:spLocks/>
          </p:cNvSpPr>
          <p:nvPr/>
        </p:nvSpPr>
        <p:spPr>
          <a:xfrm>
            <a:off x="255217" y="788777"/>
            <a:ext cx="8176365" cy="734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sz="1800" b="1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Parceiros contratados para o P&amp;D</a:t>
            </a:r>
            <a:endParaRPr lang="pt-BR" sz="1800" dirty="0">
              <a:solidFill>
                <a:srgbClr val="383838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90F7565-ADF8-398F-BACB-42B13270E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393" y="2833081"/>
            <a:ext cx="1389445" cy="54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Geeco – Materiais &amp; Engenharia | LinkedIn">
            <a:extLst>
              <a:ext uri="{FF2B5EF4-FFF2-40B4-BE49-F238E27FC236}">
                <a16:creationId xmlns:a16="http://schemas.microsoft.com/office/drawing/2014/main" id="{A1F4CAB2-605B-612D-EE2A-AFD5A84CB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255" y="1820643"/>
            <a:ext cx="1899362" cy="638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8">
            <a:extLst>
              <a:ext uri="{FF2B5EF4-FFF2-40B4-BE49-F238E27FC236}">
                <a16:creationId xmlns:a16="http://schemas.microsoft.com/office/drawing/2014/main" id="{4E25BAB8-A6E4-B800-4802-B15AA0CFC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73" y="3668606"/>
            <a:ext cx="748879" cy="54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4" descr="Como ingressar na USP? - Curso Anglo">
            <a:extLst>
              <a:ext uri="{FF2B5EF4-FFF2-40B4-BE49-F238E27FC236}">
                <a16:creationId xmlns:a16="http://schemas.microsoft.com/office/drawing/2014/main" id="{030A1E9C-49A5-B2DF-DA6C-6064AB8C2E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7" t="25308" r="13601" b="23043"/>
          <a:stretch>
            <a:fillRect/>
          </a:stretch>
        </p:blipFill>
        <p:spPr bwMode="auto">
          <a:xfrm>
            <a:off x="371073" y="1866844"/>
            <a:ext cx="1102630" cy="606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CaixaDeTexto 33">
            <a:extLst>
              <a:ext uri="{FF2B5EF4-FFF2-40B4-BE49-F238E27FC236}">
                <a16:creationId xmlns:a16="http://schemas.microsoft.com/office/drawing/2014/main" id="{AEA18C94-AF0E-1710-5195-98F2B33C202A}"/>
              </a:ext>
            </a:extLst>
          </p:cNvPr>
          <p:cNvSpPr txBox="1"/>
          <p:nvPr/>
        </p:nvSpPr>
        <p:spPr>
          <a:xfrm>
            <a:off x="1633470" y="1797005"/>
            <a:ext cx="27006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200">
                <a:solidFill>
                  <a:schemeClr val="bg1">
                    <a:lumMod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just"/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Utilização de meio biótico para lixiviação da </a:t>
            </a:r>
            <a:r>
              <a:rPr lang="pt-BR" dirty="0" err="1">
                <a:latin typeface="Kanit Light" panose="020B0604020202020204" charset="-34"/>
                <a:cs typeface="Kanit Light" panose="020B0604020202020204" charset="-34"/>
              </a:rPr>
              <a:t>jarosita</a:t>
            </a:r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 e posterior rota </a:t>
            </a:r>
            <a:r>
              <a:rPr lang="pt-BR" dirty="0" err="1">
                <a:latin typeface="Kanit Light" panose="020B0604020202020204" charset="-34"/>
                <a:cs typeface="Kanit Light" panose="020B0604020202020204" charset="-34"/>
              </a:rPr>
              <a:t>hidrometalúrgica</a:t>
            </a:r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 para produção de coagulantes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B82DC6BF-BE4E-7BCF-A240-EDC2A0CCAEC9}"/>
              </a:ext>
            </a:extLst>
          </p:cNvPr>
          <p:cNvSpPr txBox="1"/>
          <p:nvPr/>
        </p:nvSpPr>
        <p:spPr>
          <a:xfrm>
            <a:off x="1633470" y="2782662"/>
            <a:ext cx="27999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200">
                <a:solidFill>
                  <a:schemeClr val="bg1">
                    <a:lumMod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just"/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Utilização da </a:t>
            </a:r>
            <a:r>
              <a:rPr lang="pt-BR" dirty="0" err="1">
                <a:latin typeface="Kanit Light" panose="020B0604020202020204" charset="-34"/>
                <a:cs typeface="Kanit Light" panose="020B0604020202020204" charset="-34"/>
              </a:rPr>
              <a:t>jarorista</a:t>
            </a:r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 em substituição ao agregado miúdo para produção de concreto</a:t>
            </a:r>
          </a:p>
        </p:txBody>
      </p:sp>
      <p:pic>
        <p:nvPicPr>
          <p:cNvPr id="36" name="Picture 16" descr="UNA - CENTRO UNIVERSITÁRIO - CRECI MG">
            <a:extLst>
              <a:ext uri="{FF2B5EF4-FFF2-40B4-BE49-F238E27FC236}">
                <a16:creationId xmlns:a16="http://schemas.microsoft.com/office/drawing/2014/main" id="{F1F95776-AB42-9C75-ACD4-5F8E0ABD7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17" y="2841006"/>
            <a:ext cx="1102630" cy="35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CaixaDeTexto 36">
            <a:extLst>
              <a:ext uri="{FF2B5EF4-FFF2-40B4-BE49-F238E27FC236}">
                <a16:creationId xmlns:a16="http://schemas.microsoft.com/office/drawing/2014/main" id="{C086568F-0F66-3287-919E-ADF3E0AACCA1}"/>
              </a:ext>
            </a:extLst>
          </p:cNvPr>
          <p:cNvSpPr txBox="1"/>
          <p:nvPr/>
        </p:nvSpPr>
        <p:spPr>
          <a:xfrm>
            <a:off x="1633470" y="3685635"/>
            <a:ext cx="25535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200">
                <a:solidFill>
                  <a:schemeClr val="bg1">
                    <a:lumMod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just"/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Utilização da </a:t>
            </a:r>
            <a:r>
              <a:rPr lang="pt-BR" dirty="0" err="1">
                <a:latin typeface="Kanit Light" panose="020B0604020202020204" charset="-34"/>
                <a:cs typeface="Kanit Light" panose="020B0604020202020204" charset="-34"/>
              </a:rPr>
              <a:t>jarosita</a:t>
            </a:r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 em substituição ao cimento para produção de concreto; 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2BA7B4E2-7CA8-F871-B0BE-2896D78558C4}"/>
              </a:ext>
            </a:extLst>
          </p:cNvPr>
          <p:cNvSpPr txBox="1"/>
          <p:nvPr/>
        </p:nvSpPr>
        <p:spPr>
          <a:xfrm>
            <a:off x="6332806" y="1866844"/>
            <a:ext cx="26705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200">
                <a:solidFill>
                  <a:schemeClr val="bg1">
                    <a:lumMod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Utilização da </a:t>
            </a:r>
            <a:r>
              <a:rPr lang="pt-BR" dirty="0" err="1">
                <a:latin typeface="Kanit Light" panose="020B0604020202020204" charset="-34"/>
                <a:cs typeface="Kanit Light" panose="020B0604020202020204" charset="-34"/>
              </a:rPr>
              <a:t>jarosita</a:t>
            </a:r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 como insumo para produção de materiais </a:t>
            </a:r>
            <a:r>
              <a:rPr lang="pt-BR" dirty="0" err="1">
                <a:latin typeface="Kanit Light" panose="020B0604020202020204" charset="-34"/>
                <a:cs typeface="Kanit Light" panose="020B0604020202020204" charset="-34"/>
              </a:rPr>
              <a:t>geopoliméricos</a:t>
            </a:r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. 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BA7DCDF3-0688-3DCC-B553-B7BC9F435248}"/>
              </a:ext>
            </a:extLst>
          </p:cNvPr>
          <p:cNvSpPr txBox="1"/>
          <p:nvPr/>
        </p:nvSpPr>
        <p:spPr>
          <a:xfrm>
            <a:off x="6332806" y="2789088"/>
            <a:ext cx="25847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1200">
                <a:solidFill>
                  <a:schemeClr val="bg1">
                    <a:lumMod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Utilização da </a:t>
            </a:r>
            <a:r>
              <a:rPr lang="pt-BR" dirty="0" err="1">
                <a:latin typeface="Kanit Light" panose="020B0604020202020204" charset="-34"/>
                <a:cs typeface="Kanit Light" panose="020B0604020202020204" charset="-34"/>
              </a:rPr>
              <a:t>jarosita</a:t>
            </a:r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 como aditivo e pigmento para produção de tintas anticorrosivas industriais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B5B22963-5E2F-6E83-621E-031AE6D98081}"/>
              </a:ext>
            </a:extLst>
          </p:cNvPr>
          <p:cNvSpPr txBox="1"/>
          <p:nvPr/>
        </p:nvSpPr>
        <p:spPr>
          <a:xfrm>
            <a:off x="6332806" y="3523726"/>
            <a:ext cx="255353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solidFill>
                  <a:schemeClr val="bg1">
                    <a:lumMod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R</a:t>
            </a:r>
            <a:r>
              <a:rPr lang="pt-BR" sz="1200" dirty="0">
                <a:solidFill>
                  <a:schemeClr val="bg1">
                    <a:lumMod val="25000"/>
                  </a:schemeClr>
                </a:solidFill>
                <a:effectLst/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ota </a:t>
            </a:r>
            <a:r>
              <a:rPr lang="pt-BR" sz="1200" dirty="0" err="1">
                <a:solidFill>
                  <a:schemeClr val="bg1">
                    <a:lumMod val="25000"/>
                  </a:schemeClr>
                </a:solidFill>
                <a:effectLst/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pirometalúrgica</a:t>
            </a:r>
            <a:r>
              <a:rPr lang="pt-BR" sz="1200" dirty="0">
                <a:solidFill>
                  <a:schemeClr val="bg1">
                    <a:lumMod val="25000"/>
                  </a:schemeClr>
                </a:solidFill>
                <a:effectLst/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 para tratamento da </a:t>
            </a:r>
            <a:r>
              <a:rPr lang="pt-BR" sz="1200" dirty="0" err="1">
                <a:solidFill>
                  <a:schemeClr val="bg1">
                    <a:lumMod val="25000"/>
                  </a:schemeClr>
                </a:solidFill>
                <a:effectLst/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jarosita</a:t>
            </a:r>
            <a:r>
              <a:rPr lang="pt-BR" sz="1200" dirty="0">
                <a:solidFill>
                  <a:schemeClr val="bg1">
                    <a:lumMod val="25000"/>
                  </a:schemeClr>
                </a:solidFill>
                <a:effectLst/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 e produção de fertilizantes, reciclagem de zinco e produção de insumo siderúrgico;</a:t>
            </a:r>
            <a:endParaRPr lang="pt-BR" sz="1200" dirty="0">
              <a:solidFill>
                <a:schemeClr val="bg1">
                  <a:lumMod val="25000"/>
                </a:schemeClr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</p:txBody>
      </p:sp>
      <p:cxnSp>
        <p:nvCxnSpPr>
          <p:cNvPr id="41" name="Conector reto 40">
            <a:extLst>
              <a:ext uri="{FF2B5EF4-FFF2-40B4-BE49-F238E27FC236}">
                <a16:creationId xmlns:a16="http://schemas.microsoft.com/office/drawing/2014/main" id="{2241DECB-A92C-7685-0C5D-9036BA2113C1}"/>
              </a:ext>
            </a:extLst>
          </p:cNvPr>
          <p:cNvCxnSpPr/>
          <p:nvPr/>
        </p:nvCxnSpPr>
        <p:spPr>
          <a:xfrm>
            <a:off x="4469765" y="1694511"/>
            <a:ext cx="0" cy="2806262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4525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42446CC9-A07F-6AF5-CF67-B4A8E5302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>
            <a:extLst>
              <a:ext uri="{FF2B5EF4-FFF2-40B4-BE49-F238E27FC236}">
                <a16:creationId xmlns:a16="http://schemas.microsoft.com/office/drawing/2014/main" id="{8A54F4E0-BC57-D059-0054-758B8A9F68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</a:t>
            </a:r>
            <a:endParaRPr dirty="0"/>
          </a:p>
        </p:txBody>
      </p:sp>
      <p:sp>
        <p:nvSpPr>
          <p:cNvPr id="5" name="Google Shape;464;p67">
            <a:extLst>
              <a:ext uri="{FF2B5EF4-FFF2-40B4-BE49-F238E27FC236}">
                <a16:creationId xmlns:a16="http://schemas.microsoft.com/office/drawing/2014/main" id="{01164543-C5EC-FA2E-7C2F-6253F03CF91D}"/>
              </a:ext>
            </a:extLst>
          </p:cNvPr>
          <p:cNvSpPr txBox="1">
            <a:spLocks/>
          </p:cNvSpPr>
          <p:nvPr/>
        </p:nvSpPr>
        <p:spPr>
          <a:xfrm>
            <a:off x="255217" y="788777"/>
            <a:ext cx="8176365" cy="734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sz="1800" b="1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Fotos dos ensaios e resultados gerados</a:t>
            </a:r>
            <a:endParaRPr lang="pt-BR" sz="1800" dirty="0">
              <a:solidFill>
                <a:srgbClr val="383838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34A4D69-218F-E322-829F-B299701F84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326" y="1336002"/>
            <a:ext cx="8169348" cy="3371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636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41E10AC6-16F7-F801-E324-A2D208A0C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>
            <a:extLst>
              <a:ext uri="{FF2B5EF4-FFF2-40B4-BE49-F238E27FC236}">
                <a16:creationId xmlns:a16="http://schemas.microsoft.com/office/drawing/2014/main" id="{2B468769-24CF-AD76-9CF4-9529104CA6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</a:t>
            </a:r>
            <a:endParaRPr dirty="0"/>
          </a:p>
        </p:txBody>
      </p:sp>
      <p:sp>
        <p:nvSpPr>
          <p:cNvPr id="5" name="Google Shape;464;p67">
            <a:extLst>
              <a:ext uri="{FF2B5EF4-FFF2-40B4-BE49-F238E27FC236}">
                <a16:creationId xmlns:a16="http://schemas.microsoft.com/office/drawing/2014/main" id="{C9EB665E-B82E-578A-3F36-0BBEAE194940}"/>
              </a:ext>
            </a:extLst>
          </p:cNvPr>
          <p:cNvSpPr txBox="1">
            <a:spLocks/>
          </p:cNvSpPr>
          <p:nvPr/>
        </p:nvSpPr>
        <p:spPr>
          <a:xfrm>
            <a:off x="255217" y="788777"/>
            <a:ext cx="8176365" cy="734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sz="1800" b="1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A rota de pigmentos</a:t>
            </a:r>
            <a:endParaRPr lang="pt-BR" sz="1800" dirty="0">
              <a:solidFill>
                <a:srgbClr val="383838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39A851-B6F1-9FB6-F979-5708DBD28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04" y="1565127"/>
            <a:ext cx="1888923" cy="21073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2FD3CE6E-1874-C42D-D103-FBF7EA1E5D0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0435"/>
          <a:stretch>
            <a:fillRect/>
          </a:stretch>
        </p:blipFill>
        <p:spPr>
          <a:xfrm>
            <a:off x="461882" y="3764753"/>
            <a:ext cx="3477207" cy="84422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80EFAE5-B525-BC86-EAD2-02AD4207033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5557"/>
          <a:stretch>
            <a:fillRect/>
          </a:stretch>
        </p:blipFill>
        <p:spPr>
          <a:xfrm>
            <a:off x="2200486" y="1471003"/>
            <a:ext cx="2090858" cy="2201493"/>
          </a:xfrm>
          <a:prstGeom prst="rect">
            <a:avLst/>
          </a:prstGeom>
        </p:spPr>
      </p:pic>
      <p:pic>
        <p:nvPicPr>
          <p:cNvPr id="7" name="Picture 2" descr="WEG Tintas - Página Inicial | WEG">
            <a:extLst>
              <a:ext uri="{FF2B5EF4-FFF2-40B4-BE49-F238E27FC236}">
                <a16:creationId xmlns:a16="http://schemas.microsoft.com/office/drawing/2014/main" id="{FC948491-B250-98C1-D409-9CBF6F030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296" y="853543"/>
            <a:ext cx="989536" cy="1011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792A6FA7-EE9D-292F-4896-BFD543752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657" y="1018043"/>
            <a:ext cx="1884364" cy="73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2D7572FC-2B93-044C-A7B0-75421DD49542}"/>
              </a:ext>
            </a:extLst>
          </p:cNvPr>
          <p:cNvSpPr txBox="1"/>
          <p:nvPr/>
        </p:nvSpPr>
        <p:spPr>
          <a:xfrm>
            <a:off x="4463462" y="2114160"/>
            <a:ext cx="444153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200">
                <a:solidFill>
                  <a:schemeClr val="bg1">
                    <a:lumMod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just"/>
            <a:r>
              <a:rPr lang="pt-BR" sz="1600" dirty="0">
                <a:latin typeface="Kanit Light" panose="020B0604020202020204" charset="-34"/>
                <a:cs typeface="Kanit Light" panose="020B0604020202020204" charset="-34"/>
              </a:rPr>
              <a:t>Tinta </a:t>
            </a:r>
            <a:r>
              <a:rPr lang="pt-BR" sz="1600" b="1" dirty="0">
                <a:latin typeface="Kanit Light" panose="020B0604020202020204" charset="-34"/>
                <a:cs typeface="Kanit Light" panose="020B0604020202020204" charset="-34"/>
              </a:rPr>
              <a:t>anticorrosiva produzida </a:t>
            </a:r>
            <a:r>
              <a:rPr lang="pt-BR" sz="1600" dirty="0">
                <a:latin typeface="Kanit Light" panose="020B0604020202020204" charset="-34"/>
                <a:cs typeface="Kanit Light" panose="020B0604020202020204" charset="-34"/>
              </a:rPr>
              <a:t>com </a:t>
            </a:r>
            <a:r>
              <a:rPr lang="pt-BR" sz="1600" b="1" dirty="0">
                <a:latin typeface="Kanit Light" panose="020B0604020202020204" charset="-34"/>
                <a:cs typeface="Kanit Light" panose="020B0604020202020204" charset="-34"/>
              </a:rPr>
              <a:t>maior resistência </a:t>
            </a:r>
            <a:r>
              <a:rPr lang="pt-BR" sz="1600" dirty="0">
                <a:latin typeface="Kanit Light" panose="020B0604020202020204" charset="-34"/>
                <a:cs typeface="Kanit Light" panose="020B0604020202020204" charset="-34"/>
              </a:rPr>
              <a:t>que o tipicamente produzido no mercado</a:t>
            </a:r>
          </a:p>
          <a:p>
            <a:pPr algn="just"/>
            <a:endParaRPr lang="pt-BR" sz="1600" dirty="0">
              <a:latin typeface="Kanit Light" panose="020B0604020202020204" charset="-34"/>
              <a:cs typeface="Kanit Light" panose="020B0604020202020204" charset="-34"/>
            </a:endParaRPr>
          </a:p>
          <a:p>
            <a:pPr algn="just"/>
            <a:r>
              <a:rPr lang="pt-BR" sz="1600" b="1" dirty="0">
                <a:latin typeface="Kanit Light" panose="020B0604020202020204" charset="-34"/>
                <a:cs typeface="Kanit Light" panose="020B0604020202020204" charset="-34"/>
              </a:rPr>
              <a:t>Patente</a:t>
            </a:r>
            <a:r>
              <a:rPr lang="pt-BR" sz="1600" dirty="0">
                <a:latin typeface="Kanit Light" panose="020B0604020202020204" charset="-34"/>
                <a:cs typeface="Kanit Light" panose="020B0604020202020204" charset="-34"/>
              </a:rPr>
              <a:t> depositada junto à UFMG </a:t>
            </a:r>
          </a:p>
          <a:p>
            <a:pPr algn="just"/>
            <a:endParaRPr lang="pt-BR" sz="1600" dirty="0">
              <a:latin typeface="Kanit Light" panose="020B0604020202020204" charset="-34"/>
              <a:cs typeface="Kanit Light" panose="020B0604020202020204" charset="-34"/>
            </a:endParaRPr>
          </a:p>
          <a:p>
            <a:pPr algn="just"/>
            <a:r>
              <a:rPr lang="pt-BR" sz="1600" dirty="0">
                <a:latin typeface="Kanit Light" panose="020B0604020202020204" charset="-34"/>
                <a:cs typeface="Kanit Light" panose="020B0604020202020204" charset="-34"/>
              </a:rPr>
              <a:t>Projeto com </a:t>
            </a:r>
            <a:r>
              <a:rPr lang="pt-BR" sz="1600" b="1" dirty="0">
                <a:latin typeface="Kanit Light" panose="020B0604020202020204" charset="-34"/>
                <a:cs typeface="Kanit Light" panose="020B0604020202020204" charset="-34"/>
              </a:rPr>
              <a:t>parceira com a WEG Tintas </a:t>
            </a:r>
            <a:r>
              <a:rPr lang="pt-BR" sz="1600" dirty="0">
                <a:latin typeface="Kanit Light" panose="020B0604020202020204" charset="-34"/>
                <a:cs typeface="Kanit Light" panose="020B0604020202020204" charset="-34"/>
              </a:rPr>
              <a:t>para escalonamento </a:t>
            </a:r>
          </a:p>
          <a:p>
            <a:pPr algn="just"/>
            <a:endParaRPr lang="pt-BR" sz="1600" dirty="0">
              <a:latin typeface="Kanit Light" panose="020B0604020202020204" charset="-34"/>
              <a:cs typeface="Kanit Light" panose="020B0604020202020204" charset="-34"/>
            </a:endParaRPr>
          </a:p>
          <a:p>
            <a:pPr algn="just"/>
            <a:r>
              <a:rPr lang="pt-BR" sz="1600" dirty="0">
                <a:latin typeface="Kanit Light" panose="020B0604020202020204" charset="-34"/>
                <a:cs typeface="Kanit Light" panose="020B0604020202020204" charset="-34"/>
              </a:rPr>
              <a:t>Fomento de </a:t>
            </a:r>
            <a:r>
              <a:rPr lang="pt-BR" sz="1600" b="1" dirty="0">
                <a:latin typeface="Kanit Light" panose="020B0604020202020204" charset="-34"/>
                <a:cs typeface="Kanit Light" panose="020B0604020202020204" charset="-34"/>
              </a:rPr>
              <a:t>4 M BRL com FINEP (50%)</a:t>
            </a:r>
          </a:p>
        </p:txBody>
      </p:sp>
    </p:spTree>
    <p:extLst>
      <p:ext uri="{BB962C8B-B14F-4D97-AF65-F5344CB8AC3E}">
        <p14:creationId xmlns:p14="http://schemas.microsoft.com/office/powerpoint/2010/main" val="2901853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A7149757-ABE8-89B8-13C6-060D2A6A3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>
            <a:extLst>
              <a:ext uri="{FF2B5EF4-FFF2-40B4-BE49-F238E27FC236}">
                <a16:creationId xmlns:a16="http://schemas.microsoft.com/office/drawing/2014/main" id="{50728427-9B54-E39E-1EE6-E8E35F8628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</a:t>
            </a:r>
            <a:endParaRPr dirty="0"/>
          </a:p>
        </p:txBody>
      </p:sp>
      <p:sp>
        <p:nvSpPr>
          <p:cNvPr id="5" name="Google Shape;464;p67">
            <a:extLst>
              <a:ext uri="{FF2B5EF4-FFF2-40B4-BE49-F238E27FC236}">
                <a16:creationId xmlns:a16="http://schemas.microsoft.com/office/drawing/2014/main" id="{610A30CC-D9BA-9BF9-60F7-BCB971127E2E}"/>
              </a:ext>
            </a:extLst>
          </p:cNvPr>
          <p:cNvSpPr txBox="1">
            <a:spLocks/>
          </p:cNvSpPr>
          <p:nvPr/>
        </p:nvSpPr>
        <p:spPr>
          <a:xfrm>
            <a:off x="255217" y="788777"/>
            <a:ext cx="8176365" cy="734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sz="1800" b="1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As rotas para construção civil</a:t>
            </a:r>
            <a:endParaRPr lang="pt-BR" sz="1800" dirty="0">
              <a:solidFill>
                <a:srgbClr val="383838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</p:txBody>
      </p:sp>
      <p:sp>
        <p:nvSpPr>
          <p:cNvPr id="2" name="Google Shape;464;p67">
            <a:extLst>
              <a:ext uri="{FF2B5EF4-FFF2-40B4-BE49-F238E27FC236}">
                <a16:creationId xmlns:a16="http://schemas.microsoft.com/office/drawing/2014/main" id="{70FBA619-10B3-A00E-2A37-4BC78DB54E44}"/>
              </a:ext>
            </a:extLst>
          </p:cNvPr>
          <p:cNvSpPr txBox="1">
            <a:spLocks/>
          </p:cNvSpPr>
          <p:nvPr/>
        </p:nvSpPr>
        <p:spPr>
          <a:xfrm>
            <a:off x="356680" y="1135211"/>
            <a:ext cx="8430640" cy="2760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A segunda etapa do programa contou com </a:t>
            </a:r>
            <a:r>
              <a:rPr lang="pt-BR" b="1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50% de fomento FAPEMIG e </a:t>
            </a:r>
            <a:r>
              <a:rPr lang="pt-BR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a terceira com </a:t>
            </a:r>
            <a:r>
              <a:rPr lang="pt-BR" b="1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4 M BRL FINEP</a:t>
            </a:r>
            <a:r>
              <a:rPr lang="pt-BR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.</a:t>
            </a: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b="1" dirty="0" err="1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Geeco</a:t>
            </a:r>
            <a:r>
              <a:rPr lang="pt-BR" b="1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 + UNA: uso da </a:t>
            </a:r>
            <a:r>
              <a:rPr lang="pt-BR" b="1" dirty="0" err="1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jarosita</a:t>
            </a:r>
            <a:r>
              <a:rPr lang="pt-BR" b="1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 para produção de aditivos cimentícios</a:t>
            </a: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	</a:t>
            </a: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1C3E0938-BB97-DCAB-97CC-FDB4C7C43908}"/>
              </a:ext>
            </a:extLst>
          </p:cNvPr>
          <p:cNvGrpSpPr/>
          <p:nvPr/>
        </p:nvGrpSpPr>
        <p:grpSpPr>
          <a:xfrm>
            <a:off x="492147" y="2301037"/>
            <a:ext cx="3035106" cy="2510024"/>
            <a:chOff x="356680" y="2178768"/>
            <a:chExt cx="3499269" cy="2903006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0F977118-6F7E-23C3-1312-9B9503E71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6680" y="2178768"/>
              <a:ext cx="3499269" cy="1581861"/>
            </a:xfrm>
            <a:prstGeom prst="rect">
              <a:avLst/>
            </a:prstGeom>
          </p:spPr>
        </p:pic>
        <p:pic>
          <p:nvPicPr>
            <p:cNvPr id="12" name="Picture 2" descr="asd.HEIC">
              <a:extLst>
                <a:ext uri="{FF2B5EF4-FFF2-40B4-BE49-F238E27FC236}">
                  <a16:creationId xmlns:a16="http://schemas.microsoft.com/office/drawing/2014/main" id="{4BD48BE2-6852-4821-090C-870265D77AF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451"/>
            <a:stretch/>
          </p:blipFill>
          <p:spPr bwMode="auto">
            <a:xfrm>
              <a:off x="356680" y="3838398"/>
              <a:ext cx="1130309" cy="1243376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03B9DFD7-1429-0EC2-4406-93419175D7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54450" y="3838398"/>
              <a:ext cx="2301499" cy="1243376"/>
            </a:xfrm>
            <a:prstGeom prst="rect">
              <a:avLst/>
            </a:prstGeom>
          </p:spPr>
        </p:pic>
      </p:grp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B070AC6-E128-1BB1-D4E4-32F677FF4DCC}"/>
              </a:ext>
            </a:extLst>
          </p:cNvPr>
          <p:cNvSpPr txBox="1"/>
          <p:nvPr/>
        </p:nvSpPr>
        <p:spPr>
          <a:xfrm>
            <a:off x="421657" y="1802535"/>
            <a:ext cx="3176086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baseline="-25000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Questrial"/>
              </a:rPr>
              <a:t>Fábrica montada em Pedro Leopoldo para produção de tijolos ecológicos a partir da </a:t>
            </a:r>
            <a:r>
              <a:rPr lang="pt-BR" sz="1600" baseline="-25000" dirty="0" err="1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Questrial"/>
              </a:rPr>
              <a:t>jarosita</a:t>
            </a:r>
            <a:r>
              <a:rPr lang="pt-BR" sz="1600" baseline="-25000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Questrial"/>
              </a:rPr>
              <a:t> 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8BC272BB-3672-B0E7-BD73-DD0B5FD9BC3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173" r="9181"/>
          <a:stretch/>
        </p:blipFill>
        <p:spPr>
          <a:xfrm>
            <a:off x="4460771" y="2349008"/>
            <a:ext cx="3914693" cy="2422051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F5733F18-39FC-0309-2B4B-A5F879DC3461}"/>
              </a:ext>
            </a:extLst>
          </p:cNvPr>
          <p:cNvSpPr txBox="1"/>
          <p:nvPr/>
        </p:nvSpPr>
        <p:spPr>
          <a:xfrm>
            <a:off x="4334726" y="1802535"/>
            <a:ext cx="4166781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baseline="-25000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  <a:sym typeface="Questrial"/>
              </a:rPr>
              <a:t>Desenho da planta a ser montada em Pedro Leopoldo para produção do aditivo cimentício</a:t>
            </a:r>
          </a:p>
        </p:txBody>
      </p:sp>
      <p:pic>
        <p:nvPicPr>
          <p:cNvPr id="17" name="Picture 6" descr="Geeco – Materiais &amp; Engenharia | LinkedIn">
            <a:extLst>
              <a:ext uri="{FF2B5EF4-FFF2-40B4-BE49-F238E27FC236}">
                <a16:creationId xmlns:a16="http://schemas.microsoft.com/office/drawing/2014/main" id="{ECE946FB-738D-270F-815E-A0BD928DA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116" y="4082493"/>
            <a:ext cx="1899362" cy="638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381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E1E58E8E-8A66-6F6B-87DB-8003AFEAD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>
            <a:extLst>
              <a:ext uri="{FF2B5EF4-FFF2-40B4-BE49-F238E27FC236}">
                <a16:creationId xmlns:a16="http://schemas.microsoft.com/office/drawing/2014/main" id="{CF91DCD2-106C-BDF3-163E-36D8BE3539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</a:t>
            </a:r>
            <a:endParaRPr dirty="0"/>
          </a:p>
        </p:txBody>
      </p:sp>
      <p:sp>
        <p:nvSpPr>
          <p:cNvPr id="5" name="Google Shape;464;p67">
            <a:extLst>
              <a:ext uri="{FF2B5EF4-FFF2-40B4-BE49-F238E27FC236}">
                <a16:creationId xmlns:a16="http://schemas.microsoft.com/office/drawing/2014/main" id="{0211FFFC-33CA-A127-332F-440B9CD6033B}"/>
              </a:ext>
            </a:extLst>
          </p:cNvPr>
          <p:cNvSpPr txBox="1">
            <a:spLocks/>
          </p:cNvSpPr>
          <p:nvPr/>
        </p:nvSpPr>
        <p:spPr>
          <a:xfrm>
            <a:off x="255217" y="788777"/>
            <a:ext cx="8176365" cy="734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sz="1800" b="1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Depoimentos</a:t>
            </a:r>
            <a:endParaRPr lang="pt-BR" sz="1800" dirty="0">
              <a:solidFill>
                <a:srgbClr val="383838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</p:txBody>
      </p:sp>
      <p:sp>
        <p:nvSpPr>
          <p:cNvPr id="6" name="Google Shape;464;p67">
            <a:extLst>
              <a:ext uri="{FF2B5EF4-FFF2-40B4-BE49-F238E27FC236}">
                <a16:creationId xmlns:a16="http://schemas.microsoft.com/office/drawing/2014/main" id="{112C742B-3E81-C8F6-8692-6B027A15BB59}"/>
              </a:ext>
            </a:extLst>
          </p:cNvPr>
          <p:cNvSpPr txBox="1">
            <a:spLocks/>
          </p:cNvSpPr>
          <p:nvPr/>
        </p:nvSpPr>
        <p:spPr>
          <a:xfrm>
            <a:off x="328825" y="1444879"/>
            <a:ext cx="8486350" cy="3175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“A iniciativa é uma forma muito boa de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aproximar as universidades da indústria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, unindo conhecimentos e experiências para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propor soluções de problemas reais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.” </a:t>
            </a: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b="1" dirty="0">
                <a:solidFill>
                  <a:schemeClr val="bg1"/>
                </a:solidFill>
                <a:highlight>
                  <a:srgbClr val="800080"/>
                </a:highlight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Fernando Cotting (UFMG)</a:t>
            </a: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“Participar do Mining </a:t>
            </a:r>
            <a:r>
              <a:rPr lang="pt-BR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Lab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 </a:t>
            </a:r>
            <a:r>
              <a:rPr lang="pt-BR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Beginnings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 é uma oportunidade incrível para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aproximar o pesquisador da indústria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, possibilitando que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problemas reais sejam solucionados 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por meio do aprendizado e aplicação de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metodologias de pesquisa e escalonamento de tecnologias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.</a:t>
            </a: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Na perspectiva que eu tinha de aluno da pós-graduação, participar de um programa que desafia, mas ao mesmo tempo direciona a aplicação da pesquisa de laboratório, contribuiu para o meu desenvolvimento como químico e me proporcionou vivenciar os passos que devem ser tomados para a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transferência de tecnologia para o mercado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.” </a:t>
            </a: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b="1" dirty="0">
                <a:solidFill>
                  <a:schemeClr val="bg1"/>
                </a:solidFill>
                <a:highlight>
                  <a:srgbClr val="800080"/>
                </a:highlight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Vinícius Sampaio (UFMG)</a:t>
            </a: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20961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A7CC5C88-DD63-A474-DD30-5DAC3AFF2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>
            <a:extLst>
              <a:ext uri="{FF2B5EF4-FFF2-40B4-BE49-F238E27FC236}">
                <a16:creationId xmlns:a16="http://schemas.microsoft.com/office/drawing/2014/main" id="{E667A437-43AA-45DC-7881-EA34CCF08E0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</a:t>
            </a:r>
            <a:endParaRPr dirty="0"/>
          </a:p>
        </p:txBody>
      </p:sp>
      <p:sp>
        <p:nvSpPr>
          <p:cNvPr id="5" name="Google Shape;464;p67">
            <a:extLst>
              <a:ext uri="{FF2B5EF4-FFF2-40B4-BE49-F238E27FC236}">
                <a16:creationId xmlns:a16="http://schemas.microsoft.com/office/drawing/2014/main" id="{498342F4-8B5A-1006-22D7-D62137367A75}"/>
              </a:ext>
            </a:extLst>
          </p:cNvPr>
          <p:cNvSpPr txBox="1">
            <a:spLocks/>
          </p:cNvSpPr>
          <p:nvPr/>
        </p:nvSpPr>
        <p:spPr>
          <a:xfrm>
            <a:off x="255217" y="788777"/>
            <a:ext cx="8176365" cy="734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sz="1800" b="1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Depoimentos</a:t>
            </a:r>
            <a:endParaRPr lang="pt-BR" sz="1800" dirty="0">
              <a:solidFill>
                <a:srgbClr val="383838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</p:txBody>
      </p:sp>
      <p:sp>
        <p:nvSpPr>
          <p:cNvPr id="7" name="Google Shape;464;p67">
            <a:extLst>
              <a:ext uri="{FF2B5EF4-FFF2-40B4-BE49-F238E27FC236}">
                <a16:creationId xmlns:a16="http://schemas.microsoft.com/office/drawing/2014/main" id="{743326FD-5AF6-EFFC-6449-0FAA7DC66F1A}"/>
              </a:ext>
            </a:extLst>
          </p:cNvPr>
          <p:cNvSpPr txBox="1">
            <a:spLocks/>
          </p:cNvSpPr>
          <p:nvPr/>
        </p:nvSpPr>
        <p:spPr>
          <a:xfrm>
            <a:off x="328825" y="1155790"/>
            <a:ext cx="8486350" cy="3528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“Tem sido um aprendizado diário poder participar do Desafio da </a:t>
            </a:r>
            <a:r>
              <a:rPr lang="pt-BR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Jarosita</a:t>
            </a: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 no programa Mining </a:t>
            </a:r>
            <a:r>
              <a:rPr lang="pt-BR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Lab</a:t>
            </a: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 </a:t>
            </a:r>
            <a:r>
              <a:rPr lang="pt-BR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Beginnings</a:t>
            </a: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. É uma oportunidade incrível desenvolver projetos de pesquisa junto a equipe de inovação da Nexa e o time do </a:t>
            </a:r>
            <a:r>
              <a:rPr lang="pt-BR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Escalab</a:t>
            </a: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. A </a:t>
            </a:r>
            <a:r>
              <a:rPr lang="pt-B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metodologia do programa é muito completa </a:t>
            </a: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e nos possibilita </a:t>
            </a:r>
            <a:r>
              <a:rPr lang="pt-B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desenvolver inúmeras competências </a:t>
            </a: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durante o desafio. Foi possível realizar o estudo do processo e avaliar a viabilidade do mesmo. </a:t>
            </a:r>
            <a:endParaRPr lang="pt-BR" sz="1200" b="1" dirty="0">
              <a:solidFill>
                <a:schemeClr val="tx1">
                  <a:lumMod val="75000"/>
                  <a:lumOff val="25000"/>
                </a:schemeClr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O programa possibilitou conhecer pesquisadores, gestores e profissionais do setor industrial</a:t>
            </a: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. É muito interessante e desafiador trabalhar em cima de soluções para demandas industriais que são vivenciadas no dia-dia. </a:t>
            </a:r>
            <a:r>
              <a:rPr lang="pt-B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Sem dúvidas te faz sair da zona de conforto e correr atrás de novos conhecimentos</a:t>
            </a: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. O que mais gostei do processo foi a possibilidade de </a:t>
            </a:r>
            <a:r>
              <a:rPr lang="pt-B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realizar conexões com diferentes profissionais da indústria que promovem a inovação</a:t>
            </a: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.” </a:t>
            </a: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sz="1200" b="1" dirty="0">
                <a:solidFill>
                  <a:schemeClr val="bg1"/>
                </a:solidFill>
                <a:highlight>
                  <a:srgbClr val="800080"/>
                </a:highlight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Artur Granato (UNA)</a:t>
            </a: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endParaRPr lang="pt-BR" sz="1200" b="1" dirty="0">
              <a:solidFill>
                <a:schemeClr val="tx1">
                  <a:lumMod val="75000"/>
                  <a:lumOff val="25000"/>
                </a:schemeClr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“Começamos com o objetivo de resolver uma demanda pontual da Nexa e nos deparamos com um </a:t>
            </a:r>
            <a:r>
              <a:rPr lang="pt-B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universo de oportunidades de desenvolvimento de tecnologias e de negócios</a:t>
            </a: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. </a:t>
            </a: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Uma excelente  oportunidade para se familiarizar com as </a:t>
            </a:r>
            <a:r>
              <a:rPr lang="pt-B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excelentes ferramentas disponibilizadas no </a:t>
            </a:r>
            <a:r>
              <a:rPr lang="pt-B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Escalab</a:t>
            </a:r>
            <a:r>
              <a:rPr lang="pt-B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 para determinar a viabilidade de propostas de negócios com base tecnológica</a:t>
            </a: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.” </a:t>
            </a:r>
          </a:p>
          <a:p>
            <a:pPr marL="0" indent="0" algn="just">
              <a:buClr>
                <a:srgbClr val="383838"/>
              </a:buClr>
              <a:buNone/>
            </a:pPr>
            <a:r>
              <a:rPr lang="pt-BR" sz="1200" b="1" dirty="0">
                <a:solidFill>
                  <a:schemeClr val="bg1"/>
                </a:solidFill>
                <a:highlight>
                  <a:srgbClr val="800080"/>
                </a:highlight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René Schneider (USP)</a:t>
            </a:r>
          </a:p>
          <a:p>
            <a:pPr marL="0" indent="0" algn="just">
              <a:buClr>
                <a:srgbClr val="383838"/>
              </a:buClr>
              <a:buFont typeface="Questrial"/>
              <a:buNone/>
            </a:pPr>
            <a:endParaRPr lang="pt-BR" sz="1200" dirty="0">
              <a:solidFill>
                <a:schemeClr val="tx1">
                  <a:lumMod val="75000"/>
                  <a:lumOff val="25000"/>
                </a:schemeClr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922427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Escalabilidade &amp; Replicabilidade</a:t>
            </a:r>
            <a:endParaRPr dirty="0"/>
          </a:p>
        </p:txBody>
      </p:sp>
      <p:pic>
        <p:nvPicPr>
          <p:cNvPr id="2" name="Picture 2" descr="Beginnings">
            <a:extLst>
              <a:ext uri="{FF2B5EF4-FFF2-40B4-BE49-F238E27FC236}">
                <a16:creationId xmlns:a16="http://schemas.microsoft.com/office/drawing/2014/main" id="{8A4649B3-4762-0E25-0CB2-D62A3C4ED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349" y="1714318"/>
            <a:ext cx="4261256" cy="2397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464;p67">
            <a:extLst>
              <a:ext uri="{FF2B5EF4-FFF2-40B4-BE49-F238E27FC236}">
                <a16:creationId xmlns:a16="http://schemas.microsoft.com/office/drawing/2014/main" id="{563E2697-6FE7-ADBF-8275-A3A80F56A915}"/>
              </a:ext>
            </a:extLst>
          </p:cNvPr>
          <p:cNvSpPr txBox="1">
            <a:spLocks/>
          </p:cNvSpPr>
          <p:nvPr/>
        </p:nvSpPr>
        <p:spPr>
          <a:xfrm>
            <a:off x="3337086" y="925964"/>
            <a:ext cx="5163448" cy="734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indent="0" algn="just">
              <a:buClr>
                <a:srgbClr val="383838"/>
              </a:buClr>
              <a:buFont typeface="Questrial"/>
              <a:buNone/>
            </a:pPr>
            <a:r>
              <a:rPr lang="pt-BR" sz="1800" b="1" dirty="0">
                <a:solidFill>
                  <a:srgbClr val="383838"/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Escalabilidade</a:t>
            </a:r>
            <a:endParaRPr lang="pt-BR" sz="1800" dirty="0">
              <a:solidFill>
                <a:srgbClr val="383838"/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</p:txBody>
      </p:sp>
      <p:sp>
        <p:nvSpPr>
          <p:cNvPr id="6" name="Google Shape;133;p21">
            <a:extLst>
              <a:ext uri="{FF2B5EF4-FFF2-40B4-BE49-F238E27FC236}">
                <a16:creationId xmlns:a16="http://schemas.microsoft.com/office/drawing/2014/main" id="{0BF61CD1-E063-C626-7A0A-F9B0E45356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337086" y="1795936"/>
            <a:ext cx="5456922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Programa altamente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customizável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(etapa de Setup)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Pode ser direcionado para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desafios de diversas áreas 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internas da companhia proponente 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Baixo custo 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P&amp;D 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Permite a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conexão efetiva com o ecossistema de inovação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Permite o escalonamento com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menor risco de mortalidade 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escalonamento conectado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Lições Aprendidas &amp; Recomendações Práticas</a:t>
            </a:r>
            <a:endParaRPr dirty="0"/>
          </a:p>
        </p:txBody>
      </p:sp>
      <p:sp>
        <p:nvSpPr>
          <p:cNvPr id="133" name="Google Shape;133;p21"/>
          <p:cNvSpPr txBox="1">
            <a:spLocks noGrp="1"/>
          </p:cNvSpPr>
          <p:nvPr>
            <p:ph type="body" idx="1"/>
          </p:nvPr>
        </p:nvSpPr>
        <p:spPr>
          <a:xfrm>
            <a:off x="311700" y="1090017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Relação entre times jurídicos 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universidade empresa 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Alinhamento prévio com instituições importantes para criação de regulamento e documentação adequada 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Conexão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com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parceiros externos 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para garantia do escalonamento do negócio proposto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Desafios transformacionais 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possuem maior aderência 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Entendimento prévio do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modelo de negócio 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proposto pelo proponente 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Separação de pesquisadores e empreendedores 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Encerramento e Conclusão</a:t>
            </a:r>
            <a:endParaRPr dirty="0"/>
          </a:p>
        </p:txBody>
      </p:sp>
      <p:sp>
        <p:nvSpPr>
          <p:cNvPr id="6" name="Google Shape;464;p67">
            <a:extLst>
              <a:ext uri="{FF2B5EF4-FFF2-40B4-BE49-F238E27FC236}">
                <a16:creationId xmlns:a16="http://schemas.microsoft.com/office/drawing/2014/main" id="{740B8DAA-1FEB-4168-8206-F591A25BB047}"/>
              </a:ext>
            </a:extLst>
          </p:cNvPr>
          <p:cNvSpPr txBox="1">
            <a:spLocks/>
          </p:cNvSpPr>
          <p:nvPr/>
        </p:nvSpPr>
        <p:spPr>
          <a:xfrm>
            <a:off x="272459" y="1221256"/>
            <a:ext cx="4299541" cy="3175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285750" indent="-285750" algn="just">
              <a:buClr>
                <a:srgbClr val="C19AE2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Inovação aberta </a:t>
            </a:r>
          </a:p>
          <a:p>
            <a:pPr marL="285750" indent="-285750" algn="just">
              <a:buClr>
                <a:srgbClr val="C19AE2"/>
              </a:buClr>
              <a:buFont typeface="Arial" panose="020B0604020202020204" pitchFamily="34" charset="0"/>
              <a:buChar char="•"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  <a:p>
            <a:pPr marL="285750" indent="-285750" algn="just">
              <a:buClr>
                <a:srgbClr val="C19AE2"/>
              </a:buClr>
              <a:buFont typeface="Arial" panose="020B0604020202020204" pitchFamily="34" charset="0"/>
              <a:buChar char="•"/>
            </a:pPr>
            <a:r>
              <a:rPr lang="pt-BR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Codesenvolvimento</a:t>
            </a:r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  <a:p>
            <a:pPr marL="285750" indent="-285750" algn="just">
              <a:buClr>
                <a:srgbClr val="C19AE2"/>
              </a:buClr>
              <a:buFont typeface="Arial" panose="020B0604020202020204" pitchFamily="34" charset="0"/>
              <a:buChar char="•"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  <a:p>
            <a:pPr marL="285750" indent="-285750" algn="just">
              <a:buClr>
                <a:srgbClr val="C19AE2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Estímulo ao empreendedorismo universitário</a:t>
            </a:r>
          </a:p>
          <a:p>
            <a:pPr marL="285750" indent="-285750" algn="just">
              <a:buClr>
                <a:srgbClr val="C19AE2"/>
              </a:buClr>
              <a:buFont typeface="Arial" panose="020B0604020202020204" pitchFamily="34" charset="0"/>
              <a:buChar char="•"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  <a:p>
            <a:pPr marL="285750" indent="-285750" algn="just">
              <a:buClr>
                <a:srgbClr val="C19AE2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Desenvolvimento de habilidades e tecnologias </a:t>
            </a:r>
          </a:p>
          <a:p>
            <a:pPr marL="285750" indent="-285750" algn="just">
              <a:buClr>
                <a:srgbClr val="C19AE2"/>
              </a:buClr>
              <a:buFont typeface="Arial" panose="020B0604020202020204" pitchFamily="34" charset="0"/>
              <a:buChar char="•"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  <a:p>
            <a:pPr marL="285750" indent="-285750" algn="just">
              <a:buClr>
                <a:srgbClr val="C19AE2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Fortalece práticas ESG  </a:t>
            </a:r>
          </a:p>
          <a:p>
            <a:pPr marL="285750" indent="-285750" algn="just">
              <a:buClr>
                <a:srgbClr val="C19AE2"/>
              </a:buClr>
              <a:buFont typeface="Arial" panose="020B0604020202020204" pitchFamily="34" charset="0"/>
              <a:buChar char="•"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  <a:p>
            <a:pPr marL="285750" indent="-285750" algn="just">
              <a:buClr>
                <a:srgbClr val="C19AE2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Minimiza riscos de escalonamento </a:t>
            </a:r>
          </a:p>
          <a:p>
            <a:pPr marL="285750" indent="-285750" algn="just">
              <a:buClr>
                <a:srgbClr val="C19AE2"/>
              </a:buClr>
              <a:buFont typeface="Arial" panose="020B0604020202020204" pitchFamily="34" charset="0"/>
              <a:buChar char="•"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</p:txBody>
      </p:sp>
      <p:sp>
        <p:nvSpPr>
          <p:cNvPr id="7" name="Google Shape;464;p67">
            <a:extLst>
              <a:ext uri="{FF2B5EF4-FFF2-40B4-BE49-F238E27FC236}">
                <a16:creationId xmlns:a16="http://schemas.microsoft.com/office/drawing/2014/main" id="{A4441A29-CEC1-6483-2098-873C90292B53}"/>
              </a:ext>
            </a:extLst>
          </p:cNvPr>
          <p:cNvSpPr txBox="1">
            <a:spLocks/>
          </p:cNvSpPr>
          <p:nvPr/>
        </p:nvSpPr>
        <p:spPr>
          <a:xfrm>
            <a:off x="4760238" y="1221256"/>
            <a:ext cx="4299541" cy="3175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hlink"/>
              </a:buClr>
              <a:buSzPts val="1400"/>
              <a:buFont typeface="Questrial"/>
              <a:buChar char="■"/>
              <a:defRPr sz="1400" b="0" i="0" u="none" strike="noStrike" cap="none"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285750" indent="-285750" algn="just">
              <a:buClr>
                <a:srgbClr val="C19AE2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Escalonamento ágil e de baixo custo</a:t>
            </a:r>
          </a:p>
          <a:p>
            <a:pPr marL="285750" indent="-285750" algn="just">
              <a:buClr>
                <a:srgbClr val="C19AE2"/>
              </a:buClr>
              <a:buFont typeface="Arial" panose="020B0604020202020204" pitchFamily="34" charset="0"/>
              <a:buChar char="•"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  <a:p>
            <a:pPr marL="285750" indent="-285750" algn="just">
              <a:buClr>
                <a:srgbClr val="C19AE2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Geração de PI e artigos </a:t>
            </a:r>
          </a:p>
          <a:p>
            <a:pPr marL="285750" indent="-285750" algn="just">
              <a:buClr>
                <a:srgbClr val="C19AE2"/>
              </a:buClr>
              <a:buFont typeface="Arial" panose="020B0604020202020204" pitchFamily="34" charset="0"/>
              <a:buChar char="•"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  <a:p>
            <a:pPr marL="285750" indent="-285750" algn="just">
              <a:buClr>
                <a:srgbClr val="C19AE2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Fortalece a parceria universidade-empresa</a:t>
            </a:r>
          </a:p>
          <a:p>
            <a:pPr marL="285750" indent="-285750" algn="just">
              <a:buClr>
                <a:srgbClr val="C19AE2"/>
              </a:buClr>
              <a:buFont typeface="Arial" panose="020B0604020202020204" pitchFamily="34" charset="0"/>
              <a:buChar char="•"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  <a:p>
            <a:pPr marL="285750" indent="-285750" algn="just">
              <a:buClr>
                <a:srgbClr val="C19AE2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Estimula o ecossistema de inovação</a:t>
            </a:r>
          </a:p>
          <a:p>
            <a:pPr marL="285750" indent="-285750" algn="just">
              <a:buClr>
                <a:srgbClr val="C19AE2"/>
              </a:buClr>
              <a:buFont typeface="Arial" panose="020B0604020202020204" pitchFamily="34" charset="0"/>
              <a:buChar char="•"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  <a:p>
            <a:pPr marL="285750" indent="-285750" algn="just">
              <a:buClr>
                <a:srgbClr val="C19AE2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Desenvolve soluções customizáveis</a:t>
            </a:r>
          </a:p>
          <a:p>
            <a:pPr marL="285750" indent="-285750" algn="just">
              <a:buClr>
                <a:srgbClr val="C19AE2"/>
              </a:buClr>
              <a:buFont typeface="Arial" panose="020B0604020202020204" pitchFamily="34" charset="0"/>
              <a:buChar char="•"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  <a:p>
            <a:pPr marL="285750" indent="-285750" algn="just">
              <a:buClr>
                <a:srgbClr val="C19AE2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Kanit Light" panose="020B0604020202020204" charset="-34"/>
                <a:ea typeface="Calibri" panose="020F0502020204030204" pitchFamily="34" charset="0"/>
                <a:cs typeface="Kanit Light" panose="020B0604020202020204" charset="-34"/>
              </a:rPr>
              <a:t>É de fácil replicação para outras companhias </a:t>
            </a:r>
          </a:p>
          <a:p>
            <a:pPr marL="285750" indent="-285750" algn="just">
              <a:buClr>
                <a:srgbClr val="C19AE2"/>
              </a:buClr>
              <a:buFont typeface="Arial" panose="020B0604020202020204" pitchFamily="34" charset="0"/>
              <a:buChar char="•"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  <a:p>
            <a:pPr marL="285750" indent="-285750" algn="just">
              <a:buClr>
                <a:srgbClr val="C19AE2"/>
              </a:buClr>
              <a:buFont typeface="Arial" panose="020B0604020202020204" pitchFamily="34" charset="0"/>
              <a:buChar char="•"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  <a:p>
            <a:pPr marL="285750" indent="-285750" algn="just">
              <a:buClr>
                <a:srgbClr val="C19AE2"/>
              </a:buClr>
              <a:buFont typeface="Arial" panose="020B0604020202020204" pitchFamily="34" charset="0"/>
              <a:buChar char="•"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  <a:p>
            <a:pPr marL="285750" indent="-285750" algn="just">
              <a:buClr>
                <a:srgbClr val="C19AE2"/>
              </a:buClr>
              <a:buFont typeface="Arial" panose="020B0604020202020204" pitchFamily="34" charset="0"/>
              <a:buChar char="•"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Kanit Light" panose="020B0604020202020204" charset="-34"/>
              <a:ea typeface="Calibri" panose="020F0502020204030204" pitchFamily="34" charset="0"/>
              <a:cs typeface="Kanit Light" panose="020B060402020202020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Obrigado!</a:t>
            </a:r>
            <a:br>
              <a:rPr lang="pt-BR" dirty="0"/>
            </a:br>
            <a:endParaRPr dirty="0"/>
          </a:p>
        </p:txBody>
      </p:sp>
      <p:sp>
        <p:nvSpPr>
          <p:cNvPr id="145" name="Google Shape;145;p23"/>
          <p:cNvSpPr txBox="1">
            <a:spLocks noGrp="1"/>
          </p:cNvSpPr>
          <p:nvPr>
            <p:ph type="subTitle" idx="1"/>
          </p:nvPr>
        </p:nvSpPr>
        <p:spPr>
          <a:xfrm>
            <a:off x="311700" y="305817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/>
              <a:t>Saulo</a:t>
            </a:r>
            <a:r>
              <a:rPr lang="pt-BR" sz="2800" dirty="0"/>
              <a:t> </a:t>
            </a:r>
            <a:r>
              <a:rPr lang="pt-BR" sz="2800" b="1" dirty="0"/>
              <a:t>Rezende</a:t>
            </a:r>
            <a:r>
              <a:rPr lang="pt-BR" sz="2800" dirty="0"/>
              <a:t>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ext.saulo.rezende@nexaresources.com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LinkedIn: </a:t>
            </a:r>
            <a:r>
              <a:rPr lang="pt-BR" dirty="0" err="1"/>
              <a:t>saulo-rezende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1391</Words>
  <Application>Microsoft Office PowerPoint</Application>
  <PresentationFormat>Apresentação na tela (16:9)</PresentationFormat>
  <Paragraphs>233</Paragraphs>
  <Slides>19</Slides>
  <Notes>19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6" baseType="lpstr">
      <vt:lpstr>Questrial</vt:lpstr>
      <vt:lpstr>Calibri</vt:lpstr>
      <vt:lpstr>Kanit</vt:lpstr>
      <vt:lpstr>Arial</vt:lpstr>
      <vt:lpstr>Kanit Light</vt:lpstr>
      <vt:lpstr>Wingdings</vt:lpstr>
      <vt:lpstr>Simple Light</vt:lpstr>
      <vt:lpstr>Apresentação do PowerPoint</vt:lpstr>
      <vt:lpstr>Contexto &amp; Desafio</vt:lpstr>
      <vt:lpstr>Contexto &amp; Desafio</vt:lpstr>
      <vt:lpstr>Contexto &amp; Desafio</vt:lpstr>
      <vt:lpstr>Objetivo da Iniciativa</vt:lpstr>
      <vt:lpstr>Tipo de Caso &amp; Descrição da Prática</vt:lpstr>
      <vt:lpstr>Originalidade &amp; Inovação</vt:lpstr>
      <vt:lpstr>Colaboração &amp; Engajamento</vt:lpstr>
      <vt:lpstr>Demonstração de Resultados</vt:lpstr>
      <vt:lpstr>Demonstração de Resultados</vt:lpstr>
      <vt:lpstr>Demonstração de Resultados</vt:lpstr>
      <vt:lpstr>Demonstração de Resultados</vt:lpstr>
      <vt:lpstr>Demonstração de Resultados</vt:lpstr>
      <vt:lpstr>Demonstração de Resultados</vt:lpstr>
      <vt:lpstr>Demonstração de Resultados</vt:lpstr>
      <vt:lpstr>Escalabilidade &amp; Replicabilidade</vt:lpstr>
      <vt:lpstr>Lições Aprendidas &amp; Recomendações Práticas</vt:lpstr>
      <vt:lpstr>Encerramento e Conclusão</vt:lpstr>
      <vt:lpstr>Obrigado!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Saulo Luiz Sales Parreiras De Rezende - Sr</cp:lastModifiedBy>
  <cp:revision>19</cp:revision>
  <dcterms:modified xsi:type="dcterms:W3CDTF">2025-08-08T14:30:50Z</dcterms:modified>
</cp:coreProperties>
</file>