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SUSE"/>
      <p:regular r:id="rId18"/>
      <p:bold r:id="rId19"/>
    </p:embeddedFont>
    <p:embeddedFont>
      <p:font typeface="Montserrat"/>
      <p:regular r:id="rId20"/>
      <p:bold r:id="rId21"/>
      <p:italic r:id="rId22"/>
      <p:boldItalic r:id="rId23"/>
    </p:embeddedFont>
    <p:embeddedFont>
      <p:font typeface="Montserrat Medium"/>
      <p:regular r:id="rId24"/>
      <p:bold r:id="rId25"/>
      <p:italic r:id="rId26"/>
      <p:boldItalic r:id="rId27"/>
    </p:embeddedFont>
    <p:embeddedFont>
      <p:font typeface="Kanit Light"/>
      <p:regular r:id="rId28"/>
      <p:bold r:id="rId29"/>
      <p:italic r:id="rId30"/>
      <p:boldItalic r:id="rId31"/>
    </p:embeddedFont>
    <p:embeddedFont>
      <p:font typeface="Kanit"/>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964BE21-F3BA-4409-BC01-0365B754BB0D}">
  <a:tblStyle styleId="{6964BE21-F3BA-4409-BC01-0365B754BB0D}" styleName="Table_0">
    <a:wholeTbl>
      <a:tcTxStyle b="off" i="off">
        <a:font>
          <a:latin typeface="NaturaAndCo Light"/>
          <a:ea typeface="NaturaAndCo Light"/>
          <a:cs typeface="NaturaAndCo Light"/>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regular.fntdata"/><Relationship Id="rId22" Type="http://schemas.openxmlformats.org/officeDocument/2006/relationships/font" Target="fonts/Montserrat-italic.fntdata"/><Relationship Id="rId21" Type="http://schemas.openxmlformats.org/officeDocument/2006/relationships/font" Target="fonts/Montserrat-bold.fntdata"/><Relationship Id="rId24" Type="http://schemas.openxmlformats.org/officeDocument/2006/relationships/font" Target="fonts/MontserratMedium-regular.fntdata"/><Relationship Id="rId23" Type="http://schemas.openxmlformats.org/officeDocument/2006/relationships/font" Target="fonts/Montserrat-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MontserratMedium-italic.fntdata"/><Relationship Id="rId25" Type="http://schemas.openxmlformats.org/officeDocument/2006/relationships/font" Target="fonts/MontserratMedium-bold.fntdata"/><Relationship Id="rId28" Type="http://schemas.openxmlformats.org/officeDocument/2006/relationships/font" Target="fonts/KanitLight-regular.fntdata"/><Relationship Id="rId27" Type="http://schemas.openxmlformats.org/officeDocument/2006/relationships/font" Target="fonts/MontserratMedium-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KanitLight-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KanitLight-boldItalic.fntdata"/><Relationship Id="rId30" Type="http://schemas.openxmlformats.org/officeDocument/2006/relationships/font" Target="fonts/KanitLight-italic.fntdata"/><Relationship Id="rId11" Type="http://schemas.openxmlformats.org/officeDocument/2006/relationships/slide" Target="slides/slide5.xml"/><Relationship Id="rId33" Type="http://schemas.openxmlformats.org/officeDocument/2006/relationships/font" Target="fonts/Kanit-bold.fntdata"/><Relationship Id="rId10" Type="http://schemas.openxmlformats.org/officeDocument/2006/relationships/slide" Target="slides/slide4.xml"/><Relationship Id="rId32" Type="http://schemas.openxmlformats.org/officeDocument/2006/relationships/font" Target="fonts/Kanit-regular.fntdata"/><Relationship Id="rId13" Type="http://schemas.openxmlformats.org/officeDocument/2006/relationships/slide" Target="slides/slide7.xml"/><Relationship Id="rId35" Type="http://schemas.openxmlformats.org/officeDocument/2006/relationships/font" Target="fonts/Kanit-boldItalic.fntdata"/><Relationship Id="rId12" Type="http://schemas.openxmlformats.org/officeDocument/2006/relationships/slide" Target="slides/slide6.xml"/><Relationship Id="rId34" Type="http://schemas.openxmlformats.org/officeDocument/2006/relationships/font" Target="fonts/Kanit-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SUSE-bold.fntdata"/><Relationship Id="rId18" Type="http://schemas.openxmlformats.org/officeDocument/2006/relationships/font" Target="fonts/SUS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6321a1c19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6321a1c19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730b0640c2_0_1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730b0640c2_0_1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730b0640c2_0_1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730b0640c2_0_1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730b0640c2_0_1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730b0640c2_0_1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730b0640c2_0_1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730b0640c2_0_1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730b0640c2_0_1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730b0640c2_0_1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73836e16e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73836e16e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73836e16ef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73836e16e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73836e16ef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73836e16e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6321a1c199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6321a1c199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8" name="Shape 8"/>
        <p:cNvGrpSpPr/>
        <p:nvPr/>
      </p:nvGrpSpPr>
      <p:grpSpPr>
        <a:xfrm>
          <a:off x="0" y="0"/>
          <a:ext cx="0" cy="0"/>
          <a:chOff x="0" y="0"/>
          <a:chExt cx="0" cy="0"/>
        </a:xfrm>
      </p:grpSpPr>
      <p:pic>
        <p:nvPicPr>
          <p:cNvPr id="9" name="Google Shape;9;p2" title="logo-4CongressoCasesOI-bg-escuro-ES.png"/>
          <p:cNvPicPr preferRelativeResize="0"/>
          <p:nvPr/>
        </p:nvPicPr>
        <p:blipFill>
          <a:blip r:embed="rId3">
            <a:alphaModFix/>
          </a:blip>
          <a:stretch>
            <a:fillRect/>
          </a:stretch>
        </p:blipFill>
        <p:spPr>
          <a:xfrm>
            <a:off x="272850" y="162925"/>
            <a:ext cx="1894349" cy="842650"/>
          </a:xfrm>
          <a:prstGeom prst="rect">
            <a:avLst/>
          </a:prstGeom>
          <a:noFill/>
          <a:ln>
            <a:noFill/>
          </a:ln>
        </p:spPr>
      </p:pic>
      <p:pic>
        <p:nvPicPr>
          <p:cNvPr id="10" name="Google Shape;10;p2" title="100OS.png"/>
          <p:cNvPicPr preferRelativeResize="0"/>
          <p:nvPr/>
        </p:nvPicPr>
        <p:blipFill>
          <a:blip r:embed="rId4">
            <a:alphaModFix/>
          </a:blip>
          <a:stretch>
            <a:fillRect/>
          </a:stretch>
        </p:blipFill>
        <p:spPr>
          <a:xfrm>
            <a:off x="8431627" y="4371250"/>
            <a:ext cx="499400" cy="499400"/>
          </a:xfrm>
          <a:prstGeom prst="rect">
            <a:avLst/>
          </a:prstGeom>
          <a:noFill/>
          <a:ln>
            <a:noFill/>
          </a:ln>
        </p:spPr>
      </p:pic>
      <p:pic>
        <p:nvPicPr>
          <p:cNvPr id="11" name="Google Shape;11;p2" title="LogoOiweek-Latam-negativo.png"/>
          <p:cNvPicPr preferRelativeResize="0"/>
          <p:nvPr/>
        </p:nvPicPr>
        <p:blipFill>
          <a:blip r:embed="rId5">
            <a:alphaModFix/>
          </a:blip>
          <a:stretch>
            <a:fillRect/>
          </a:stretch>
        </p:blipFill>
        <p:spPr>
          <a:xfrm>
            <a:off x="6977074" y="4333450"/>
            <a:ext cx="1278523" cy="575001"/>
          </a:xfrm>
          <a:prstGeom prst="rect">
            <a:avLst/>
          </a:prstGeom>
          <a:noFill/>
          <a:ln>
            <a:noFill/>
          </a:ln>
        </p:spPr>
      </p:pic>
      <p:sp>
        <p:nvSpPr>
          <p:cNvPr id="12" name="Google Shape;12;p2"/>
          <p:cNvSpPr txBox="1"/>
          <p:nvPr/>
        </p:nvSpPr>
        <p:spPr>
          <a:xfrm>
            <a:off x="8308125" y="4114150"/>
            <a:ext cx="746400" cy="216900"/>
          </a:xfrm>
          <a:prstGeom prst="rect">
            <a:avLst/>
          </a:prstGeom>
          <a:noFill/>
          <a:ln>
            <a:noFill/>
          </a:ln>
        </p:spPr>
        <p:txBody>
          <a:bodyPr anchorCtr="0" anchor="t" bIns="54000" lIns="54000" spcFirstLastPara="1" rIns="54000" wrap="square" tIns="54000">
            <a:spAutoFit/>
          </a:bodyPr>
          <a:lstStyle/>
          <a:p>
            <a:pPr indent="0" lvl="0" marL="0" rtl="0" algn="ctr">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13" name="Google Shape;13;p2"/>
          <p:cNvSpPr txBox="1"/>
          <p:nvPr>
            <p:ph type="ctrTitle"/>
          </p:nvPr>
        </p:nvSpPr>
        <p:spPr>
          <a:xfrm>
            <a:off x="311700" y="1005575"/>
            <a:ext cx="5289000" cy="20526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3500"/>
              <a:buNone/>
              <a:defRPr sz="3500">
                <a:solidFill>
                  <a:schemeClr val="lt1"/>
                </a:solidFill>
              </a:defRPr>
            </a:lvl1pPr>
            <a:lvl2pPr lvl="1" algn="ctr">
              <a:spcBef>
                <a:spcPts val="0"/>
              </a:spcBef>
              <a:spcAft>
                <a:spcPts val="0"/>
              </a:spcAft>
              <a:buClr>
                <a:schemeClr val="lt1"/>
              </a:buClr>
              <a:buSzPts val="3500"/>
              <a:buNone/>
              <a:defRPr sz="3500">
                <a:solidFill>
                  <a:schemeClr val="lt1"/>
                </a:solidFill>
              </a:defRPr>
            </a:lvl2pPr>
            <a:lvl3pPr lvl="2" algn="ctr">
              <a:spcBef>
                <a:spcPts val="0"/>
              </a:spcBef>
              <a:spcAft>
                <a:spcPts val="0"/>
              </a:spcAft>
              <a:buClr>
                <a:schemeClr val="lt1"/>
              </a:buClr>
              <a:buSzPts val="3500"/>
              <a:buNone/>
              <a:defRPr sz="3500">
                <a:solidFill>
                  <a:schemeClr val="lt1"/>
                </a:solidFill>
              </a:defRPr>
            </a:lvl3pPr>
            <a:lvl4pPr lvl="3" algn="ctr">
              <a:spcBef>
                <a:spcPts val="0"/>
              </a:spcBef>
              <a:spcAft>
                <a:spcPts val="0"/>
              </a:spcAft>
              <a:buClr>
                <a:schemeClr val="lt1"/>
              </a:buClr>
              <a:buSzPts val="3500"/>
              <a:buNone/>
              <a:defRPr sz="3500">
                <a:solidFill>
                  <a:schemeClr val="lt1"/>
                </a:solidFill>
              </a:defRPr>
            </a:lvl4pPr>
            <a:lvl5pPr lvl="4" algn="ctr">
              <a:spcBef>
                <a:spcPts val="0"/>
              </a:spcBef>
              <a:spcAft>
                <a:spcPts val="0"/>
              </a:spcAft>
              <a:buClr>
                <a:schemeClr val="lt1"/>
              </a:buClr>
              <a:buSzPts val="3500"/>
              <a:buNone/>
              <a:defRPr sz="3500">
                <a:solidFill>
                  <a:schemeClr val="lt1"/>
                </a:solidFill>
              </a:defRPr>
            </a:lvl5pPr>
            <a:lvl6pPr lvl="5" algn="ctr">
              <a:spcBef>
                <a:spcPts val="0"/>
              </a:spcBef>
              <a:spcAft>
                <a:spcPts val="0"/>
              </a:spcAft>
              <a:buClr>
                <a:schemeClr val="lt1"/>
              </a:buClr>
              <a:buSzPts val="3500"/>
              <a:buNone/>
              <a:defRPr sz="3500">
                <a:solidFill>
                  <a:schemeClr val="lt1"/>
                </a:solidFill>
              </a:defRPr>
            </a:lvl6pPr>
            <a:lvl7pPr lvl="6" algn="ctr">
              <a:spcBef>
                <a:spcPts val="0"/>
              </a:spcBef>
              <a:spcAft>
                <a:spcPts val="0"/>
              </a:spcAft>
              <a:buClr>
                <a:schemeClr val="lt1"/>
              </a:buClr>
              <a:buSzPts val="3500"/>
              <a:buNone/>
              <a:defRPr sz="3500">
                <a:solidFill>
                  <a:schemeClr val="lt1"/>
                </a:solidFill>
              </a:defRPr>
            </a:lvl7pPr>
            <a:lvl8pPr lvl="7" algn="ctr">
              <a:spcBef>
                <a:spcPts val="0"/>
              </a:spcBef>
              <a:spcAft>
                <a:spcPts val="0"/>
              </a:spcAft>
              <a:buClr>
                <a:schemeClr val="lt1"/>
              </a:buClr>
              <a:buSzPts val="3500"/>
              <a:buNone/>
              <a:defRPr sz="3500">
                <a:solidFill>
                  <a:schemeClr val="lt1"/>
                </a:solidFill>
              </a:defRPr>
            </a:lvl8pPr>
            <a:lvl9pPr lvl="8" algn="ctr">
              <a:spcBef>
                <a:spcPts val="0"/>
              </a:spcBef>
              <a:spcAft>
                <a:spcPts val="0"/>
              </a:spcAft>
              <a:buClr>
                <a:schemeClr val="lt1"/>
              </a:buClr>
              <a:buSzPts val="3500"/>
              <a:buNone/>
              <a:defRPr sz="3500">
                <a:solidFill>
                  <a:schemeClr val="lt1"/>
                </a:solidFill>
              </a:defRPr>
            </a:lvl9pPr>
          </a:lstStyle>
          <a:p/>
        </p:txBody>
      </p:sp>
      <p:sp>
        <p:nvSpPr>
          <p:cNvPr id="14" name="Google Shape;14;p2"/>
          <p:cNvSpPr txBox="1"/>
          <p:nvPr>
            <p:ph idx="1" type="subTitle"/>
          </p:nvPr>
        </p:nvSpPr>
        <p:spPr>
          <a:xfrm>
            <a:off x="311700" y="3299225"/>
            <a:ext cx="5387100" cy="792600"/>
          </a:xfrm>
          <a:prstGeom prst="rect">
            <a:avLst/>
          </a:prstGeom>
        </p:spPr>
        <p:txBody>
          <a:bodyPr anchorCtr="0" anchor="t" bIns="18000" lIns="0" spcFirstLastPara="1" rIns="0" wrap="square" tIns="18000">
            <a:noAutofit/>
          </a:bodyPr>
          <a:lstStyle>
            <a:lvl1pPr lvl="0" algn="ctr">
              <a:lnSpc>
                <a:spcPct val="100000"/>
              </a:lnSpc>
              <a:spcBef>
                <a:spcPts val="0"/>
              </a:spcBef>
              <a:spcAft>
                <a:spcPts val="0"/>
              </a:spcAft>
              <a:buClr>
                <a:srgbClr val="F792D7"/>
              </a:buClr>
              <a:buSzPts val="2000"/>
              <a:buNone/>
              <a:defRPr sz="2000">
                <a:solidFill>
                  <a:srgbClr val="F792D7"/>
                </a:solidFill>
              </a:defRPr>
            </a:lvl1pPr>
            <a:lvl2pPr lvl="1" algn="ctr">
              <a:lnSpc>
                <a:spcPct val="100000"/>
              </a:lnSpc>
              <a:spcBef>
                <a:spcPts val="0"/>
              </a:spcBef>
              <a:spcAft>
                <a:spcPts val="0"/>
              </a:spcAft>
              <a:buClr>
                <a:srgbClr val="F792D7"/>
              </a:buClr>
              <a:buSzPts val="2000"/>
              <a:buNone/>
              <a:defRPr sz="2000">
                <a:solidFill>
                  <a:srgbClr val="F792D7"/>
                </a:solidFill>
              </a:defRPr>
            </a:lvl2pPr>
            <a:lvl3pPr lvl="2" algn="ctr">
              <a:lnSpc>
                <a:spcPct val="100000"/>
              </a:lnSpc>
              <a:spcBef>
                <a:spcPts val="0"/>
              </a:spcBef>
              <a:spcAft>
                <a:spcPts val="0"/>
              </a:spcAft>
              <a:buClr>
                <a:srgbClr val="F792D7"/>
              </a:buClr>
              <a:buSzPts val="2000"/>
              <a:buNone/>
              <a:defRPr sz="2000">
                <a:solidFill>
                  <a:srgbClr val="F792D7"/>
                </a:solidFill>
              </a:defRPr>
            </a:lvl3pPr>
            <a:lvl4pPr lvl="3" algn="ctr">
              <a:lnSpc>
                <a:spcPct val="100000"/>
              </a:lnSpc>
              <a:spcBef>
                <a:spcPts val="0"/>
              </a:spcBef>
              <a:spcAft>
                <a:spcPts val="0"/>
              </a:spcAft>
              <a:buClr>
                <a:srgbClr val="F792D7"/>
              </a:buClr>
              <a:buSzPts val="2000"/>
              <a:buNone/>
              <a:defRPr sz="2000">
                <a:solidFill>
                  <a:srgbClr val="F792D7"/>
                </a:solidFill>
              </a:defRPr>
            </a:lvl4pPr>
            <a:lvl5pPr lvl="4" algn="ctr">
              <a:lnSpc>
                <a:spcPct val="100000"/>
              </a:lnSpc>
              <a:spcBef>
                <a:spcPts val="0"/>
              </a:spcBef>
              <a:spcAft>
                <a:spcPts val="0"/>
              </a:spcAft>
              <a:buClr>
                <a:srgbClr val="F792D7"/>
              </a:buClr>
              <a:buSzPts val="2000"/>
              <a:buNone/>
              <a:defRPr sz="2000">
                <a:solidFill>
                  <a:srgbClr val="F792D7"/>
                </a:solidFill>
              </a:defRPr>
            </a:lvl5pPr>
            <a:lvl6pPr lvl="5" algn="ctr">
              <a:lnSpc>
                <a:spcPct val="100000"/>
              </a:lnSpc>
              <a:spcBef>
                <a:spcPts val="0"/>
              </a:spcBef>
              <a:spcAft>
                <a:spcPts val="0"/>
              </a:spcAft>
              <a:buClr>
                <a:srgbClr val="F792D7"/>
              </a:buClr>
              <a:buSzPts val="2000"/>
              <a:buNone/>
              <a:defRPr sz="2000">
                <a:solidFill>
                  <a:srgbClr val="F792D7"/>
                </a:solidFill>
              </a:defRPr>
            </a:lvl6pPr>
            <a:lvl7pPr lvl="6" algn="ctr">
              <a:lnSpc>
                <a:spcPct val="100000"/>
              </a:lnSpc>
              <a:spcBef>
                <a:spcPts val="0"/>
              </a:spcBef>
              <a:spcAft>
                <a:spcPts val="0"/>
              </a:spcAft>
              <a:buClr>
                <a:srgbClr val="F792D7"/>
              </a:buClr>
              <a:buSzPts val="2000"/>
              <a:buNone/>
              <a:defRPr sz="2000">
                <a:solidFill>
                  <a:srgbClr val="F792D7"/>
                </a:solidFill>
              </a:defRPr>
            </a:lvl7pPr>
            <a:lvl8pPr lvl="7" algn="ctr">
              <a:lnSpc>
                <a:spcPct val="100000"/>
              </a:lnSpc>
              <a:spcBef>
                <a:spcPts val="0"/>
              </a:spcBef>
              <a:spcAft>
                <a:spcPts val="0"/>
              </a:spcAft>
              <a:buClr>
                <a:srgbClr val="F792D7"/>
              </a:buClr>
              <a:buSzPts val="2000"/>
              <a:buNone/>
              <a:defRPr sz="2000">
                <a:solidFill>
                  <a:srgbClr val="F792D7"/>
                </a:solidFill>
              </a:defRPr>
            </a:lvl8pPr>
            <a:lvl9pPr lvl="8" algn="ctr">
              <a:lnSpc>
                <a:spcPct val="100000"/>
              </a:lnSpc>
              <a:spcBef>
                <a:spcPts val="0"/>
              </a:spcBef>
              <a:spcAft>
                <a:spcPts val="0"/>
              </a:spcAft>
              <a:buClr>
                <a:srgbClr val="F792D7"/>
              </a:buClr>
              <a:buSzPts val="2000"/>
              <a:buNone/>
              <a:defRPr sz="2000">
                <a:solidFill>
                  <a:srgbClr val="F792D7"/>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5" name="Shape 15"/>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83100" y="55950"/>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9pPr>
          </a:lstStyle>
          <a:p/>
        </p:txBody>
      </p:sp>
      <p:sp>
        <p:nvSpPr>
          <p:cNvPr id="18" name="Google Shape;18;p4"/>
          <p:cNvSpPr txBox="1"/>
          <p:nvPr>
            <p:ph idx="1" type="body"/>
          </p:nvPr>
        </p:nvSpPr>
        <p:spPr>
          <a:xfrm>
            <a:off x="311700" y="963375"/>
            <a:ext cx="8520600" cy="2421600"/>
          </a:xfrm>
          <a:prstGeom prst="rect">
            <a:avLst/>
          </a:prstGeom>
        </p:spPr>
        <p:txBody>
          <a:bodyPr anchorCtr="0" anchor="t" bIns="18000" lIns="0" spcFirstLastPara="1" rIns="0" wrap="square" tIns="18000">
            <a:noAutofit/>
          </a:bodyPr>
          <a:lstStyle>
            <a:lvl1pPr indent="-317500" lvl="0" marL="4572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indent="-317500" lvl="1" marL="9144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indent="-317500" lvl="2" marL="13716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indent="-317500" lvl="3" marL="18288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indent="-317500" lvl="4" marL="22860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indent="-317500" lvl="5" marL="2743200">
              <a:spcBef>
                <a:spcPts val="600"/>
              </a:spcBef>
              <a:spcAft>
                <a:spcPts val="0"/>
              </a:spcAft>
              <a:buSzPts val="1400"/>
              <a:buFont typeface="Kanit Light"/>
              <a:buChar char="■"/>
              <a:defRPr>
                <a:latin typeface="Kanit Light"/>
                <a:ea typeface="Kanit Light"/>
                <a:cs typeface="Kanit Light"/>
                <a:sym typeface="Kanit Light"/>
              </a:defRPr>
            </a:lvl6pPr>
            <a:lvl7pPr indent="-317500" lvl="6" marL="3200400">
              <a:spcBef>
                <a:spcPts val="600"/>
              </a:spcBef>
              <a:spcAft>
                <a:spcPts val="0"/>
              </a:spcAft>
              <a:buSzPts val="1400"/>
              <a:buFont typeface="Kanit Light"/>
              <a:buChar char="●"/>
              <a:defRPr>
                <a:latin typeface="Kanit Light"/>
                <a:ea typeface="Kanit Light"/>
                <a:cs typeface="Kanit Light"/>
                <a:sym typeface="Kanit Light"/>
              </a:defRPr>
            </a:lvl7pPr>
            <a:lvl8pPr indent="-317500" lvl="7" marL="3657600">
              <a:spcBef>
                <a:spcPts val="600"/>
              </a:spcBef>
              <a:spcAft>
                <a:spcPts val="0"/>
              </a:spcAft>
              <a:buSzPts val="1400"/>
              <a:buFont typeface="Kanit Light"/>
              <a:buChar char="○"/>
              <a:defRPr>
                <a:latin typeface="Kanit Light"/>
                <a:ea typeface="Kanit Light"/>
                <a:cs typeface="Kanit Light"/>
                <a:sym typeface="Kanit Light"/>
              </a:defRPr>
            </a:lvl8pPr>
            <a:lvl9pPr indent="-317500" lvl="8" marL="4114800">
              <a:spcBef>
                <a:spcPts val="600"/>
              </a:spcBef>
              <a:spcAft>
                <a:spcPts val="600"/>
              </a:spcAft>
              <a:buSzPts val="1400"/>
              <a:buFont typeface="Kanit Light"/>
              <a:buChar char="■"/>
              <a:defRPr>
                <a:latin typeface="Kanit Light"/>
                <a:ea typeface="Kanit Light"/>
                <a:cs typeface="Kanit Light"/>
                <a:sym typeface="Kanit Light"/>
              </a:defRPr>
            </a:lvl9pPr>
          </a:lstStyle>
          <a:p/>
        </p:txBody>
      </p:sp>
      <p:pic>
        <p:nvPicPr>
          <p:cNvPr id="19" name="Google Shape;19;p4"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0" name="Google Shape;20;p4"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1" name="Google Shape;21;p4"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2" name="Google Shape;22;p4"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cxnSp>
        <p:nvCxnSpPr>
          <p:cNvPr id="23" name="Google Shape;23;p4"/>
          <p:cNvCxnSpPr/>
          <p:nvPr/>
        </p:nvCxnSpPr>
        <p:spPr>
          <a:xfrm>
            <a:off x="8175" y="628650"/>
            <a:ext cx="7698900" cy="0"/>
          </a:xfrm>
          <a:prstGeom prst="straightConnector1">
            <a:avLst/>
          </a:prstGeom>
          <a:noFill/>
          <a:ln cap="flat" cmpd="sng" w="9525">
            <a:solidFill>
              <a:srgbClr val="C15CB4"/>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pic>
        <p:nvPicPr>
          <p:cNvPr id="25" name="Google Shape;25;p5"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6" name="Google Shape;26;p5"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7" name="Google Shape;27;p5"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8" name="Google Shape;28;p5"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sp>
        <p:nvSpPr>
          <p:cNvPr id="29" name="Google Shape;29;p5"/>
          <p:cNvSpPr txBox="1"/>
          <p:nvPr>
            <p:ph type="title"/>
          </p:nvPr>
        </p:nvSpPr>
        <p:spPr>
          <a:xfrm>
            <a:off x="83100" y="55950"/>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9pPr>
          </a:lstStyle>
          <a:p/>
        </p:txBody>
      </p:sp>
      <p:cxnSp>
        <p:nvCxnSpPr>
          <p:cNvPr id="30" name="Google Shape;30;p5"/>
          <p:cNvCxnSpPr/>
          <p:nvPr/>
        </p:nvCxnSpPr>
        <p:spPr>
          <a:xfrm>
            <a:off x="8175" y="628650"/>
            <a:ext cx="7698900" cy="0"/>
          </a:xfrm>
          <a:prstGeom prst="straightConnector1">
            <a:avLst/>
          </a:prstGeom>
          <a:noFill/>
          <a:ln cap="flat" cmpd="sng" w="9525">
            <a:solidFill>
              <a:srgbClr val="C15CB4"/>
            </a:solidFill>
            <a:prstDash val="solid"/>
            <a:round/>
            <a:headEnd len="med" w="med" type="none"/>
            <a:tailEnd len="med" w="med" type="none"/>
          </a:ln>
        </p:spPr>
      </p:cxnSp>
      <p:sp>
        <p:nvSpPr>
          <p:cNvPr id="31" name="Google Shape;31;p5"/>
          <p:cNvSpPr txBox="1"/>
          <p:nvPr>
            <p:ph idx="1" type="body"/>
          </p:nvPr>
        </p:nvSpPr>
        <p:spPr>
          <a:xfrm>
            <a:off x="311700" y="923875"/>
            <a:ext cx="3925500" cy="3416400"/>
          </a:xfrm>
          <a:prstGeom prst="rect">
            <a:avLst/>
          </a:prstGeom>
        </p:spPr>
        <p:txBody>
          <a:bodyPr anchorCtr="0" anchor="t" bIns="18000" lIns="0" spcFirstLastPara="1" rIns="0" wrap="square" tIns="18000">
            <a:noAutofit/>
          </a:bodyPr>
          <a:lstStyle>
            <a:lvl1pPr indent="-336550" lvl="0" marL="45720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indent="-311150" lvl="1" marL="91440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indent="-311150" lvl="2" marL="137160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indent="-311150" lvl="3" marL="182880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indent="-311150" lvl="4" marL="228600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indent="-311150" lvl="5" marL="2743200">
              <a:spcBef>
                <a:spcPts val="600"/>
              </a:spcBef>
              <a:spcAft>
                <a:spcPts val="0"/>
              </a:spcAft>
              <a:buSzPts val="1300"/>
              <a:buFont typeface="Kanit Light"/>
              <a:buChar char="■"/>
              <a:defRPr sz="1300">
                <a:latin typeface="Kanit Light"/>
                <a:ea typeface="Kanit Light"/>
                <a:cs typeface="Kanit Light"/>
                <a:sym typeface="Kanit Light"/>
              </a:defRPr>
            </a:lvl6pPr>
            <a:lvl7pPr indent="-311150" lvl="6" marL="3200400">
              <a:spcBef>
                <a:spcPts val="600"/>
              </a:spcBef>
              <a:spcAft>
                <a:spcPts val="0"/>
              </a:spcAft>
              <a:buSzPts val="1300"/>
              <a:buFont typeface="Kanit Light"/>
              <a:buChar char="●"/>
              <a:defRPr sz="1300">
                <a:latin typeface="Kanit Light"/>
                <a:ea typeface="Kanit Light"/>
                <a:cs typeface="Kanit Light"/>
                <a:sym typeface="Kanit Light"/>
              </a:defRPr>
            </a:lvl7pPr>
            <a:lvl8pPr indent="-311150" lvl="7" marL="3657600">
              <a:spcBef>
                <a:spcPts val="600"/>
              </a:spcBef>
              <a:spcAft>
                <a:spcPts val="0"/>
              </a:spcAft>
              <a:buSzPts val="1300"/>
              <a:buFont typeface="Kanit Light"/>
              <a:buChar char="○"/>
              <a:defRPr sz="1300">
                <a:latin typeface="Kanit Light"/>
                <a:ea typeface="Kanit Light"/>
                <a:cs typeface="Kanit Light"/>
                <a:sym typeface="Kanit Light"/>
              </a:defRPr>
            </a:lvl8pPr>
            <a:lvl9pPr indent="-311150" lvl="8" marL="4114800">
              <a:spcBef>
                <a:spcPts val="600"/>
              </a:spcBef>
              <a:spcAft>
                <a:spcPts val="600"/>
              </a:spcAft>
              <a:buSzPts val="1300"/>
              <a:buFont typeface="Kanit Light"/>
              <a:buChar char="■"/>
              <a:defRPr sz="1300">
                <a:latin typeface="Kanit Light"/>
                <a:ea typeface="Kanit Light"/>
                <a:cs typeface="Kanit Light"/>
                <a:sym typeface="Kanit Light"/>
              </a:defRPr>
            </a:lvl9pPr>
          </a:lstStyle>
          <a:p/>
        </p:txBody>
      </p:sp>
      <p:sp>
        <p:nvSpPr>
          <p:cNvPr id="32" name="Google Shape;32;p5"/>
          <p:cNvSpPr txBox="1"/>
          <p:nvPr>
            <p:ph idx="2" type="body"/>
          </p:nvPr>
        </p:nvSpPr>
        <p:spPr>
          <a:xfrm>
            <a:off x="4472775" y="923875"/>
            <a:ext cx="3925500" cy="3416400"/>
          </a:xfrm>
          <a:prstGeom prst="rect">
            <a:avLst/>
          </a:prstGeom>
        </p:spPr>
        <p:txBody>
          <a:bodyPr anchorCtr="0" anchor="t" bIns="18000" lIns="0" spcFirstLastPara="1" rIns="0" wrap="square" tIns="18000">
            <a:noAutofit/>
          </a:bodyPr>
          <a:lstStyle>
            <a:lvl1pPr indent="-336550" lvl="0" marL="45720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indent="-311150" lvl="1" marL="91440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indent="-311150" lvl="2" marL="137160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indent="-311150" lvl="3" marL="182880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indent="-311150" lvl="4" marL="228600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indent="-311150" lvl="5" marL="2743200">
              <a:spcBef>
                <a:spcPts val="600"/>
              </a:spcBef>
              <a:spcAft>
                <a:spcPts val="0"/>
              </a:spcAft>
              <a:buSzPts val="1300"/>
              <a:buFont typeface="Kanit Light"/>
              <a:buChar char="■"/>
              <a:defRPr sz="1300">
                <a:latin typeface="Kanit Light"/>
                <a:ea typeface="Kanit Light"/>
                <a:cs typeface="Kanit Light"/>
                <a:sym typeface="Kanit Light"/>
              </a:defRPr>
            </a:lvl6pPr>
            <a:lvl7pPr indent="-311150" lvl="6" marL="3200400">
              <a:spcBef>
                <a:spcPts val="600"/>
              </a:spcBef>
              <a:spcAft>
                <a:spcPts val="0"/>
              </a:spcAft>
              <a:buSzPts val="1300"/>
              <a:buFont typeface="Kanit Light"/>
              <a:buChar char="●"/>
              <a:defRPr sz="1300">
                <a:latin typeface="Kanit Light"/>
                <a:ea typeface="Kanit Light"/>
                <a:cs typeface="Kanit Light"/>
                <a:sym typeface="Kanit Light"/>
              </a:defRPr>
            </a:lvl7pPr>
            <a:lvl8pPr indent="-311150" lvl="7" marL="3657600">
              <a:spcBef>
                <a:spcPts val="600"/>
              </a:spcBef>
              <a:spcAft>
                <a:spcPts val="0"/>
              </a:spcAft>
              <a:buSzPts val="1300"/>
              <a:buFont typeface="Kanit Light"/>
              <a:buChar char="○"/>
              <a:defRPr sz="1300">
                <a:latin typeface="Kanit Light"/>
                <a:ea typeface="Kanit Light"/>
                <a:cs typeface="Kanit Light"/>
                <a:sym typeface="Kanit Light"/>
              </a:defRPr>
            </a:lvl8pPr>
            <a:lvl9pPr indent="-311150" lvl="8" marL="4114800">
              <a:spcBef>
                <a:spcPts val="600"/>
              </a:spcBef>
              <a:spcAft>
                <a:spcPts val="600"/>
              </a:spcAft>
              <a:buSzPts val="1300"/>
              <a:buFont typeface="Kanit Light"/>
              <a:buChar char="■"/>
              <a:defRPr sz="1300">
                <a:latin typeface="Kanit Light"/>
                <a:ea typeface="Kanit Light"/>
                <a:cs typeface="Kanit Light"/>
                <a:sym typeface="Kanit Light"/>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205575" y="55950"/>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pic>
        <p:nvPicPr>
          <p:cNvPr id="35" name="Google Shape;35;p6"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36" name="Google Shape;36;p6"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37" name="Google Shape;37;p6"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38" name="Google Shape;38;p6"/>
          <p:cNvCxnSpPr/>
          <p:nvPr/>
        </p:nvCxnSpPr>
        <p:spPr>
          <a:xfrm>
            <a:off x="8175" y="628650"/>
            <a:ext cx="7698900" cy="0"/>
          </a:xfrm>
          <a:prstGeom prst="straightConnector1">
            <a:avLst/>
          </a:prstGeom>
          <a:noFill/>
          <a:ln cap="flat" cmpd="sng" w="9525">
            <a:solidFill>
              <a:srgbClr val="C15CB4"/>
            </a:solidFill>
            <a:prstDash val="solid"/>
            <a:round/>
            <a:headEnd len="med" w="med" type="none"/>
            <a:tailEnd len="med" w="med" type="none"/>
          </a:ln>
        </p:spPr>
      </p:cxnSp>
      <p:pic>
        <p:nvPicPr>
          <p:cNvPr id="39" name="Google Shape;39;p6"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0" name="Google Shape;40;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1" name="Shape 41"/>
        <p:cNvGrpSpPr/>
        <p:nvPr/>
      </p:nvGrpSpPr>
      <p:grpSpPr>
        <a:xfrm>
          <a:off x="0" y="0"/>
          <a:ext cx="0" cy="0"/>
          <a:chOff x="0" y="0"/>
          <a:chExt cx="0" cy="0"/>
        </a:xfrm>
      </p:grpSpPr>
      <p:pic>
        <p:nvPicPr>
          <p:cNvPr id="42" name="Google Shape;42;p7"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43" name="Google Shape;43;p7"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44" name="Google Shape;44;p7"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45" name="Google Shape;45;p7"/>
          <p:cNvCxnSpPr/>
          <p:nvPr/>
        </p:nvCxnSpPr>
        <p:spPr>
          <a:xfrm>
            <a:off x="8175" y="628650"/>
            <a:ext cx="7698900" cy="0"/>
          </a:xfrm>
          <a:prstGeom prst="straightConnector1">
            <a:avLst/>
          </a:prstGeom>
          <a:noFill/>
          <a:ln cap="flat" cmpd="sng" w="9525">
            <a:solidFill>
              <a:srgbClr val="C15CB4"/>
            </a:solidFill>
            <a:prstDash val="solid"/>
            <a:round/>
            <a:headEnd len="med" w="med" type="none"/>
            <a:tailEnd len="med" w="med" type="none"/>
          </a:ln>
        </p:spPr>
      </p:cxnSp>
      <p:pic>
        <p:nvPicPr>
          <p:cNvPr id="46" name="Google Shape;46;p7"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389600"/>
            <a:ext cx="8073000" cy="3179400"/>
          </a:xfrm>
          <a:prstGeom prst="rect">
            <a:avLst/>
          </a:prstGeom>
        </p:spPr>
        <p:txBody>
          <a:bodyPr anchorCtr="0" anchor="t" bIns="18000" lIns="0" spcFirstLastPara="1" rIns="0" wrap="square" tIns="18000">
            <a:noAutofit/>
          </a:bodyPr>
          <a:lstStyle>
            <a:lvl1pPr indent="-304800" lvl="0" marL="457200">
              <a:spcBef>
                <a:spcPts val="0"/>
              </a:spcBef>
              <a:spcAft>
                <a:spcPts val="0"/>
              </a:spcAft>
              <a:buSzPts val="1200"/>
              <a:buChar char="●"/>
              <a:defRPr sz="1200"/>
            </a:lvl1pPr>
            <a:lvl2pPr indent="-304800" lvl="1" marL="914400">
              <a:spcBef>
                <a:spcPts val="600"/>
              </a:spcBef>
              <a:spcAft>
                <a:spcPts val="0"/>
              </a:spcAft>
              <a:buSzPts val="1200"/>
              <a:buChar char="○"/>
              <a:defRPr sz="1200"/>
            </a:lvl2pPr>
            <a:lvl3pPr indent="-304800" lvl="2" marL="1371600">
              <a:spcBef>
                <a:spcPts val="600"/>
              </a:spcBef>
              <a:spcAft>
                <a:spcPts val="0"/>
              </a:spcAft>
              <a:buSzPts val="1200"/>
              <a:buChar char="■"/>
              <a:defRPr sz="1200"/>
            </a:lvl3pPr>
            <a:lvl4pPr indent="-304800" lvl="3" marL="1828800">
              <a:spcBef>
                <a:spcPts val="600"/>
              </a:spcBef>
              <a:spcAft>
                <a:spcPts val="0"/>
              </a:spcAft>
              <a:buSzPts val="1200"/>
              <a:buChar char="●"/>
              <a:defRPr sz="1200"/>
            </a:lvl4pPr>
            <a:lvl5pPr indent="-304800" lvl="4" marL="2286000">
              <a:spcBef>
                <a:spcPts val="600"/>
              </a:spcBef>
              <a:spcAft>
                <a:spcPts val="0"/>
              </a:spcAft>
              <a:buSzPts val="1200"/>
              <a:buChar char="○"/>
              <a:defRPr sz="1200"/>
            </a:lvl5pPr>
            <a:lvl6pPr indent="-304800" lvl="5" marL="2743200">
              <a:spcBef>
                <a:spcPts val="600"/>
              </a:spcBef>
              <a:spcAft>
                <a:spcPts val="0"/>
              </a:spcAft>
              <a:buSzPts val="1200"/>
              <a:buChar char="■"/>
              <a:defRPr sz="1200"/>
            </a:lvl6pPr>
            <a:lvl7pPr indent="-304800" lvl="6" marL="3200400">
              <a:spcBef>
                <a:spcPts val="600"/>
              </a:spcBef>
              <a:spcAft>
                <a:spcPts val="0"/>
              </a:spcAft>
              <a:buSzPts val="1200"/>
              <a:buChar char="●"/>
              <a:defRPr sz="1200"/>
            </a:lvl7pPr>
            <a:lvl8pPr indent="-304800" lvl="7" marL="3657600">
              <a:spcBef>
                <a:spcPts val="600"/>
              </a:spcBef>
              <a:spcAft>
                <a:spcPts val="0"/>
              </a:spcAft>
              <a:buSzPts val="1200"/>
              <a:buChar char="○"/>
              <a:defRPr sz="1200"/>
            </a:lvl8pPr>
            <a:lvl9pPr indent="-304800" lvl="8" marL="4114800">
              <a:spcBef>
                <a:spcPts val="600"/>
              </a:spcBef>
              <a:spcAft>
                <a:spcPts val="600"/>
              </a:spcAft>
              <a:buSzPts val="1200"/>
              <a:buChar char="■"/>
              <a:defRPr sz="12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9" name="Shape 49"/>
        <p:cNvGrpSpPr/>
        <p:nvPr/>
      </p:nvGrpSpPr>
      <p:grpSpPr>
        <a:xfrm>
          <a:off x="0" y="0"/>
          <a:ext cx="0" cy="0"/>
          <a:chOff x="0" y="0"/>
          <a:chExt cx="0" cy="0"/>
        </a:xfrm>
      </p:grpSpPr>
      <p:sp>
        <p:nvSpPr>
          <p:cNvPr id="50" name="Google Shape;50;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1" name="Google Shape;51;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2" name="Shape 52"/>
        <p:cNvGrpSpPr/>
        <p:nvPr/>
      </p:nvGrpSpPr>
      <p:grpSpPr>
        <a:xfrm>
          <a:off x="0" y="0"/>
          <a:ext cx="0" cy="0"/>
          <a:chOff x="0" y="0"/>
          <a:chExt cx="0" cy="0"/>
        </a:xfrm>
      </p:grpSpPr>
      <p:sp>
        <p:nvSpPr>
          <p:cNvPr id="53" name="Google Shape;53;p9"/>
          <p:cNvSpPr/>
          <p:nvPr/>
        </p:nvSpPr>
        <p:spPr>
          <a:xfrm>
            <a:off x="2100" y="-125"/>
            <a:ext cx="4572000" cy="5143500"/>
          </a:xfrm>
          <a:prstGeom prst="rect">
            <a:avLst/>
          </a:prstGeom>
          <a:solidFill>
            <a:srgbClr val="6224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200"/>
              <a:buNone/>
              <a:defRPr sz="4200">
                <a:solidFill>
                  <a:schemeClr val="lt1"/>
                </a:solidFill>
              </a:defRPr>
            </a:lvl1pPr>
            <a:lvl2pPr lvl="1" algn="ctr">
              <a:spcBef>
                <a:spcPts val="0"/>
              </a:spcBef>
              <a:spcAft>
                <a:spcPts val="0"/>
              </a:spcAft>
              <a:buClr>
                <a:schemeClr val="lt1"/>
              </a:buClr>
              <a:buSzPts val="4200"/>
              <a:buNone/>
              <a:defRPr sz="4200">
                <a:solidFill>
                  <a:schemeClr val="lt1"/>
                </a:solidFill>
              </a:defRPr>
            </a:lvl2pPr>
            <a:lvl3pPr lvl="2" algn="ctr">
              <a:spcBef>
                <a:spcPts val="0"/>
              </a:spcBef>
              <a:spcAft>
                <a:spcPts val="0"/>
              </a:spcAft>
              <a:buClr>
                <a:schemeClr val="lt1"/>
              </a:buClr>
              <a:buSzPts val="4200"/>
              <a:buNone/>
              <a:defRPr sz="4200">
                <a:solidFill>
                  <a:schemeClr val="lt1"/>
                </a:solidFill>
              </a:defRPr>
            </a:lvl3pPr>
            <a:lvl4pPr lvl="3" algn="ctr">
              <a:spcBef>
                <a:spcPts val="0"/>
              </a:spcBef>
              <a:spcAft>
                <a:spcPts val="0"/>
              </a:spcAft>
              <a:buClr>
                <a:schemeClr val="lt1"/>
              </a:buClr>
              <a:buSzPts val="4200"/>
              <a:buNone/>
              <a:defRPr sz="4200">
                <a:solidFill>
                  <a:schemeClr val="lt1"/>
                </a:solidFill>
              </a:defRPr>
            </a:lvl4pPr>
            <a:lvl5pPr lvl="4" algn="ctr">
              <a:spcBef>
                <a:spcPts val="0"/>
              </a:spcBef>
              <a:spcAft>
                <a:spcPts val="0"/>
              </a:spcAft>
              <a:buClr>
                <a:schemeClr val="lt1"/>
              </a:buClr>
              <a:buSzPts val="4200"/>
              <a:buNone/>
              <a:defRPr sz="4200">
                <a:solidFill>
                  <a:schemeClr val="lt1"/>
                </a:solidFill>
              </a:defRPr>
            </a:lvl5pPr>
            <a:lvl6pPr lvl="5" algn="ctr">
              <a:spcBef>
                <a:spcPts val="0"/>
              </a:spcBef>
              <a:spcAft>
                <a:spcPts val="0"/>
              </a:spcAft>
              <a:buClr>
                <a:schemeClr val="lt1"/>
              </a:buClr>
              <a:buSzPts val="4200"/>
              <a:buNone/>
              <a:defRPr sz="4200">
                <a:solidFill>
                  <a:schemeClr val="lt1"/>
                </a:solidFill>
              </a:defRPr>
            </a:lvl6pPr>
            <a:lvl7pPr lvl="6" algn="ctr">
              <a:spcBef>
                <a:spcPts val="0"/>
              </a:spcBef>
              <a:spcAft>
                <a:spcPts val="0"/>
              </a:spcAft>
              <a:buClr>
                <a:schemeClr val="lt1"/>
              </a:buClr>
              <a:buSzPts val="4200"/>
              <a:buNone/>
              <a:defRPr sz="4200">
                <a:solidFill>
                  <a:schemeClr val="lt1"/>
                </a:solidFill>
              </a:defRPr>
            </a:lvl7pPr>
            <a:lvl8pPr lvl="7" algn="ctr">
              <a:spcBef>
                <a:spcPts val="0"/>
              </a:spcBef>
              <a:spcAft>
                <a:spcPts val="0"/>
              </a:spcAft>
              <a:buClr>
                <a:schemeClr val="lt1"/>
              </a:buClr>
              <a:buSzPts val="4200"/>
              <a:buNone/>
              <a:defRPr sz="4200">
                <a:solidFill>
                  <a:schemeClr val="lt1"/>
                </a:solidFill>
              </a:defRPr>
            </a:lvl8pPr>
            <a:lvl9pPr lvl="8" algn="ctr">
              <a:spcBef>
                <a:spcPts val="0"/>
              </a:spcBef>
              <a:spcAft>
                <a:spcPts val="0"/>
              </a:spcAft>
              <a:buClr>
                <a:schemeClr val="lt1"/>
              </a:buClr>
              <a:buSzPts val="4200"/>
              <a:buNone/>
              <a:defRPr sz="4200">
                <a:solidFill>
                  <a:schemeClr val="lt1"/>
                </a:solidFill>
              </a:defRPr>
            </a:lvl9pPr>
          </a:lstStyle>
          <a:p/>
        </p:txBody>
      </p:sp>
      <p:sp>
        <p:nvSpPr>
          <p:cNvPr id="55" name="Google Shape;55;p9"/>
          <p:cNvSpPr txBox="1"/>
          <p:nvPr>
            <p:ph idx="1" type="subTitle"/>
          </p:nvPr>
        </p:nvSpPr>
        <p:spPr>
          <a:xfrm>
            <a:off x="265500" y="2803075"/>
            <a:ext cx="4045200" cy="1235100"/>
          </a:xfrm>
          <a:prstGeom prst="rect">
            <a:avLst/>
          </a:prstGeom>
        </p:spPr>
        <p:txBody>
          <a:bodyPr anchorCtr="0" anchor="t" bIns="18000" lIns="0" spcFirstLastPara="1" rIns="0" wrap="square" tIns="18000">
            <a:noAutofit/>
          </a:bodyPr>
          <a:lstStyle>
            <a:lvl1pPr lvl="0" algn="ctr">
              <a:lnSpc>
                <a:spcPct val="100000"/>
              </a:lnSpc>
              <a:spcBef>
                <a:spcPts val="0"/>
              </a:spcBef>
              <a:spcAft>
                <a:spcPts val="0"/>
              </a:spcAft>
              <a:buClr>
                <a:srgbClr val="F792D7"/>
              </a:buClr>
              <a:buSzPts val="2100"/>
              <a:buNone/>
              <a:defRPr sz="2100">
                <a:solidFill>
                  <a:srgbClr val="F792D7"/>
                </a:solidFill>
              </a:defRPr>
            </a:lvl1pPr>
            <a:lvl2pPr lvl="1" algn="ctr">
              <a:lnSpc>
                <a:spcPct val="100000"/>
              </a:lnSpc>
              <a:spcBef>
                <a:spcPts val="0"/>
              </a:spcBef>
              <a:spcAft>
                <a:spcPts val="0"/>
              </a:spcAft>
              <a:buClr>
                <a:srgbClr val="F792D7"/>
              </a:buClr>
              <a:buSzPts val="2100"/>
              <a:buNone/>
              <a:defRPr sz="2100">
                <a:solidFill>
                  <a:srgbClr val="F792D7"/>
                </a:solidFill>
              </a:defRPr>
            </a:lvl2pPr>
            <a:lvl3pPr lvl="2" algn="ctr">
              <a:lnSpc>
                <a:spcPct val="100000"/>
              </a:lnSpc>
              <a:spcBef>
                <a:spcPts val="0"/>
              </a:spcBef>
              <a:spcAft>
                <a:spcPts val="0"/>
              </a:spcAft>
              <a:buClr>
                <a:srgbClr val="F792D7"/>
              </a:buClr>
              <a:buSzPts val="2100"/>
              <a:buNone/>
              <a:defRPr sz="2100">
                <a:solidFill>
                  <a:srgbClr val="F792D7"/>
                </a:solidFill>
              </a:defRPr>
            </a:lvl3pPr>
            <a:lvl4pPr lvl="3" algn="ctr">
              <a:lnSpc>
                <a:spcPct val="100000"/>
              </a:lnSpc>
              <a:spcBef>
                <a:spcPts val="0"/>
              </a:spcBef>
              <a:spcAft>
                <a:spcPts val="0"/>
              </a:spcAft>
              <a:buClr>
                <a:srgbClr val="F792D7"/>
              </a:buClr>
              <a:buSzPts val="2100"/>
              <a:buNone/>
              <a:defRPr sz="2100">
                <a:solidFill>
                  <a:srgbClr val="F792D7"/>
                </a:solidFill>
              </a:defRPr>
            </a:lvl4pPr>
            <a:lvl5pPr lvl="4" algn="ctr">
              <a:lnSpc>
                <a:spcPct val="100000"/>
              </a:lnSpc>
              <a:spcBef>
                <a:spcPts val="0"/>
              </a:spcBef>
              <a:spcAft>
                <a:spcPts val="0"/>
              </a:spcAft>
              <a:buClr>
                <a:srgbClr val="F792D7"/>
              </a:buClr>
              <a:buSzPts val="2100"/>
              <a:buNone/>
              <a:defRPr sz="2100">
                <a:solidFill>
                  <a:srgbClr val="F792D7"/>
                </a:solidFill>
              </a:defRPr>
            </a:lvl5pPr>
            <a:lvl6pPr lvl="5" algn="ctr">
              <a:lnSpc>
                <a:spcPct val="100000"/>
              </a:lnSpc>
              <a:spcBef>
                <a:spcPts val="0"/>
              </a:spcBef>
              <a:spcAft>
                <a:spcPts val="0"/>
              </a:spcAft>
              <a:buClr>
                <a:srgbClr val="F792D7"/>
              </a:buClr>
              <a:buSzPts val="2100"/>
              <a:buNone/>
              <a:defRPr sz="2100">
                <a:solidFill>
                  <a:srgbClr val="F792D7"/>
                </a:solidFill>
              </a:defRPr>
            </a:lvl6pPr>
            <a:lvl7pPr lvl="6" algn="ctr">
              <a:lnSpc>
                <a:spcPct val="100000"/>
              </a:lnSpc>
              <a:spcBef>
                <a:spcPts val="0"/>
              </a:spcBef>
              <a:spcAft>
                <a:spcPts val="0"/>
              </a:spcAft>
              <a:buClr>
                <a:srgbClr val="F792D7"/>
              </a:buClr>
              <a:buSzPts val="2100"/>
              <a:buNone/>
              <a:defRPr sz="2100">
                <a:solidFill>
                  <a:srgbClr val="F792D7"/>
                </a:solidFill>
              </a:defRPr>
            </a:lvl7pPr>
            <a:lvl8pPr lvl="7" algn="ctr">
              <a:lnSpc>
                <a:spcPct val="100000"/>
              </a:lnSpc>
              <a:spcBef>
                <a:spcPts val="0"/>
              </a:spcBef>
              <a:spcAft>
                <a:spcPts val="0"/>
              </a:spcAft>
              <a:buClr>
                <a:srgbClr val="F792D7"/>
              </a:buClr>
              <a:buSzPts val="2100"/>
              <a:buNone/>
              <a:defRPr sz="2100">
                <a:solidFill>
                  <a:srgbClr val="F792D7"/>
                </a:solidFill>
              </a:defRPr>
            </a:lvl8pPr>
            <a:lvl9pPr lvl="8" algn="ctr">
              <a:lnSpc>
                <a:spcPct val="100000"/>
              </a:lnSpc>
              <a:spcBef>
                <a:spcPts val="0"/>
              </a:spcBef>
              <a:spcAft>
                <a:spcPts val="0"/>
              </a:spcAft>
              <a:buClr>
                <a:srgbClr val="F792D7"/>
              </a:buClr>
              <a:buSzPts val="2100"/>
              <a:buNone/>
              <a:defRPr sz="2100">
                <a:solidFill>
                  <a:srgbClr val="F792D7"/>
                </a:solidFill>
              </a:defRPr>
            </a:lvl9pPr>
          </a:lstStyle>
          <a:p/>
        </p:txBody>
      </p:sp>
      <p:sp>
        <p:nvSpPr>
          <p:cNvPr id="56" name="Google Shape;56;p9"/>
          <p:cNvSpPr txBox="1"/>
          <p:nvPr>
            <p:ph idx="2" type="body"/>
          </p:nvPr>
        </p:nvSpPr>
        <p:spPr>
          <a:xfrm>
            <a:off x="4939500" y="724075"/>
            <a:ext cx="3837000" cy="3695100"/>
          </a:xfrm>
          <a:prstGeom prst="rect">
            <a:avLst/>
          </a:prstGeom>
        </p:spPr>
        <p:txBody>
          <a:bodyPr anchorCtr="0" anchor="ctr" bIns="18000" lIns="0" spcFirstLastPara="1" rIns="0" wrap="square" tIns="18000">
            <a:noAutofit/>
          </a:bodyPr>
          <a:lstStyle>
            <a:lvl1pPr indent="-317500" lvl="0" marL="457200">
              <a:spcBef>
                <a:spcPts val="0"/>
              </a:spcBef>
              <a:spcAft>
                <a:spcPts val="0"/>
              </a:spcAft>
              <a:buSzPts val="1400"/>
              <a:buChar char="●"/>
              <a:defRPr/>
            </a:lvl1pPr>
            <a:lvl2pPr indent="-317500" lvl="1" marL="914400">
              <a:spcBef>
                <a:spcPts val="600"/>
              </a:spcBef>
              <a:spcAft>
                <a:spcPts val="0"/>
              </a:spcAft>
              <a:buSzPts val="1400"/>
              <a:buChar char="○"/>
              <a:defRPr/>
            </a:lvl2pPr>
            <a:lvl3pPr indent="-317500" lvl="2" marL="1371600">
              <a:spcBef>
                <a:spcPts val="600"/>
              </a:spcBef>
              <a:spcAft>
                <a:spcPts val="0"/>
              </a:spcAft>
              <a:buSzPts val="1400"/>
              <a:buChar char="■"/>
              <a:defRPr/>
            </a:lvl3pPr>
            <a:lvl4pPr indent="-317500" lvl="3" marL="1828800">
              <a:spcBef>
                <a:spcPts val="600"/>
              </a:spcBef>
              <a:spcAft>
                <a:spcPts val="0"/>
              </a:spcAft>
              <a:buSzPts val="1400"/>
              <a:buChar char="●"/>
              <a:defRPr/>
            </a:lvl4pPr>
            <a:lvl5pPr indent="-317500" lvl="4" marL="2286000">
              <a:spcBef>
                <a:spcPts val="600"/>
              </a:spcBef>
              <a:spcAft>
                <a:spcPts val="0"/>
              </a:spcAft>
              <a:buSzPts val="1400"/>
              <a:buChar char="○"/>
              <a:defRPr/>
            </a:lvl5pPr>
            <a:lvl6pPr indent="-317500" lvl="5" marL="2743200">
              <a:spcBef>
                <a:spcPts val="600"/>
              </a:spcBef>
              <a:spcAft>
                <a:spcPts val="0"/>
              </a:spcAft>
              <a:buSzPts val="1400"/>
              <a:buChar char="■"/>
              <a:defRPr/>
            </a:lvl6pPr>
            <a:lvl7pPr indent="-317500" lvl="6" marL="3200400">
              <a:spcBef>
                <a:spcPts val="600"/>
              </a:spcBef>
              <a:spcAft>
                <a:spcPts val="0"/>
              </a:spcAft>
              <a:buSzPts val="1400"/>
              <a:buChar char="●"/>
              <a:defRPr/>
            </a:lvl7pPr>
            <a:lvl8pPr indent="-317500" lvl="7" marL="3657600">
              <a:spcBef>
                <a:spcPts val="600"/>
              </a:spcBef>
              <a:spcAft>
                <a:spcPts val="0"/>
              </a:spcAft>
              <a:buSzPts val="1400"/>
              <a:buChar char="○"/>
              <a:defRPr/>
            </a:lvl8pPr>
            <a:lvl9pPr indent="-317500" lvl="8" marL="4114800">
              <a:spcBef>
                <a:spcPts val="600"/>
              </a:spcBef>
              <a:spcAft>
                <a:spcPts val="600"/>
              </a:spcAft>
              <a:buSzPts val="1400"/>
              <a:buChar char="■"/>
              <a:defRPr/>
            </a:lvl9pPr>
          </a:lstStyle>
          <a:p/>
        </p:txBody>
      </p:sp>
      <p:pic>
        <p:nvPicPr>
          <p:cNvPr id="57" name="Google Shape;57;p9" title="LogoOiweek-Latam.png"/>
          <p:cNvPicPr preferRelativeResize="0"/>
          <p:nvPr/>
        </p:nvPicPr>
        <p:blipFill>
          <a:blip r:embed="rId2">
            <a:alphaModFix/>
          </a:blip>
          <a:stretch>
            <a:fillRect/>
          </a:stretch>
        </p:blipFill>
        <p:spPr>
          <a:xfrm>
            <a:off x="7882776" y="4723996"/>
            <a:ext cx="720922" cy="324224"/>
          </a:xfrm>
          <a:prstGeom prst="rect">
            <a:avLst/>
          </a:prstGeom>
          <a:noFill/>
          <a:ln>
            <a:noFill/>
          </a:ln>
        </p:spPr>
      </p:pic>
      <p:pic>
        <p:nvPicPr>
          <p:cNvPr id="58" name="Google Shape;58;p9" title="100OS.png"/>
          <p:cNvPicPr preferRelativeResize="0"/>
          <p:nvPr/>
        </p:nvPicPr>
        <p:blipFill>
          <a:blip r:embed="rId3">
            <a:alphaModFix/>
          </a:blip>
          <a:stretch>
            <a:fillRect/>
          </a:stretch>
        </p:blipFill>
        <p:spPr>
          <a:xfrm>
            <a:off x="8703875" y="4724000"/>
            <a:ext cx="324225" cy="3242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9" name="Shape 59"/>
        <p:cNvGrpSpPr/>
        <p:nvPr/>
      </p:nvGrpSpPr>
      <p:grpSpPr>
        <a:xfrm>
          <a:off x="0" y="0"/>
          <a:ext cx="0" cy="0"/>
          <a:chOff x="0" y="0"/>
          <a:chExt cx="0" cy="0"/>
        </a:xfrm>
      </p:grpSpPr>
      <p:sp>
        <p:nvSpPr>
          <p:cNvPr id="60" name="Google Shape;60;p10"/>
          <p:cNvSpPr txBox="1"/>
          <p:nvPr>
            <p:ph idx="1" type="body"/>
          </p:nvPr>
        </p:nvSpPr>
        <p:spPr>
          <a:xfrm>
            <a:off x="311700" y="4230575"/>
            <a:ext cx="5998800" cy="605100"/>
          </a:xfrm>
          <a:prstGeom prst="rect">
            <a:avLst/>
          </a:prstGeom>
        </p:spPr>
        <p:txBody>
          <a:bodyPr anchorCtr="0" anchor="ctr" bIns="18000" lIns="0" spcFirstLastPara="1" rIns="0" wrap="square" tIns="18000">
            <a:noAutofit/>
          </a:bodyPr>
          <a:lstStyle>
            <a:lvl1pPr indent="-228600" lvl="0" marL="457200">
              <a:lnSpc>
                <a:spcPct val="100000"/>
              </a:lnSpc>
              <a:spcBef>
                <a:spcPts val="0"/>
              </a:spcBef>
              <a:spcAft>
                <a:spcPts val="0"/>
              </a:spcAft>
              <a:buSzPts val="1400"/>
              <a:buNone/>
              <a:defRPr/>
            </a:lvl1pPr>
          </a:lstStyle>
          <a:p/>
        </p:txBody>
      </p:sp>
      <p:pic>
        <p:nvPicPr>
          <p:cNvPr id="61" name="Google Shape;61;p10"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2" name="Google Shape;62;p10"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3" name="Google Shape;63;p10"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64" name="Google Shape;64;p10"/>
          <p:cNvCxnSpPr/>
          <p:nvPr/>
        </p:nvCxnSpPr>
        <p:spPr>
          <a:xfrm>
            <a:off x="8175" y="628650"/>
            <a:ext cx="7698900" cy="0"/>
          </a:xfrm>
          <a:prstGeom prst="straightConnector1">
            <a:avLst/>
          </a:prstGeom>
          <a:noFill/>
          <a:ln cap="flat" cmpd="sng" w="9525">
            <a:solidFill>
              <a:srgbClr val="C15CB4"/>
            </a:solidFill>
            <a:prstDash val="solid"/>
            <a:round/>
            <a:headEnd len="med" w="med" type="none"/>
            <a:tailEnd len="med" w="med" type="none"/>
          </a:ln>
        </p:spPr>
      </p:cxnSp>
      <p:pic>
        <p:nvPicPr>
          <p:cNvPr id="65" name="Google Shape;65;p10"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6" name="Shape 66"/>
        <p:cNvGrpSpPr/>
        <p:nvPr/>
      </p:nvGrpSpPr>
      <p:grpSpPr>
        <a:xfrm>
          <a:off x="0" y="0"/>
          <a:ext cx="0" cy="0"/>
          <a:chOff x="0" y="0"/>
          <a:chExt cx="0" cy="0"/>
        </a:xfrm>
      </p:grpSpPr>
      <p:pic>
        <p:nvPicPr>
          <p:cNvPr id="67" name="Google Shape;67;p11"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8" name="Google Shape;68;p11"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9" name="Google Shape;69;p11"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70" name="Google Shape;70;p11"/>
          <p:cNvCxnSpPr/>
          <p:nvPr/>
        </p:nvCxnSpPr>
        <p:spPr>
          <a:xfrm>
            <a:off x="8175" y="628650"/>
            <a:ext cx="7698900" cy="0"/>
          </a:xfrm>
          <a:prstGeom prst="straightConnector1">
            <a:avLst/>
          </a:prstGeom>
          <a:noFill/>
          <a:ln cap="flat" cmpd="sng" w="9525">
            <a:solidFill>
              <a:srgbClr val="C15CB4"/>
            </a:solidFill>
            <a:prstDash val="solid"/>
            <a:round/>
            <a:headEnd len="med" w="med" type="none"/>
            <a:tailEnd len="med" w="med" type="none"/>
          </a:ln>
        </p:spPr>
      </p:cxnSp>
      <p:pic>
        <p:nvPicPr>
          <p:cNvPr id="71" name="Google Shape;71;p11"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72" name="Google Shape;72;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3" name="Google Shape;73;p11"/>
          <p:cNvSpPr txBox="1"/>
          <p:nvPr>
            <p:ph idx="1" type="body"/>
          </p:nvPr>
        </p:nvSpPr>
        <p:spPr>
          <a:xfrm>
            <a:off x="311700" y="3152225"/>
            <a:ext cx="8520600" cy="1300800"/>
          </a:xfrm>
          <a:prstGeom prst="rect">
            <a:avLst/>
          </a:prstGeom>
        </p:spPr>
        <p:txBody>
          <a:bodyPr anchorCtr="0" anchor="t" bIns="18000" lIns="0" spcFirstLastPara="1" rIns="0" wrap="square" tIns="18000">
            <a:noAutofit/>
          </a:bodyPr>
          <a:lstStyle>
            <a:lvl1pPr indent="-317500" lvl="0" marL="457200" algn="ctr">
              <a:spcBef>
                <a:spcPts val="0"/>
              </a:spcBef>
              <a:spcAft>
                <a:spcPts val="0"/>
              </a:spcAft>
              <a:buSzPts val="1400"/>
              <a:buChar char="●"/>
              <a:defRPr/>
            </a:lvl1pPr>
            <a:lvl2pPr indent="-317500" lvl="1" marL="914400" algn="ctr">
              <a:spcBef>
                <a:spcPts val="600"/>
              </a:spcBef>
              <a:spcAft>
                <a:spcPts val="0"/>
              </a:spcAft>
              <a:buSzPts val="1400"/>
              <a:buChar char="○"/>
              <a:defRPr/>
            </a:lvl2pPr>
            <a:lvl3pPr indent="-317500" lvl="2" marL="1371600" algn="ctr">
              <a:spcBef>
                <a:spcPts val="600"/>
              </a:spcBef>
              <a:spcAft>
                <a:spcPts val="0"/>
              </a:spcAft>
              <a:buSzPts val="1400"/>
              <a:buChar char="■"/>
              <a:defRPr/>
            </a:lvl3pPr>
            <a:lvl4pPr indent="-317500" lvl="3" marL="1828800" algn="ctr">
              <a:spcBef>
                <a:spcPts val="600"/>
              </a:spcBef>
              <a:spcAft>
                <a:spcPts val="0"/>
              </a:spcAft>
              <a:buSzPts val="1400"/>
              <a:buChar char="●"/>
              <a:defRPr/>
            </a:lvl4pPr>
            <a:lvl5pPr indent="-317500" lvl="4" marL="2286000" algn="ctr">
              <a:spcBef>
                <a:spcPts val="600"/>
              </a:spcBef>
              <a:spcAft>
                <a:spcPts val="0"/>
              </a:spcAft>
              <a:buSzPts val="1400"/>
              <a:buChar char="○"/>
              <a:defRPr/>
            </a:lvl5pPr>
            <a:lvl6pPr indent="-317500" lvl="5" marL="2743200" algn="ctr">
              <a:spcBef>
                <a:spcPts val="600"/>
              </a:spcBef>
              <a:spcAft>
                <a:spcPts val="0"/>
              </a:spcAft>
              <a:buSzPts val="1400"/>
              <a:buChar char="■"/>
              <a:defRPr/>
            </a:lvl6pPr>
            <a:lvl7pPr indent="-317500" lvl="6" marL="3200400" algn="ctr">
              <a:spcBef>
                <a:spcPts val="600"/>
              </a:spcBef>
              <a:spcAft>
                <a:spcPts val="0"/>
              </a:spcAft>
              <a:buSzPts val="1400"/>
              <a:buChar char="●"/>
              <a:defRPr/>
            </a:lvl7pPr>
            <a:lvl8pPr indent="-317500" lvl="7" marL="3657600" algn="ctr">
              <a:spcBef>
                <a:spcPts val="600"/>
              </a:spcBef>
              <a:spcAft>
                <a:spcPts val="0"/>
              </a:spcAft>
              <a:buSzPts val="1400"/>
              <a:buChar char="○"/>
              <a:defRPr/>
            </a:lvl8pPr>
            <a:lvl9pPr indent="-317500" lvl="8" marL="4114800" algn="ctr">
              <a:spcBef>
                <a:spcPts val="600"/>
              </a:spcBef>
              <a:spcAft>
                <a:spcPts val="60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 name="Shape 7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05575" y="55950"/>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rgbClr val="803176"/>
              </a:buClr>
              <a:buSzPts val="2400"/>
              <a:buFont typeface="Kanit"/>
              <a:buNone/>
              <a:defRPr b="1" sz="2400">
                <a:solidFill>
                  <a:srgbClr val="803176"/>
                </a:solidFill>
                <a:latin typeface="Kanit"/>
                <a:ea typeface="Kanit"/>
                <a:cs typeface="Kanit"/>
                <a:sym typeface="Kanit"/>
              </a:defRPr>
            </a:lvl1pPr>
            <a:lvl2pPr lvl="1">
              <a:spcBef>
                <a:spcPts val="0"/>
              </a:spcBef>
              <a:spcAft>
                <a:spcPts val="0"/>
              </a:spcAft>
              <a:buClr>
                <a:schemeClr val="dk1"/>
              </a:buClr>
              <a:buSzPts val="2400"/>
              <a:buNone/>
              <a:defRPr sz="2400">
                <a:solidFill>
                  <a:schemeClr val="dk1"/>
                </a:solidFill>
              </a:defRPr>
            </a:lvl2pPr>
            <a:lvl3pPr lvl="2">
              <a:spcBef>
                <a:spcPts val="0"/>
              </a:spcBef>
              <a:spcAft>
                <a:spcPts val="0"/>
              </a:spcAft>
              <a:buClr>
                <a:schemeClr val="dk1"/>
              </a:buClr>
              <a:buSzPts val="2400"/>
              <a:buNone/>
              <a:defRPr sz="2400">
                <a:solidFill>
                  <a:schemeClr val="dk1"/>
                </a:solidFill>
              </a:defRPr>
            </a:lvl3pPr>
            <a:lvl4pPr lvl="3">
              <a:spcBef>
                <a:spcPts val="0"/>
              </a:spcBef>
              <a:spcAft>
                <a:spcPts val="0"/>
              </a:spcAft>
              <a:buClr>
                <a:schemeClr val="dk1"/>
              </a:buClr>
              <a:buSzPts val="2400"/>
              <a:buNone/>
              <a:defRPr sz="2400">
                <a:solidFill>
                  <a:schemeClr val="dk1"/>
                </a:solidFill>
              </a:defRPr>
            </a:lvl4pPr>
            <a:lvl5pPr lvl="4">
              <a:spcBef>
                <a:spcPts val="0"/>
              </a:spcBef>
              <a:spcAft>
                <a:spcPts val="0"/>
              </a:spcAft>
              <a:buClr>
                <a:schemeClr val="dk1"/>
              </a:buClr>
              <a:buSzPts val="2400"/>
              <a:buNone/>
              <a:defRPr sz="2400">
                <a:solidFill>
                  <a:schemeClr val="dk1"/>
                </a:solidFill>
              </a:defRPr>
            </a:lvl5pPr>
            <a:lvl6pPr lvl="5">
              <a:spcBef>
                <a:spcPts val="0"/>
              </a:spcBef>
              <a:spcAft>
                <a:spcPts val="0"/>
              </a:spcAft>
              <a:buClr>
                <a:schemeClr val="dk1"/>
              </a:buClr>
              <a:buSzPts val="2400"/>
              <a:buNone/>
              <a:defRPr sz="2400">
                <a:solidFill>
                  <a:schemeClr val="dk1"/>
                </a:solidFill>
              </a:defRPr>
            </a:lvl6pPr>
            <a:lvl7pPr lvl="6">
              <a:spcBef>
                <a:spcPts val="0"/>
              </a:spcBef>
              <a:spcAft>
                <a:spcPts val="0"/>
              </a:spcAft>
              <a:buClr>
                <a:schemeClr val="dk1"/>
              </a:buClr>
              <a:buSzPts val="2400"/>
              <a:buNone/>
              <a:defRPr sz="2400">
                <a:solidFill>
                  <a:schemeClr val="dk1"/>
                </a:solidFill>
              </a:defRPr>
            </a:lvl7pPr>
            <a:lvl8pPr lvl="7">
              <a:spcBef>
                <a:spcPts val="0"/>
              </a:spcBef>
              <a:spcAft>
                <a:spcPts val="0"/>
              </a:spcAft>
              <a:buClr>
                <a:schemeClr val="dk1"/>
              </a:buClr>
              <a:buSzPts val="2400"/>
              <a:buNone/>
              <a:defRPr sz="2400">
                <a:solidFill>
                  <a:schemeClr val="dk1"/>
                </a:solidFill>
              </a:defRPr>
            </a:lvl8pPr>
            <a:lvl9pPr lvl="8">
              <a:spcBef>
                <a:spcPts val="0"/>
              </a:spcBef>
              <a:spcAft>
                <a:spcPts val="0"/>
              </a:spcAft>
              <a:buClr>
                <a:schemeClr val="dk1"/>
              </a:buClr>
              <a:buSzPts val="2400"/>
              <a:buNone/>
              <a:defRPr sz="2400">
                <a:solidFill>
                  <a:schemeClr val="dk1"/>
                </a:solidFill>
              </a:defRPr>
            </a:lvl9pPr>
          </a:lstStyle>
          <a:p/>
        </p:txBody>
      </p:sp>
      <p:sp>
        <p:nvSpPr>
          <p:cNvPr id="7" name="Google Shape;7;p1"/>
          <p:cNvSpPr txBox="1"/>
          <p:nvPr>
            <p:ph idx="1" type="body"/>
          </p:nvPr>
        </p:nvSpPr>
        <p:spPr>
          <a:xfrm>
            <a:off x="311700" y="963375"/>
            <a:ext cx="8520600" cy="2421600"/>
          </a:xfrm>
          <a:prstGeom prst="rect">
            <a:avLst/>
          </a:prstGeom>
          <a:noFill/>
          <a:ln>
            <a:noFill/>
          </a:ln>
        </p:spPr>
        <p:txBody>
          <a:bodyPr anchorCtr="0" anchor="t" bIns="18000" lIns="0" spcFirstLastPara="1" rIns="0" wrap="square" tIns="18000">
            <a:noAutofit/>
          </a:bodyPr>
          <a:lstStyle>
            <a:lvl1pPr indent="-317500" lvl="0" marL="4572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indent="-317500" lvl="1" marL="9144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indent="-317500" lvl="2" marL="13716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indent="-317500" lvl="3" marL="18288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indent="-317500" lvl="4" marL="22860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indent="-317500" lvl="5" marL="2743200">
              <a:spcBef>
                <a:spcPts val="600"/>
              </a:spcBef>
              <a:spcAft>
                <a:spcPts val="0"/>
              </a:spcAft>
              <a:buSzPts val="1400"/>
              <a:buFont typeface="Kanit Light"/>
              <a:buChar char="■"/>
              <a:defRPr>
                <a:latin typeface="Kanit Light"/>
                <a:ea typeface="Kanit Light"/>
                <a:cs typeface="Kanit Light"/>
                <a:sym typeface="Kanit Light"/>
              </a:defRPr>
            </a:lvl6pPr>
            <a:lvl7pPr indent="-317500" lvl="6" marL="3200400">
              <a:spcBef>
                <a:spcPts val="600"/>
              </a:spcBef>
              <a:spcAft>
                <a:spcPts val="0"/>
              </a:spcAft>
              <a:buSzPts val="1400"/>
              <a:buFont typeface="Kanit Light"/>
              <a:buChar char="●"/>
              <a:defRPr>
                <a:latin typeface="Kanit Light"/>
                <a:ea typeface="Kanit Light"/>
                <a:cs typeface="Kanit Light"/>
                <a:sym typeface="Kanit Light"/>
              </a:defRPr>
            </a:lvl7pPr>
            <a:lvl8pPr indent="-317500" lvl="7" marL="3657600">
              <a:spcBef>
                <a:spcPts val="600"/>
              </a:spcBef>
              <a:spcAft>
                <a:spcPts val="0"/>
              </a:spcAft>
              <a:buSzPts val="1400"/>
              <a:buFont typeface="Kanit Light"/>
              <a:buChar char="○"/>
              <a:defRPr>
                <a:latin typeface="Kanit Light"/>
                <a:ea typeface="Kanit Light"/>
                <a:cs typeface="Kanit Light"/>
                <a:sym typeface="Kanit Light"/>
              </a:defRPr>
            </a:lvl8pPr>
            <a:lvl9pPr indent="-317500" lvl="8" marL="4114800">
              <a:spcBef>
                <a:spcPts val="600"/>
              </a:spcBef>
              <a:spcAft>
                <a:spcPts val="600"/>
              </a:spcAft>
              <a:buSzPts val="1400"/>
              <a:buFont typeface="Kanit Light"/>
              <a:buChar char="■"/>
              <a:defRPr>
                <a:latin typeface="Kanit Light"/>
                <a:ea typeface="Kanit Light"/>
                <a:cs typeface="Kanit Light"/>
                <a:sym typeface="Kanit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11.png"/><Relationship Id="rId7"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6.png"/><Relationship Id="rId5" Type="http://schemas.openxmlformats.org/officeDocument/2006/relationships/image" Target="../media/image19.png"/><Relationship Id="rId6" Type="http://schemas.openxmlformats.org/officeDocument/2006/relationships/image" Target="../media/image16.png"/><Relationship Id="rId7" Type="http://schemas.openxmlformats.org/officeDocument/2006/relationships/image" Target="../media/image18.png"/><Relationship Id="rId8"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 name="Shape 78"/>
        <p:cNvGrpSpPr/>
        <p:nvPr/>
      </p:nvGrpSpPr>
      <p:grpSpPr>
        <a:xfrm>
          <a:off x="0" y="0"/>
          <a:ext cx="0" cy="0"/>
          <a:chOff x="0" y="0"/>
          <a:chExt cx="0" cy="0"/>
        </a:xfrm>
      </p:grpSpPr>
      <p:pic>
        <p:nvPicPr>
          <p:cNvPr id="79" name="Google Shape;79;p13" title="logo-4CongressoCasesOI-bg-escuro-ES.png"/>
          <p:cNvPicPr preferRelativeResize="0"/>
          <p:nvPr/>
        </p:nvPicPr>
        <p:blipFill>
          <a:blip r:embed="rId4">
            <a:alphaModFix/>
          </a:blip>
          <a:stretch>
            <a:fillRect/>
          </a:stretch>
        </p:blipFill>
        <p:spPr>
          <a:xfrm>
            <a:off x="272850" y="162925"/>
            <a:ext cx="1894349" cy="842650"/>
          </a:xfrm>
          <a:prstGeom prst="rect">
            <a:avLst/>
          </a:prstGeom>
          <a:noFill/>
          <a:ln>
            <a:noFill/>
          </a:ln>
        </p:spPr>
      </p:pic>
      <p:pic>
        <p:nvPicPr>
          <p:cNvPr id="80" name="Google Shape;80;p13" title="100OS.png"/>
          <p:cNvPicPr preferRelativeResize="0"/>
          <p:nvPr/>
        </p:nvPicPr>
        <p:blipFill>
          <a:blip r:embed="rId5">
            <a:alphaModFix/>
          </a:blip>
          <a:stretch>
            <a:fillRect/>
          </a:stretch>
        </p:blipFill>
        <p:spPr>
          <a:xfrm>
            <a:off x="8431627" y="4371250"/>
            <a:ext cx="499400" cy="499400"/>
          </a:xfrm>
          <a:prstGeom prst="rect">
            <a:avLst/>
          </a:prstGeom>
          <a:noFill/>
          <a:ln>
            <a:noFill/>
          </a:ln>
        </p:spPr>
      </p:pic>
      <p:pic>
        <p:nvPicPr>
          <p:cNvPr id="81" name="Google Shape;81;p13" title="LogoOiweek-Latam-negativo.png"/>
          <p:cNvPicPr preferRelativeResize="0"/>
          <p:nvPr/>
        </p:nvPicPr>
        <p:blipFill>
          <a:blip r:embed="rId6">
            <a:alphaModFix/>
          </a:blip>
          <a:stretch>
            <a:fillRect/>
          </a:stretch>
        </p:blipFill>
        <p:spPr>
          <a:xfrm>
            <a:off x="6977074" y="4333450"/>
            <a:ext cx="1278523" cy="575001"/>
          </a:xfrm>
          <a:prstGeom prst="rect">
            <a:avLst/>
          </a:prstGeom>
          <a:noFill/>
          <a:ln>
            <a:noFill/>
          </a:ln>
        </p:spPr>
      </p:pic>
      <p:sp>
        <p:nvSpPr>
          <p:cNvPr id="82" name="Google Shape;82;p13"/>
          <p:cNvSpPr txBox="1"/>
          <p:nvPr/>
        </p:nvSpPr>
        <p:spPr>
          <a:xfrm>
            <a:off x="8308125" y="4114150"/>
            <a:ext cx="746400" cy="216900"/>
          </a:xfrm>
          <a:prstGeom prst="rect">
            <a:avLst/>
          </a:prstGeom>
          <a:noFill/>
          <a:ln>
            <a:noFill/>
          </a:ln>
        </p:spPr>
        <p:txBody>
          <a:bodyPr anchorCtr="0" anchor="t" bIns="54000" lIns="54000" spcFirstLastPara="1" rIns="54000" wrap="square" tIns="54000">
            <a:spAutoFit/>
          </a:bodyPr>
          <a:lstStyle/>
          <a:p>
            <a:pPr indent="0" lvl="0" marL="0" rtl="0" algn="ctr">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83" name="Google Shape;83;p13"/>
          <p:cNvSpPr txBox="1"/>
          <p:nvPr/>
        </p:nvSpPr>
        <p:spPr>
          <a:xfrm>
            <a:off x="914400" y="1796838"/>
            <a:ext cx="46656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sz="3000">
                <a:solidFill>
                  <a:schemeClr val="lt1"/>
                </a:solidFill>
                <a:latin typeface="Kanit"/>
                <a:ea typeface="Kanit"/>
                <a:cs typeface="Kanit"/>
                <a:sym typeface="Kanit"/>
              </a:rPr>
              <a:t>Reciclagem de plásticos com baixo valor comercial</a:t>
            </a:r>
            <a:endParaRPr b="1" sz="3000">
              <a:solidFill>
                <a:schemeClr val="lt1"/>
              </a:solidFill>
              <a:latin typeface="Kanit"/>
              <a:ea typeface="Kanit"/>
              <a:cs typeface="Kanit"/>
              <a:sym typeface="Kanit"/>
            </a:endParaRPr>
          </a:p>
        </p:txBody>
      </p:sp>
      <p:sp>
        <p:nvSpPr>
          <p:cNvPr id="84" name="Google Shape;84;p13"/>
          <p:cNvSpPr txBox="1"/>
          <p:nvPr/>
        </p:nvSpPr>
        <p:spPr>
          <a:xfrm>
            <a:off x="914400" y="3447850"/>
            <a:ext cx="5830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t-BR" sz="1800">
                <a:solidFill>
                  <a:srgbClr val="FFC4EC"/>
                </a:solidFill>
                <a:latin typeface="Kanit Light"/>
                <a:ea typeface="Kanit Light"/>
                <a:cs typeface="Kanit Light"/>
                <a:sym typeface="Kanit Light"/>
              </a:rPr>
              <a:t>Lucas Cândido e Isabella Galvão</a:t>
            </a:r>
            <a:endParaRPr i="1" sz="1800">
              <a:solidFill>
                <a:srgbClr val="FFC4EC"/>
              </a:solidFill>
              <a:latin typeface="Kanit Light"/>
              <a:ea typeface="Kanit Light"/>
              <a:cs typeface="Kanit Light"/>
              <a:sym typeface="Kanit Light"/>
            </a:endParaRPr>
          </a:p>
        </p:txBody>
      </p:sp>
      <p:sp>
        <p:nvSpPr>
          <p:cNvPr id="85" name="Google Shape;85;p13"/>
          <p:cNvSpPr txBox="1"/>
          <p:nvPr/>
        </p:nvSpPr>
        <p:spPr>
          <a:xfrm>
            <a:off x="914400" y="3909550"/>
            <a:ext cx="551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t-BR" sz="1800">
                <a:solidFill>
                  <a:srgbClr val="FFC4EC"/>
                </a:solidFill>
                <a:latin typeface="Kanit Light"/>
                <a:ea typeface="Kanit Light"/>
                <a:cs typeface="Kanit Light"/>
                <a:sym typeface="Kanit Light"/>
              </a:rPr>
              <a:t>Natura e Seixo de Plástico</a:t>
            </a:r>
            <a:endParaRPr i="1" sz="1800">
              <a:solidFill>
                <a:srgbClr val="FFC4EC"/>
              </a:solidFill>
              <a:latin typeface="Kanit Light"/>
              <a:ea typeface="Kanit Light"/>
              <a:cs typeface="Kanit Light"/>
              <a:sym typeface="Kanit Light"/>
            </a:endParaRPr>
          </a:p>
        </p:txBody>
      </p:sp>
      <p:pic>
        <p:nvPicPr>
          <p:cNvPr descr="Uma imagem contendo Aplicativo&#10;&#10;Descrição gerada automaticamente" id="86" name="Google Shape;86;p13"/>
          <p:cNvPicPr preferRelativeResize="0"/>
          <p:nvPr/>
        </p:nvPicPr>
        <p:blipFill rotWithShape="1">
          <a:blip r:embed="rId7">
            <a:alphaModFix/>
          </a:blip>
          <a:srcRect b="0" l="0" r="0" t="0"/>
          <a:stretch/>
        </p:blipFill>
        <p:spPr>
          <a:xfrm>
            <a:off x="1005100" y="1254023"/>
            <a:ext cx="649111" cy="461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2EB"/>
        </a:solidFill>
      </p:bgPr>
    </p:bg>
    <p:spTree>
      <p:nvGrpSpPr>
        <p:cNvPr id="90" name="Shape 90"/>
        <p:cNvGrpSpPr/>
        <p:nvPr/>
      </p:nvGrpSpPr>
      <p:grpSpPr>
        <a:xfrm>
          <a:off x="0" y="0"/>
          <a:ext cx="0" cy="0"/>
          <a:chOff x="0" y="0"/>
          <a:chExt cx="0" cy="0"/>
        </a:xfrm>
      </p:grpSpPr>
      <p:sp>
        <p:nvSpPr>
          <p:cNvPr id="91" name="Google Shape;91;p14"/>
          <p:cNvSpPr/>
          <p:nvPr/>
        </p:nvSpPr>
        <p:spPr>
          <a:xfrm>
            <a:off x="4362075" y="780350"/>
            <a:ext cx="4782000" cy="4363200"/>
          </a:xfrm>
          <a:prstGeom prst="rect">
            <a:avLst/>
          </a:prstGeom>
          <a:solidFill>
            <a:srgbClr val="C46348"/>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92" name="Google Shape;92;p14"/>
          <p:cNvPicPr preferRelativeResize="0"/>
          <p:nvPr/>
        </p:nvPicPr>
        <p:blipFill rotWithShape="1">
          <a:blip r:embed="rId3">
            <a:alphaModFix/>
          </a:blip>
          <a:srcRect b="0" l="602" r="612" t="0"/>
          <a:stretch/>
        </p:blipFill>
        <p:spPr>
          <a:xfrm>
            <a:off x="4362075" y="-315230"/>
            <a:ext cx="4782001" cy="5458730"/>
          </a:xfrm>
          <a:prstGeom prst="rect">
            <a:avLst/>
          </a:prstGeom>
          <a:noFill/>
          <a:ln>
            <a:noFill/>
          </a:ln>
        </p:spPr>
      </p:pic>
      <p:pic>
        <p:nvPicPr>
          <p:cNvPr id="93" name="Google Shape;93;p14" title="Natura Corp_ Logo_Vertical.png"/>
          <p:cNvPicPr preferRelativeResize="0"/>
          <p:nvPr/>
        </p:nvPicPr>
        <p:blipFill>
          <a:blip r:embed="rId4">
            <a:alphaModFix/>
          </a:blip>
          <a:stretch>
            <a:fillRect/>
          </a:stretch>
        </p:blipFill>
        <p:spPr>
          <a:xfrm>
            <a:off x="1241500" y="4759000"/>
            <a:ext cx="499724" cy="309275"/>
          </a:xfrm>
          <a:prstGeom prst="rect">
            <a:avLst/>
          </a:prstGeom>
          <a:noFill/>
          <a:ln>
            <a:noFill/>
          </a:ln>
        </p:spPr>
      </p:pic>
      <p:sp>
        <p:nvSpPr>
          <p:cNvPr id="94" name="Google Shape;94;p14"/>
          <p:cNvSpPr txBox="1"/>
          <p:nvPr/>
        </p:nvSpPr>
        <p:spPr>
          <a:xfrm>
            <a:off x="205277" y="177350"/>
            <a:ext cx="54783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803176"/>
                </a:solidFill>
                <a:latin typeface="Montserrat"/>
                <a:ea typeface="Montserrat"/>
                <a:cs typeface="Montserrat"/>
                <a:sym typeface="Montserrat"/>
              </a:rPr>
              <a:t>Contexto e Desafio</a:t>
            </a:r>
            <a:endParaRPr b="1" sz="1800">
              <a:solidFill>
                <a:srgbClr val="803176"/>
              </a:solidFill>
              <a:latin typeface="Montserrat"/>
              <a:ea typeface="Montserrat"/>
              <a:cs typeface="Montserrat"/>
              <a:sym typeface="Montserrat"/>
            </a:endParaRPr>
          </a:p>
        </p:txBody>
      </p:sp>
      <p:sp>
        <p:nvSpPr>
          <p:cNvPr id="95" name="Google Shape;95;p14"/>
          <p:cNvSpPr txBox="1"/>
          <p:nvPr/>
        </p:nvSpPr>
        <p:spPr>
          <a:xfrm>
            <a:off x="311275" y="859500"/>
            <a:ext cx="3793200" cy="33570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Clr>
                <a:srgbClr val="000000"/>
              </a:buClr>
              <a:buSzPts val="900"/>
              <a:buFont typeface="Arial"/>
              <a:buNone/>
            </a:pPr>
            <a:r>
              <a:rPr b="1" lang="pt-BR" sz="1000">
                <a:solidFill>
                  <a:srgbClr val="4A5937"/>
                </a:solidFill>
                <a:latin typeface="Montserrat"/>
                <a:ea typeface="Montserrat"/>
                <a:cs typeface="Montserrat"/>
                <a:sym typeface="Montserrat"/>
              </a:rPr>
              <a:t>Contexto</a:t>
            </a:r>
            <a:r>
              <a:rPr b="1" lang="pt-BR" sz="1000">
                <a:solidFill>
                  <a:srgbClr val="4A5937"/>
                </a:solidFill>
                <a:latin typeface="Montserrat"/>
                <a:ea typeface="Montserrat"/>
                <a:cs typeface="Montserrat"/>
                <a:sym typeface="Montserrat"/>
              </a:rPr>
              <a:t>:</a:t>
            </a:r>
            <a:endParaRPr b="1" sz="1000">
              <a:solidFill>
                <a:srgbClr val="4A5937"/>
              </a:solidFill>
              <a:latin typeface="Montserrat"/>
              <a:ea typeface="Montserrat"/>
              <a:cs typeface="Montserrat"/>
              <a:sym typeface="Montserrat"/>
            </a:endParaRPr>
          </a:p>
          <a:p>
            <a:pPr indent="0" lvl="0" marL="0" marR="0" rtl="0" algn="l">
              <a:lnSpc>
                <a:spcPct val="120000"/>
              </a:lnSpc>
              <a:spcBef>
                <a:spcPts val="0"/>
              </a:spcBef>
              <a:spcAft>
                <a:spcPts val="0"/>
              </a:spcAft>
              <a:buClr>
                <a:srgbClr val="000000"/>
              </a:buClr>
              <a:buSzPts val="900"/>
              <a:buFont typeface="Arial"/>
              <a:buNone/>
            </a:pPr>
            <a:r>
              <a:rPr lang="pt-BR" sz="1000">
                <a:solidFill>
                  <a:srgbClr val="4A5937"/>
                </a:solidFill>
                <a:latin typeface="Montserrat Medium"/>
                <a:ea typeface="Montserrat Medium"/>
                <a:cs typeface="Montserrat Medium"/>
                <a:sym typeface="Montserrat Medium"/>
              </a:rPr>
              <a:t>Dificuldade de reaproveitamento de alguns tipos de embalagens devido à complexidade de reciclagem e à ausência de um mercado de resíduos que as valorize. </a:t>
            </a:r>
            <a:r>
              <a:rPr lang="pt-BR" sz="1200">
                <a:solidFill>
                  <a:srgbClr val="4A5937"/>
                </a:solidFill>
                <a:latin typeface="SUSE"/>
                <a:ea typeface="SUSE"/>
                <a:cs typeface="SUSE"/>
                <a:sym typeface="SUSE"/>
              </a:rPr>
              <a:t>Adicionalmente, as cooperativas de reciclagem, importantes atores na cadeia de reaproveitamento de materiais, não encontram viabilidade econômica na coleta e separação dessas embalagens de baixo valor.</a:t>
            </a:r>
            <a:endParaRPr sz="1000">
              <a:solidFill>
                <a:srgbClr val="4A5937"/>
              </a:solidFill>
              <a:latin typeface="Montserrat Medium"/>
              <a:ea typeface="Montserrat Medium"/>
              <a:cs typeface="Montserrat Medium"/>
              <a:sym typeface="Montserrat Medium"/>
            </a:endParaRPr>
          </a:p>
          <a:p>
            <a:pPr indent="0" lvl="0" marL="0" marR="0" rtl="0" algn="l">
              <a:lnSpc>
                <a:spcPct val="120000"/>
              </a:lnSpc>
              <a:spcBef>
                <a:spcPts val="0"/>
              </a:spcBef>
              <a:spcAft>
                <a:spcPts val="0"/>
              </a:spcAft>
              <a:buClr>
                <a:srgbClr val="000000"/>
              </a:buClr>
              <a:buSzPts val="900"/>
              <a:buFont typeface="Arial"/>
              <a:buNone/>
            </a:pPr>
            <a:r>
              <a:t/>
            </a:r>
            <a:endParaRPr sz="1000">
              <a:solidFill>
                <a:srgbClr val="4A5937"/>
              </a:solidFill>
              <a:latin typeface="Montserrat Medium"/>
              <a:ea typeface="Montserrat Medium"/>
              <a:cs typeface="Montserrat Medium"/>
              <a:sym typeface="Montserrat Medium"/>
            </a:endParaRPr>
          </a:p>
          <a:p>
            <a:pPr indent="0" lvl="0" marL="0" marR="0" rtl="0" algn="l">
              <a:lnSpc>
                <a:spcPct val="120000"/>
              </a:lnSpc>
              <a:spcBef>
                <a:spcPts val="0"/>
              </a:spcBef>
              <a:spcAft>
                <a:spcPts val="0"/>
              </a:spcAft>
              <a:buClr>
                <a:srgbClr val="000000"/>
              </a:buClr>
              <a:buSzPts val="900"/>
              <a:buFont typeface="Arial"/>
              <a:buNone/>
            </a:pPr>
            <a:r>
              <a:rPr b="1" lang="pt-BR" sz="1000">
                <a:solidFill>
                  <a:srgbClr val="4A5937"/>
                </a:solidFill>
                <a:latin typeface="Montserrat"/>
                <a:ea typeface="Montserrat"/>
                <a:cs typeface="Montserrat"/>
                <a:sym typeface="Montserrat"/>
              </a:rPr>
              <a:t>Desafio:</a:t>
            </a:r>
            <a:endParaRPr b="1" sz="1000">
              <a:solidFill>
                <a:srgbClr val="4A5937"/>
              </a:solidFill>
              <a:latin typeface="Montserrat"/>
              <a:ea typeface="Montserrat"/>
              <a:cs typeface="Montserrat"/>
              <a:sym typeface="Montserrat"/>
            </a:endParaRPr>
          </a:p>
          <a:p>
            <a:pPr indent="0" lvl="0" marL="0" marR="0" rtl="0" algn="l">
              <a:lnSpc>
                <a:spcPct val="120000"/>
              </a:lnSpc>
              <a:spcBef>
                <a:spcPts val="0"/>
              </a:spcBef>
              <a:spcAft>
                <a:spcPts val="0"/>
              </a:spcAft>
              <a:buClr>
                <a:srgbClr val="000000"/>
              </a:buClr>
              <a:buSzPts val="900"/>
              <a:buFont typeface="Arial"/>
              <a:buNone/>
            </a:pPr>
            <a:r>
              <a:rPr lang="pt-BR" sz="1200">
                <a:solidFill>
                  <a:srgbClr val="4A5937"/>
                </a:solidFill>
                <a:latin typeface="SUSE"/>
                <a:ea typeface="SUSE"/>
                <a:cs typeface="SUSE"/>
                <a:sym typeface="SUSE"/>
              </a:rPr>
              <a:t>Diante desse contexto, buscamos com este desafio desenvolver novas abordagens para o reaproveitamento desses resíduos, de modo a não apenas desviar essas embalagens do descarte inadequado, mas também gerar valor financeiro para as cooperativas de reciclagem envolvidas no processo.</a:t>
            </a:r>
            <a:endParaRPr sz="1000">
              <a:solidFill>
                <a:srgbClr val="4A5937"/>
              </a:solidFill>
              <a:latin typeface="Montserrat Medium"/>
              <a:ea typeface="Montserrat Medium"/>
              <a:cs typeface="Montserrat Medium"/>
              <a:sym typeface="Montserrat Medium"/>
            </a:endParaRPr>
          </a:p>
        </p:txBody>
      </p:sp>
      <p:sp>
        <p:nvSpPr>
          <p:cNvPr id="96" name="Google Shape;96;p14"/>
          <p:cNvSpPr/>
          <p:nvPr/>
        </p:nvSpPr>
        <p:spPr>
          <a:xfrm>
            <a:off x="5145200" y="1115924"/>
            <a:ext cx="3446700" cy="1867800"/>
          </a:xfrm>
          <a:prstGeom prst="roundRect">
            <a:avLst>
              <a:gd fmla="val 6427" name="adj"/>
            </a:avLst>
          </a:prstGeom>
          <a:solidFill>
            <a:srgbClr val="D8C5A9"/>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7" name="Google Shape;97;p14"/>
          <p:cNvSpPr/>
          <p:nvPr/>
        </p:nvSpPr>
        <p:spPr>
          <a:xfrm>
            <a:off x="8081194" y="859488"/>
            <a:ext cx="605400" cy="605400"/>
          </a:xfrm>
          <a:prstGeom prst="ellipse">
            <a:avLst/>
          </a:prstGeom>
          <a:solidFill>
            <a:srgbClr val="FE772C"/>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8" name="Google Shape;98;p14"/>
          <p:cNvSpPr txBox="1"/>
          <p:nvPr/>
        </p:nvSpPr>
        <p:spPr>
          <a:xfrm>
            <a:off x="5395413" y="1303288"/>
            <a:ext cx="3343500" cy="253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200"/>
              <a:buFont typeface="Arial"/>
              <a:buNone/>
            </a:pPr>
            <a:r>
              <a:rPr b="1" i="0" lang="pt-BR" sz="1200" u="none" cap="none" strike="noStrike">
                <a:solidFill>
                  <a:schemeClr val="dk1"/>
                </a:solidFill>
                <a:latin typeface="Montserrat"/>
                <a:ea typeface="Montserrat"/>
                <a:cs typeface="Montserrat"/>
                <a:sym typeface="Montserrat"/>
              </a:rPr>
              <a:t>Dores</a:t>
            </a:r>
            <a:r>
              <a:rPr b="1" i="0" lang="pt-BR" sz="1200" u="none" cap="none" strike="noStrike">
                <a:solidFill>
                  <a:schemeClr val="dk1"/>
                </a:solidFill>
                <a:latin typeface="Montserrat"/>
                <a:ea typeface="Montserrat"/>
                <a:cs typeface="Montserrat"/>
                <a:sym typeface="Montserrat"/>
              </a:rPr>
              <a:t> do negócio</a:t>
            </a:r>
            <a:endParaRPr b="1" i="0" sz="1200" u="none" cap="none" strike="noStrike">
              <a:solidFill>
                <a:schemeClr val="dk1"/>
              </a:solidFill>
              <a:latin typeface="Montserrat"/>
              <a:ea typeface="Montserrat"/>
              <a:cs typeface="Montserrat"/>
              <a:sym typeface="Montserrat"/>
            </a:endParaRPr>
          </a:p>
        </p:txBody>
      </p:sp>
      <p:sp>
        <p:nvSpPr>
          <p:cNvPr id="99" name="Google Shape;99;p14"/>
          <p:cNvSpPr/>
          <p:nvPr/>
        </p:nvSpPr>
        <p:spPr>
          <a:xfrm>
            <a:off x="5145200" y="3101626"/>
            <a:ext cx="3446700" cy="1867800"/>
          </a:xfrm>
          <a:prstGeom prst="roundRect">
            <a:avLst>
              <a:gd fmla="val 6427" name="adj"/>
            </a:avLst>
          </a:prstGeom>
          <a:solidFill>
            <a:srgbClr val="D8C5A9"/>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0" name="Google Shape;100;p14"/>
          <p:cNvSpPr/>
          <p:nvPr/>
        </p:nvSpPr>
        <p:spPr>
          <a:xfrm>
            <a:off x="8135619" y="3062269"/>
            <a:ext cx="605400" cy="605400"/>
          </a:xfrm>
          <a:prstGeom prst="ellipse">
            <a:avLst/>
          </a:prstGeom>
          <a:solidFill>
            <a:srgbClr val="FE772C"/>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101" name="Google Shape;101;p14" title="noun-pill-3319595.png"/>
          <p:cNvPicPr preferRelativeResize="0"/>
          <p:nvPr/>
        </p:nvPicPr>
        <p:blipFill rotWithShape="1">
          <a:blip r:embed="rId5">
            <a:alphaModFix/>
          </a:blip>
          <a:srcRect b="13479" l="0" r="0" t="0"/>
          <a:stretch/>
        </p:blipFill>
        <p:spPr>
          <a:xfrm>
            <a:off x="8195863" y="3155194"/>
            <a:ext cx="485002" cy="419624"/>
          </a:xfrm>
          <a:prstGeom prst="rect">
            <a:avLst/>
          </a:prstGeom>
          <a:noFill/>
          <a:ln>
            <a:noFill/>
          </a:ln>
        </p:spPr>
      </p:pic>
      <p:pic>
        <p:nvPicPr>
          <p:cNvPr id="102" name="Google Shape;102;p14" title="noun-band-aid-7719234.png"/>
          <p:cNvPicPr preferRelativeResize="0"/>
          <p:nvPr/>
        </p:nvPicPr>
        <p:blipFill rotWithShape="1">
          <a:blip r:embed="rId6">
            <a:alphaModFix/>
          </a:blip>
          <a:srcRect b="15504" l="0" r="0" t="0"/>
          <a:stretch/>
        </p:blipFill>
        <p:spPr>
          <a:xfrm>
            <a:off x="8139441" y="952413"/>
            <a:ext cx="496632" cy="419619"/>
          </a:xfrm>
          <a:prstGeom prst="rect">
            <a:avLst/>
          </a:prstGeom>
          <a:noFill/>
          <a:ln>
            <a:noFill/>
          </a:ln>
        </p:spPr>
      </p:pic>
      <p:sp>
        <p:nvSpPr>
          <p:cNvPr id="103" name="Google Shape;103;p14"/>
          <p:cNvSpPr txBox="1"/>
          <p:nvPr/>
        </p:nvSpPr>
        <p:spPr>
          <a:xfrm>
            <a:off x="5306975" y="1672713"/>
            <a:ext cx="2715300" cy="754200"/>
          </a:xfrm>
          <a:prstGeom prst="rect">
            <a:avLst/>
          </a:prstGeom>
          <a:noFill/>
          <a:ln>
            <a:noFill/>
          </a:ln>
        </p:spPr>
        <p:txBody>
          <a:bodyPr anchorCtr="0" anchor="t" bIns="34275" lIns="68575" spcFirstLastPara="1" rIns="68575" wrap="square" tIns="34275">
            <a:spAutoFit/>
          </a:bodyPr>
          <a:lstStyle/>
          <a:p>
            <a:pPr indent="-228600" lvl="0" marL="342900" marR="0" rtl="0" algn="l">
              <a:lnSpc>
                <a:spcPct val="115000"/>
              </a:lnSpc>
              <a:spcBef>
                <a:spcPts val="0"/>
              </a:spcBef>
              <a:spcAft>
                <a:spcPts val="0"/>
              </a:spcAft>
              <a:buClr>
                <a:schemeClr val="dk1"/>
              </a:buClr>
              <a:buSzPts val="1000"/>
              <a:buFont typeface="Montserrat Medium"/>
              <a:buChar char="●"/>
            </a:pPr>
            <a:r>
              <a:rPr lang="pt-BR" sz="1000">
                <a:solidFill>
                  <a:schemeClr val="dk1"/>
                </a:solidFill>
                <a:latin typeface="Montserrat Medium"/>
                <a:ea typeface="Montserrat Medium"/>
                <a:cs typeface="Montserrat Medium"/>
                <a:sym typeface="Montserrat Medium"/>
              </a:rPr>
              <a:t>Materiais de baixa reciclabilidade</a:t>
            </a:r>
            <a:endParaRPr sz="1000">
              <a:solidFill>
                <a:schemeClr val="dk1"/>
              </a:solidFill>
              <a:latin typeface="Montserrat Medium"/>
              <a:ea typeface="Montserrat Medium"/>
              <a:cs typeface="Montserrat Medium"/>
              <a:sym typeface="Montserrat Medium"/>
            </a:endParaRPr>
          </a:p>
          <a:p>
            <a:pPr indent="-228600" lvl="0" marL="342900" marR="0" rtl="0" algn="l">
              <a:lnSpc>
                <a:spcPct val="115000"/>
              </a:lnSpc>
              <a:spcBef>
                <a:spcPts val="0"/>
              </a:spcBef>
              <a:spcAft>
                <a:spcPts val="0"/>
              </a:spcAft>
              <a:buClr>
                <a:schemeClr val="dk1"/>
              </a:buClr>
              <a:buSzPts val="1000"/>
              <a:buFont typeface="Montserrat Medium"/>
              <a:buChar char="●"/>
            </a:pPr>
            <a:r>
              <a:rPr lang="pt-BR" sz="1000">
                <a:solidFill>
                  <a:schemeClr val="dk1"/>
                </a:solidFill>
                <a:latin typeface="Montserrat Medium"/>
                <a:ea typeface="Montserrat Medium"/>
                <a:cs typeface="Montserrat Medium"/>
                <a:sym typeface="Montserrat Medium"/>
              </a:rPr>
              <a:t>Impacto socioambiental</a:t>
            </a:r>
            <a:r>
              <a:rPr lang="pt-BR" sz="1000">
                <a:solidFill>
                  <a:schemeClr val="dk1"/>
                </a:solidFill>
                <a:latin typeface="Montserrat Medium"/>
                <a:ea typeface="Montserrat Medium"/>
                <a:cs typeface="Montserrat Medium"/>
                <a:sym typeface="Montserrat Medium"/>
              </a:rPr>
              <a:t> negativo</a:t>
            </a:r>
            <a:endParaRPr sz="1000">
              <a:solidFill>
                <a:schemeClr val="dk1"/>
              </a:solidFill>
              <a:latin typeface="Montserrat Medium"/>
              <a:ea typeface="Montserrat Medium"/>
              <a:cs typeface="Montserrat Medium"/>
              <a:sym typeface="Montserrat Medium"/>
            </a:endParaRPr>
          </a:p>
          <a:p>
            <a:pPr indent="-228600" lvl="0" marL="342900" marR="0" rtl="0" algn="l">
              <a:lnSpc>
                <a:spcPct val="115000"/>
              </a:lnSpc>
              <a:spcBef>
                <a:spcPts val="0"/>
              </a:spcBef>
              <a:spcAft>
                <a:spcPts val="0"/>
              </a:spcAft>
              <a:buClr>
                <a:schemeClr val="dk1"/>
              </a:buClr>
              <a:buSzPts val="1000"/>
              <a:buFont typeface="Montserrat Medium"/>
              <a:buChar char="●"/>
            </a:pPr>
            <a:r>
              <a:rPr lang="pt-BR" sz="1000">
                <a:solidFill>
                  <a:schemeClr val="dk1"/>
                </a:solidFill>
                <a:latin typeface="Montserrat Medium"/>
                <a:ea typeface="Montserrat Medium"/>
                <a:cs typeface="Montserrat Medium"/>
                <a:sym typeface="Montserrat Medium"/>
              </a:rPr>
              <a:t>Necessidade de soluções locais e escaláveis</a:t>
            </a:r>
            <a:endParaRPr i="0" sz="1000" cap="none" strike="noStrike">
              <a:solidFill>
                <a:schemeClr val="dk1"/>
              </a:solidFill>
              <a:latin typeface="Montserrat Medium"/>
              <a:ea typeface="Montserrat Medium"/>
              <a:cs typeface="Montserrat Medium"/>
              <a:sym typeface="Montserrat Medium"/>
            </a:endParaRPr>
          </a:p>
        </p:txBody>
      </p:sp>
      <p:sp>
        <p:nvSpPr>
          <p:cNvPr id="104" name="Google Shape;104;p14"/>
          <p:cNvSpPr txBox="1"/>
          <p:nvPr/>
        </p:nvSpPr>
        <p:spPr>
          <a:xfrm>
            <a:off x="5306963" y="3321013"/>
            <a:ext cx="3343500" cy="253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200"/>
              <a:buFont typeface="Arial"/>
              <a:buNone/>
            </a:pPr>
            <a:r>
              <a:rPr b="1" lang="pt-BR" sz="1200">
                <a:solidFill>
                  <a:schemeClr val="dk1"/>
                </a:solidFill>
                <a:latin typeface="Montserrat"/>
                <a:ea typeface="Montserrat"/>
                <a:cs typeface="Montserrat"/>
                <a:sym typeface="Montserrat"/>
              </a:rPr>
              <a:t>Oportunidades</a:t>
            </a:r>
            <a:endParaRPr b="1" i="0" sz="1200" u="none" cap="none" strike="noStrike">
              <a:solidFill>
                <a:schemeClr val="dk1"/>
              </a:solidFill>
              <a:latin typeface="Montserrat"/>
              <a:ea typeface="Montserrat"/>
              <a:cs typeface="Montserrat"/>
              <a:sym typeface="Montserrat"/>
            </a:endParaRPr>
          </a:p>
        </p:txBody>
      </p:sp>
      <p:sp>
        <p:nvSpPr>
          <p:cNvPr id="105" name="Google Shape;105;p14"/>
          <p:cNvSpPr txBox="1"/>
          <p:nvPr/>
        </p:nvSpPr>
        <p:spPr>
          <a:xfrm>
            <a:off x="5395425" y="3709425"/>
            <a:ext cx="2715300" cy="931200"/>
          </a:xfrm>
          <a:prstGeom prst="rect">
            <a:avLst/>
          </a:prstGeom>
          <a:noFill/>
          <a:ln>
            <a:noFill/>
          </a:ln>
        </p:spPr>
        <p:txBody>
          <a:bodyPr anchorCtr="0" anchor="t" bIns="34275" lIns="68575" spcFirstLastPara="1" rIns="68575" wrap="square" tIns="34275">
            <a:spAutoFit/>
          </a:bodyPr>
          <a:lstStyle/>
          <a:p>
            <a:pPr indent="-228600" lvl="0" marL="342900" marR="0" rtl="0" algn="l">
              <a:lnSpc>
                <a:spcPct val="115000"/>
              </a:lnSpc>
              <a:spcBef>
                <a:spcPts val="0"/>
              </a:spcBef>
              <a:spcAft>
                <a:spcPts val="0"/>
              </a:spcAft>
              <a:buClr>
                <a:schemeClr val="dk1"/>
              </a:buClr>
              <a:buSzPts val="1000"/>
              <a:buFont typeface="Montserrat Medium"/>
              <a:buChar char="●"/>
            </a:pPr>
            <a:r>
              <a:rPr lang="pt-BR" sz="1000">
                <a:solidFill>
                  <a:schemeClr val="dk1"/>
                </a:solidFill>
                <a:latin typeface="Montserrat Medium"/>
                <a:ea typeface="Montserrat Medium"/>
                <a:cs typeface="Montserrat Medium"/>
                <a:sym typeface="Montserrat Medium"/>
              </a:rPr>
              <a:t>Desenvolvimento de soluções de upcycling de alto valor</a:t>
            </a:r>
            <a:endParaRPr sz="1000">
              <a:solidFill>
                <a:schemeClr val="dk1"/>
              </a:solidFill>
              <a:latin typeface="Montserrat Medium"/>
              <a:ea typeface="Montserrat Medium"/>
              <a:cs typeface="Montserrat Medium"/>
              <a:sym typeface="Montserrat Medium"/>
            </a:endParaRPr>
          </a:p>
          <a:p>
            <a:pPr indent="-228600" lvl="0" marL="342900" marR="0" rtl="0" algn="l">
              <a:lnSpc>
                <a:spcPct val="115000"/>
              </a:lnSpc>
              <a:spcBef>
                <a:spcPts val="0"/>
              </a:spcBef>
              <a:spcAft>
                <a:spcPts val="0"/>
              </a:spcAft>
              <a:buClr>
                <a:schemeClr val="dk1"/>
              </a:buClr>
              <a:buSzPts val="1000"/>
              <a:buFont typeface="Montserrat Medium"/>
              <a:buChar char="●"/>
            </a:pPr>
            <a:r>
              <a:rPr lang="pt-BR" sz="1000">
                <a:solidFill>
                  <a:schemeClr val="dk1"/>
                </a:solidFill>
                <a:latin typeface="Montserrat Medium"/>
                <a:ea typeface="Montserrat Medium"/>
                <a:cs typeface="Montserrat Medium"/>
                <a:sym typeface="Montserrat Medium"/>
              </a:rPr>
              <a:t>Geração de renda e fortalecimento de cooperativas</a:t>
            </a:r>
            <a:endParaRPr sz="1000">
              <a:solidFill>
                <a:schemeClr val="dk1"/>
              </a:solidFill>
              <a:latin typeface="Montserrat Medium"/>
              <a:ea typeface="Montserrat Medium"/>
              <a:cs typeface="Montserrat Medium"/>
              <a:sym typeface="Montserrat Medium"/>
            </a:endParaRPr>
          </a:p>
          <a:p>
            <a:pPr indent="-228600" lvl="0" marL="342900" marR="0" rtl="0" algn="l">
              <a:lnSpc>
                <a:spcPct val="115000"/>
              </a:lnSpc>
              <a:spcBef>
                <a:spcPts val="0"/>
              </a:spcBef>
              <a:spcAft>
                <a:spcPts val="0"/>
              </a:spcAft>
              <a:buClr>
                <a:schemeClr val="dk1"/>
              </a:buClr>
              <a:buSzPts val="1000"/>
              <a:buFont typeface="Montserrat Medium"/>
              <a:buChar char="●"/>
            </a:pPr>
            <a:r>
              <a:rPr lang="pt-BR" sz="1000">
                <a:solidFill>
                  <a:schemeClr val="dk1"/>
                </a:solidFill>
                <a:latin typeface="Montserrat Medium"/>
                <a:ea typeface="Montserrat Medium"/>
                <a:cs typeface="Montserrat Medium"/>
                <a:sym typeface="Montserrat Medium"/>
              </a:rPr>
              <a:t>Inovação em design e materiais</a:t>
            </a:r>
            <a:endParaRPr sz="1000">
              <a:solidFill>
                <a:schemeClr val="dk1"/>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2EB"/>
        </a:solidFill>
      </p:bgPr>
    </p:bg>
    <p:spTree>
      <p:nvGrpSpPr>
        <p:cNvPr id="109" name="Shape 109"/>
        <p:cNvGrpSpPr/>
        <p:nvPr/>
      </p:nvGrpSpPr>
      <p:grpSpPr>
        <a:xfrm>
          <a:off x="0" y="0"/>
          <a:ext cx="0" cy="0"/>
          <a:chOff x="0" y="0"/>
          <a:chExt cx="0" cy="0"/>
        </a:xfrm>
      </p:grpSpPr>
      <p:pic>
        <p:nvPicPr>
          <p:cNvPr id="110" name="Google Shape;110;p15" title="Natura Corp_ Logo_Vertical.png"/>
          <p:cNvPicPr preferRelativeResize="0"/>
          <p:nvPr/>
        </p:nvPicPr>
        <p:blipFill>
          <a:blip r:embed="rId3">
            <a:alphaModFix/>
          </a:blip>
          <a:stretch>
            <a:fillRect/>
          </a:stretch>
        </p:blipFill>
        <p:spPr>
          <a:xfrm>
            <a:off x="1241500" y="4759000"/>
            <a:ext cx="499724" cy="309275"/>
          </a:xfrm>
          <a:prstGeom prst="rect">
            <a:avLst/>
          </a:prstGeom>
          <a:noFill/>
          <a:ln>
            <a:noFill/>
          </a:ln>
        </p:spPr>
      </p:pic>
      <p:sp>
        <p:nvSpPr>
          <p:cNvPr id="111" name="Google Shape;111;p15"/>
          <p:cNvSpPr txBox="1"/>
          <p:nvPr/>
        </p:nvSpPr>
        <p:spPr>
          <a:xfrm>
            <a:off x="205275" y="177350"/>
            <a:ext cx="66489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803176"/>
                </a:solidFill>
                <a:latin typeface="Montserrat"/>
                <a:ea typeface="Montserrat"/>
                <a:cs typeface="Montserrat"/>
                <a:sym typeface="Montserrat"/>
              </a:rPr>
              <a:t>Objetivo da Iniciativa</a:t>
            </a:r>
            <a:endParaRPr b="1" sz="1800">
              <a:solidFill>
                <a:srgbClr val="803176"/>
              </a:solidFill>
              <a:latin typeface="Montserrat"/>
              <a:ea typeface="Montserrat"/>
              <a:cs typeface="Montserrat"/>
              <a:sym typeface="Montserrat"/>
            </a:endParaRPr>
          </a:p>
        </p:txBody>
      </p:sp>
      <p:sp>
        <p:nvSpPr>
          <p:cNvPr id="112" name="Google Shape;112;p15"/>
          <p:cNvSpPr/>
          <p:nvPr/>
        </p:nvSpPr>
        <p:spPr>
          <a:xfrm>
            <a:off x="5395688" y="1830825"/>
            <a:ext cx="3748200" cy="3312600"/>
          </a:xfrm>
          <a:prstGeom prst="round1Rect">
            <a:avLst>
              <a:gd fmla="val 16667" name="adj"/>
            </a:avLst>
          </a:prstGeom>
          <a:solidFill>
            <a:srgbClr val="FE772C"/>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3" name="Google Shape;113;p15"/>
          <p:cNvSpPr/>
          <p:nvPr/>
        </p:nvSpPr>
        <p:spPr>
          <a:xfrm>
            <a:off x="2526244" y="1596600"/>
            <a:ext cx="3408000" cy="3546900"/>
          </a:xfrm>
          <a:prstGeom prst="round1Rect">
            <a:avLst>
              <a:gd fmla="val 16667" name="adj"/>
            </a:avLst>
          </a:prstGeom>
          <a:solidFill>
            <a:srgbClr val="C46348"/>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4" name="Google Shape;114;p15"/>
          <p:cNvSpPr/>
          <p:nvPr/>
        </p:nvSpPr>
        <p:spPr>
          <a:xfrm>
            <a:off x="-57731" y="1370550"/>
            <a:ext cx="3117300" cy="3773100"/>
          </a:xfrm>
          <a:prstGeom prst="round1Rect">
            <a:avLst>
              <a:gd fmla="val 16667" name="adj"/>
            </a:avLst>
          </a:prstGeom>
          <a:solidFill>
            <a:srgbClr val="9B3E29"/>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5" name="Google Shape;115;p15"/>
          <p:cNvSpPr txBox="1"/>
          <p:nvPr/>
        </p:nvSpPr>
        <p:spPr>
          <a:xfrm>
            <a:off x="143456" y="2009100"/>
            <a:ext cx="40650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100"/>
              <a:buFont typeface="Arial"/>
              <a:buNone/>
            </a:pPr>
            <a:r>
              <a:rPr b="0" i="1" lang="pt-BR" sz="1100" u="none" cap="none" strike="noStrike">
                <a:solidFill>
                  <a:schemeClr val="lt1"/>
                </a:solidFill>
                <a:latin typeface="SUSE"/>
                <a:ea typeface="SUSE"/>
                <a:cs typeface="SUSE"/>
                <a:sym typeface="SUSE"/>
              </a:rPr>
              <a:t>Pergunta norteadora</a:t>
            </a:r>
            <a:endParaRPr b="0" i="1" sz="1100" u="none" cap="none" strike="noStrike">
              <a:solidFill>
                <a:schemeClr val="lt1"/>
              </a:solidFill>
              <a:latin typeface="SUSE"/>
              <a:ea typeface="SUSE"/>
              <a:cs typeface="SUSE"/>
              <a:sym typeface="SUSE"/>
            </a:endParaRPr>
          </a:p>
        </p:txBody>
      </p:sp>
      <p:sp>
        <p:nvSpPr>
          <p:cNvPr id="116" name="Google Shape;116;p15"/>
          <p:cNvSpPr txBox="1"/>
          <p:nvPr/>
        </p:nvSpPr>
        <p:spPr>
          <a:xfrm>
            <a:off x="143456" y="2582663"/>
            <a:ext cx="2610000" cy="1423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100"/>
              <a:buFont typeface="Arial"/>
              <a:buNone/>
            </a:pPr>
            <a:r>
              <a:rPr lang="pt-BR" sz="1100">
                <a:solidFill>
                  <a:schemeClr val="lt1"/>
                </a:solidFill>
                <a:latin typeface="SUSE"/>
                <a:ea typeface="SUSE"/>
                <a:cs typeface="SUSE"/>
                <a:sym typeface="SUSE"/>
              </a:rPr>
              <a:t>Como podemos destinar embalagens de cosméticos, feitas de plásticos com baixo valor comercial, para a reciclagem, de modo a gerar valor para as cooperativas de reciclagem que as coletam e reduzir a nossa contribuição de rejeitos para o mundo?</a:t>
            </a:r>
            <a:endParaRPr sz="1100">
              <a:solidFill>
                <a:schemeClr val="lt1"/>
              </a:solidFill>
              <a:latin typeface="SUSE"/>
              <a:ea typeface="SUSE"/>
              <a:cs typeface="SUSE"/>
              <a:sym typeface="SUSE"/>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SUSE"/>
              <a:ea typeface="SUSE"/>
              <a:cs typeface="SUSE"/>
              <a:sym typeface="SUSE"/>
            </a:endParaRPr>
          </a:p>
        </p:txBody>
      </p:sp>
      <p:sp>
        <p:nvSpPr>
          <p:cNvPr id="117" name="Google Shape;117;p15"/>
          <p:cNvSpPr txBox="1"/>
          <p:nvPr/>
        </p:nvSpPr>
        <p:spPr>
          <a:xfrm>
            <a:off x="3209718" y="2009100"/>
            <a:ext cx="40650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100"/>
              <a:buFont typeface="Arial"/>
              <a:buNone/>
            </a:pPr>
            <a:r>
              <a:rPr b="0" i="1" lang="pt-BR" sz="1100" u="none" cap="none" strike="noStrike">
                <a:solidFill>
                  <a:schemeClr val="lt1"/>
                </a:solidFill>
                <a:latin typeface="SUSE"/>
                <a:ea typeface="SUSE"/>
                <a:cs typeface="SUSE"/>
                <a:sym typeface="SUSE"/>
              </a:rPr>
              <a:t>Objetivo</a:t>
            </a:r>
            <a:endParaRPr b="0" i="1" sz="1100" u="none" cap="none" strike="noStrike">
              <a:solidFill>
                <a:schemeClr val="lt1"/>
              </a:solidFill>
              <a:latin typeface="SUSE"/>
              <a:ea typeface="SUSE"/>
              <a:cs typeface="SUSE"/>
              <a:sym typeface="SUSE"/>
            </a:endParaRPr>
          </a:p>
        </p:txBody>
      </p:sp>
      <p:sp>
        <p:nvSpPr>
          <p:cNvPr id="118" name="Google Shape;118;p15"/>
          <p:cNvSpPr txBox="1"/>
          <p:nvPr/>
        </p:nvSpPr>
        <p:spPr>
          <a:xfrm>
            <a:off x="6081168" y="2582663"/>
            <a:ext cx="2946900" cy="2106300"/>
          </a:xfrm>
          <a:prstGeom prst="rect">
            <a:avLst/>
          </a:prstGeom>
          <a:noFill/>
          <a:ln>
            <a:noFill/>
          </a:ln>
        </p:spPr>
        <p:txBody>
          <a:bodyPr anchorCtr="0" anchor="t" bIns="34275" lIns="68575" spcFirstLastPara="1" rIns="68575" wrap="square" tIns="34275">
            <a:spAutoFit/>
          </a:bodyPr>
          <a:lstStyle/>
          <a:p>
            <a:pPr indent="-234950" lvl="0" marL="342900" marR="0" rtl="0" algn="l">
              <a:lnSpc>
                <a:spcPct val="100000"/>
              </a:lnSpc>
              <a:spcBef>
                <a:spcPts val="800"/>
              </a:spcBef>
              <a:spcAft>
                <a:spcPts val="0"/>
              </a:spcAft>
              <a:buClr>
                <a:schemeClr val="lt1"/>
              </a:buClr>
              <a:buSzPts val="1100"/>
              <a:buFont typeface="SUSE"/>
              <a:buChar char="●"/>
            </a:pPr>
            <a:r>
              <a:rPr lang="pt-BR" sz="1100">
                <a:solidFill>
                  <a:schemeClr val="lt1"/>
                </a:solidFill>
                <a:latin typeface="SUSE"/>
                <a:ea typeface="SUSE"/>
                <a:cs typeface="SUSE"/>
                <a:sym typeface="SUSE"/>
              </a:rPr>
              <a:t>Viabilidade econômica para cooperativas</a:t>
            </a:r>
            <a:endParaRPr sz="1100">
              <a:solidFill>
                <a:schemeClr val="lt1"/>
              </a:solidFill>
              <a:latin typeface="SUSE"/>
              <a:ea typeface="SUSE"/>
              <a:cs typeface="SUSE"/>
              <a:sym typeface="SUSE"/>
            </a:endParaRPr>
          </a:p>
          <a:p>
            <a:pPr indent="-234950" lvl="0" marL="342900" marR="0" rtl="0" algn="l">
              <a:lnSpc>
                <a:spcPct val="100000"/>
              </a:lnSpc>
              <a:spcBef>
                <a:spcPts val="800"/>
              </a:spcBef>
              <a:spcAft>
                <a:spcPts val="0"/>
              </a:spcAft>
              <a:buClr>
                <a:schemeClr val="lt1"/>
              </a:buClr>
              <a:buSzPts val="1100"/>
              <a:buFont typeface="SUSE"/>
              <a:buChar char="●"/>
            </a:pPr>
            <a:r>
              <a:rPr lang="pt-BR" sz="1100">
                <a:solidFill>
                  <a:schemeClr val="lt1"/>
                </a:solidFill>
                <a:latin typeface="SUSE"/>
                <a:ea typeface="SUSE"/>
                <a:cs typeface="SUSE"/>
                <a:sym typeface="SUSE"/>
              </a:rPr>
              <a:t>Escalabilidade e replicabilidade local</a:t>
            </a:r>
            <a:endParaRPr sz="1100">
              <a:solidFill>
                <a:schemeClr val="lt1"/>
              </a:solidFill>
              <a:latin typeface="SUSE"/>
              <a:ea typeface="SUSE"/>
              <a:cs typeface="SUSE"/>
              <a:sym typeface="SUSE"/>
            </a:endParaRPr>
          </a:p>
          <a:p>
            <a:pPr indent="-234950" lvl="0" marL="342900" marR="0" rtl="0" algn="l">
              <a:lnSpc>
                <a:spcPct val="100000"/>
              </a:lnSpc>
              <a:spcBef>
                <a:spcPts val="800"/>
              </a:spcBef>
              <a:spcAft>
                <a:spcPts val="0"/>
              </a:spcAft>
              <a:buClr>
                <a:schemeClr val="lt1"/>
              </a:buClr>
              <a:buSzPts val="1100"/>
              <a:buFont typeface="SUSE"/>
              <a:buChar char="●"/>
            </a:pPr>
            <a:r>
              <a:rPr lang="pt-BR" sz="1100">
                <a:solidFill>
                  <a:schemeClr val="lt1"/>
                </a:solidFill>
                <a:latin typeface="SUSE"/>
                <a:ea typeface="SUSE"/>
                <a:cs typeface="SUSE"/>
                <a:sym typeface="SUSE"/>
              </a:rPr>
              <a:t>Custo de implementação acessível</a:t>
            </a:r>
            <a:endParaRPr sz="1100">
              <a:solidFill>
                <a:schemeClr val="lt1"/>
              </a:solidFill>
              <a:latin typeface="SUSE"/>
              <a:ea typeface="SUSE"/>
              <a:cs typeface="SUSE"/>
              <a:sym typeface="SUSE"/>
            </a:endParaRPr>
          </a:p>
          <a:p>
            <a:pPr indent="-234950" lvl="0" marL="342900" marR="0" rtl="0" algn="l">
              <a:lnSpc>
                <a:spcPct val="100000"/>
              </a:lnSpc>
              <a:spcBef>
                <a:spcPts val="800"/>
              </a:spcBef>
              <a:spcAft>
                <a:spcPts val="0"/>
              </a:spcAft>
              <a:buClr>
                <a:schemeClr val="lt1"/>
              </a:buClr>
              <a:buSzPts val="1100"/>
              <a:buFont typeface="SUSE"/>
              <a:buChar char="●"/>
            </a:pPr>
            <a:r>
              <a:rPr lang="pt-BR" sz="1100">
                <a:solidFill>
                  <a:schemeClr val="lt1"/>
                </a:solidFill>
                <a:latin typeface="SUSE"/>
                <a:ea typeface="SUSE"/>
                <a:cs typeface="SUSE"/>
                <a:sym typeface="SUSE"/>
              </a:rPr>
              <a:t>Geração de produtos reciclados competitivos e duráveis</a:t>
            </a:r>
            <a:endParaRPr sz="1100">
              <a:solidFill>
                <a:schemeClr val="lt1"/>
              </a:solidFill>
              <a:latin typeface="SUSE"/>
              <a:ea typeface="SUSE"/>
              <a:cs typeface="SUSE"/>
              <a:sym typeface="SUSE"/>
            </a:endParaRPr>
          </a:p>
          <a:p>
            <a:pPr indent="-234950" lvl="0" marL="342900" marR="0" rtl="0" algn="l">
              <a:lnSpc>
                <a:spcPct val="100000"/>
              </a:lnSpc>
              <a:spcBef>
                <a:spcPts val="800"/>
              </a:spcBef>
              <a:spcAft>
                <a:spcPts val="0"/>
              </a:spcAft>
              <a:buClr>
                <a:schemeClr val="lt1"/>
              </a:buClr>
              <a:buSzPts val="1100"/>
              <a:buFont typeface="SUSE"/>
              <a:buChar char="●"/>
            </a:pPr>
            <a:r>
              <a:rPr lang="pt-BR" sz="1100">
                <a:solidFill>
                  <a:schemeClr val="lt1"/>
                </a:solidFill>
                <a:latin typeface="SUSE"/>
                <a:ea typeface="SUSE"/>
                <a:cs typeface="SUSE"/>
                <a:sym typeface="SUSE"/>
              </a:rPr>
              <a:t>Redução do volume de rejeitos</a:t>
            </a:r>
            <a:endParaRPr sz="1100">
              <a:solidFill>
                <a:schemeClr val="lt1"/>
              </a:solidFill>
              <a:latin typeface="SUSE"/>
              <a:ea typeface="SUSE"/>
              <a:cs typeface="SUSE"/>
              <a:sym typeface="SUSE"/>
            </a:endParaRPr>
          </a:p>
          <a:p>
            <a:pPr indent="-234950" lvl="0" marL="342900" marR="0" rtl="0" algn="l">
              <a:lnSpc>
                <a:spcPct val="100000"/>
              </a:lnSpc>
              <a:spcBef>
                <a:spcPts val="800"/>
              </a:spcBef>
              <a:spcAft>
                <a:spcPts val="800"/>
              </a:spcAft>
              <a:buClr>
                <a:schemeClr val="lt1"/>
              </a:buClr>
              <a:buSzPts val="1100"/>
              <a:buFont typeface="SUSE"/>
              <a:buChar char="●"/>
            </a:pPr>
            <a:r>
              <a:rPr lang="pt-BR" sz="1100">
                <a:solidFill>
                  <a:schemeClr val="lt1"/>
                </a:solidFill>
                <a:latin typeface="SUSE"/>
                <a:ea typeface="SUSE"/>
                <a:cs typeface="SUSE"/>
                <a:sym typeface="SUSE"/>
              </a:rPr>
              <a:t>Potencial de venda dos produtos criados</a:t>
            </a:r>
            <a:endParaRPr sz="1100">
              <a:solidFill>
                <a:schemeClr val="lt1"/>
              </a:solidFill>
              <a:latin typeface="SUSE"/>
              <a:ea typeface="SUSE"/>
              <a:cs typeface="SUSE"/>
              <a:sym typeface="SUSE"/>
            </a:endParaRPr>
          </a:p>
        </p:txBody>
      </p:sp>
      <p:sp>
        <p:nvSpPr>
          <p:cNvPr id="119" name="Google Shape;119;p15"/>
          <p:cNvSpPr txBox="1"/>
          <p:nvPr/>
        </p:nvSpPr>
        <p:spPr>
          <a:xfrm>
            <a:off x="6081169" y="2009100"/>
            <a:ext cx="26100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100"/>
              <a:buFont typeface="Arial"/>
              <a:buNone/>
            </a:pPr>
            <a:r>
              <a:rPr b="0" i="1" lang="pt-BR" sz="1100" u="none" cap="none" strike="noStrike">
                <a:solidFill>
                  <a:schemeClr val="lt1"/>
                </a:solidFill>
                <a:latin typeface="SUSE"/>
                <a:ea typeface="SUSE"/>
                <a:cs typeface="SUSE"/>
                <a:sym typeface="SUSE"/>
              </a:rPr>
              <a:t>Critérios de sucesso</a:t>
            </a:r>
            <a:endParaRPr b="0" i="1" sz="1100" u="none" cap="none" strike="noStrike">
              <a:solidFill>
                <a:schemeClr val="lt1"/>
              </a:solidFill>
              <a:latin typeface="SUSE"/>
              <a:ea typeface="SUSE"/>
              <a:cs typeface="SUSE"/>
              <a:sym typeface="SUSE"/>
            </a:endParaRPr>
          </a:p>
        </p:txBody>
      </p:sp>
      <p:sp>
        <p:nvSpPr>
          <p:cNvPr id="120" name="Google Shape;120;p15"/>
          <p:cNvSpPr txBox="1"/>
          <p:nvPr/>
        </p:nvSpPr>
        <p:spPr>
          <a:xfrm>
            <a:off x="3209718" y="2582663"/>
            <a:ext cx="2340600" cy="2100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100"/>
              <a:buFont typeface="Arial"/>
              <a:buNone/>
            </a:pPr>
            <a:r>
              <a:rPr lang="pt-BR" sz="1100">
                <a:solidFill>
                  <a:schemeClr val="lt1"/>
                </a:solidFill>
                <a:latin typeface="SUSE"/>
                <a:ea typeface="SUSE"/>
                <a:cs typeface="SUSE"/>
                <a:sym typeface="SUSE"/>
              </a:rPr>
              <a:t>Desenvolver novas formas de reaproveitamento dos resíduos de embalagens cosméticas feitas de plásticos sem valor comercial de modo a gerar valor financeiro para as cooperativas de reciclagem envolvidas no processo e a reduzir o impacto socioambiental dos rejeitos gerados por estas embalagens. </a:t>
            </a:r>
            <a:endParaRPr sz="1100">
              <a:solidFill>
                <a:schemeClr val="lt1"/>
              </a:solidFill>
              <a:latin typeface="SUSE"/>
              <a:ea typeface="SUSE"/>
              <a:cs typeface="SUSE"/>
              <a:sym typeface="SUSE"/>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SUSE"/>
              <a:ea typeface="SUSE"/>
              <a:cs typeface="SUSE"/>
              <a:sym typeface="SUSE"/>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SUSE"/>
              <a:ea typeface="SUSE"/>
              <a:cs typeface="SUSE"/>
              <a:sym typeface="SUSE"/>
            </a:endParaRPr>
          </a:p>
        </p:txBody>
      </p:sp>
      <p:cxnSp>
        <p:nvCxnSpPr>
          <p:cNvPr id="121" name="Google Shape;121;p15"/>
          <p:cNvCxnSpPr/>
          <p:nvPr/>
        </p:nvCxnSpPr>
        <p:spPr>
          <a:xfrm>
            <a:off x="215981" y="2297100"/>
            <a:ext cx="372300" cy="0"/>
          </a:xfrm>
          <a:prstGeom prst="straightConnector1">
            <a:avLst/>
          </a:prstGeom>
          <a:noFill/>
          <a:ln cap="flat" cmpd="sng" w="7150">
            <a:solidFill>
              <a:schemeClr val="lt1"/>
            </a:solidFill>
            <a:prstDash val="solid"/>
            <a:round/>
            <a:headEnd len="sm" w="sm" type="none"/>
            <a:tailEnd len="sm" w="sm" type="none"/>
          </a:ln>
        </p:spPr>
      </p:cxnSp>
      <p:cxnSp>
        <p:nvCxnSpPr>
          <p:cNvPr id="122" name="Google Shape;122;p15"/>
          <p:cNvCxnSpPr/>
          <p:nvPr/>
        </p:nvCxnSpPr>
        <p:spPr>
          <a:xfrm>
            <a:off x="3296288" y="2297100"/>
            <a:ext cx="372300" cy="0"/>
          </a:xfrm>
          <a:prstGeom prst="straightConnector1">
            <a:avLst/>
          </a:prstGeom>
          <a:noFill/>
          <a:ln cap="flat" cmpd="sng" w="7150">
            <a:solidFill>
              <a:schemeClr val="lt1"/>
            </a:solidFill>
            <a:prstDash val="solid"/>
            <a:round/>
            <a:headEnd len="sm" w="sm" type="none"/>
            <a:tailEnd len="sm" w="sm" type="none"/>
          </a:ln>
        </p:spPr>
      </p:cxnSp>
      <p:cxnSp>
        <p:nvCxnSpPr>
          <p:cNvPr id="123" name="Google Shape;123;p15"/>
          <p:cNvCxnSpPr/>
          <p:nvPr/>
        </p:nvCxnSpPr>
        <p:spPr>
          <a:xfrm>
            <a:off x="6159563" y="2297100"/>
            <a:ext cx="372300" cy="0"/>
          </a:xfrm>
          <a:prstGeom prst="straightConnector1">
            <a:avLst/>
          </a:prstGeom>
          <a:noFill/>
          <a:ln cap="flat" cmpd="sng" w="7150">
            <a:solidFill>
              <a:schemeClr val="lt1"/>
            </a:solidFill>
            <a:prstDash val="solid"/>
            <a:round/>
            <a:headEnd len="sm" w="sm" type="none"/>
            <a:tailEnd len="sm" w="sm" type="none"/>
          </a:ln>
        </p:spPr>
      </p:cxnSp>
      <p:sp>
        <p:nvSpPr>
          <p:cNvPr id="124" name="Google Shape;124;p15"/>
          <p:cNvSpPr txBox="1"/>
          <p:nvPr/>
        </p:nvSpPr>
        <p:spPr>
          <a:xfrm>
            <a:off x="262175" y="792150"/>
            <a:ext cx="5374200" cy="4080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Clr>
                <a:srgbClr val="000000"/>
              </a:buClr>
              <a:buSzPts val="900"/>
              <a:buFont typeface="Arial"/>
              <a:buNone/>
            </a:pPr>
            <a:r>
              <a:rPr b="1" lang="pt-BR" sz="1000">
                <a:solidFill>
                  <a:srgbClr val="4A5937"/>
                </a:solidFill>
                <a:latin typeface="Montserrat"/>
                <a:ea typeface="Montserrat"/>
                <a:cs typeface="Montserrat"/>
                <a:sym typeface="Montserrat"/>
              </a:rPr>
              <a:t>A partir destes elementos, definimos a pergunta norteadora, o objetivo e os critérios de sucesso do projeto.</a:t>
            </a:r>
            <a:endParaRPr b="1" sz="1000">
              <a:solidFill>
                <a:srgbClr val="4A5937"/>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2EB"/>
        </a:solidFill>
      </p:bgPr>
    </p:bg>
    <p:spTree>
      <p:nvGrpSpPr>
        <p:cNvPr id="128" name="Shape 128"/>
        <p:cNvGrpSpPr/>
        <p:nvPr/>
      </p:nvGrpSpPr>
      <p:grpSpPr>
        <a:xfrm>
          <a:off x="0" y="0"/>
          <a:ext cx="0" cy="0"/>
          <a:chOff x="0" y="0"/>
          <a:chExt cx="0" cy="0"/>
        </a:xfrm>
      </p:grpSpPr>
      <p:sp>
        <p:nvSpPr>
          <p:cNvPr id="129" name="Google Shape;129;p16"/>
          <p:cNvSpPr/>
          <p:nvPr/>
        </p:nvSpPr>
        <p:spPr>
          <a:xfrm>
            <a:off x="0" y="883775"/>
            <a:ext cx="4221300" cy="4259700"/>
          </a:xfrm>
          <a:prstGeom prst="rect">
            <a:avLst/>
          </a:prstGeom>
          <a:solidFill>
            <a:srgbClr val="C46348"/>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2"/>
              </a:solidFill>
              <a:latin typeface="Arial"/>
              <a:ea typeface="Arial"/>
              <a:cs typeface="Arial"/>
              <a:sym typeface="Arial"/>
            </a:endParaRPr>
          </a:p>
        </p:txBody>
      </p:sp>
      <p:pic>
        <p:nvPicPr>
          <p:cNvPr id="130" name="Google Shape;130;p16" title="Natura Corp_ Logo_Vertical.png"/>
          <p:cNvPicPr preferRelativeResize="0"/>
          <p:nvPr/>
        </p:nvPicPr>
        <p:blipFill>
          <a:blip r:embed="rId3">
            <a:alphaModFix/>
          </a:blip>
          <a:stretch>
            <a:fillRect/>
          </a:stretch>
        </p:blipFill>
        <p:spPr>
          <a:xfrm>
            <a:off x="7270725" y="4739350"/>
            <a:ext cx="499724" cy="309275"/>
          </a:xfrm>
          <a:prstGeom prst="rect">
            <a:avLst/>
          </a:prstGeom>
          <a:noFill/>
          <a:ln>
            <a:noFill/>
          </a:ln>
        </p:spPr>
      </p:pic>
      <p:sp>
        <p:nvSpPr>
          <p:cNvPr id="131" name="Google Shape;131;p16"/>
          <p:cNvSpPr txBox="1"/>
          <p:nvPr/>
        </p:nvSpPr>
        <p:spPr>
          <a:xfrm>
            <a:off x="205274" y="177350"/>
            <a:ext cx="73263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803176"/>
                </a:solidFill>
                <a:latin typeface="Montserrat"/>
                <a:ea typeface="Montserrat"/>
                <a:cs typeface="Montserrat"/>
                <a:sym typeface="Montserrat"/>
              </a:rPr>
              <a:t>Tipo de Caso e Descrição da Prática</a:t>
            </a:r>
            <a:endParaRPr b="1" sz="1800">
              <a:solidFill>
                <a:srgbClr val="803176"/>
              </a:solidFill>
              <a:latin typeface="Montserrat"/>
              <a:ea typeface="Montserrat"/>
              <a:cs typeface="Montserrat"/>
              <a:sym typeface="Montserrat"/>
            </a:endParaRPr>
          </a:p>
        </p:txBody>
      </p:sp>
      <p:pic>
        <p:nvPicPr>
          <p:cNvPr descr="Padrão do plano de fundo&#10;&#10;Descrição gerada automaticamente" id="132" name="Google Shape;132;p16"/>
          <p:cNvPicPr preferRelativeResize="0"/>
          <p:nvPr/>
        </p:nvPicPr>
        <p:blipFill rotWithShape="1">
          <a:blip r:embed="rId4">
            <a:alphaModFix/>
          </a:blip>
          <a:srcRect b="0" l="0" r="79625" t="17184"/>
          <a:stretch/>
        </p:blipFill>
        <p:spPr>
          <a:xfrm>
            <a:off x="4209675" y="883800"/>
            <a:ext cx="724676" cy="4259699"/>
          </a:xfrm>
          <a:prstGeom prst="rect">
            <a:avLst/>
          </a:prstGeom>
          <a:noFill/>
          <a:ln>
            <a:noFill/>
          </a:ln>
        </p:spPr>
      </p:pic>
      <p:sp>
        <p:nvSpPr>
          <p:cNvPr id="133" name="Google Shape;133;p16"/>
          <p:cNvSpPr txBox="1"/>
          <p:nvPr/>
        </p:nvSpPr>
        <p:spPr>
          <a:xfrm>
            <a:off x="291731" y="1377963"/>
            <a:ext cx="2895900" cy="623400"/>
          </a:xfrm>
          <a:prstGeom prst="rect">
            <a:avLst/>
          </a:prstGeom>
          <a:noFill/>
          <a:ln>
            <a:noFill/>
          </a:ln>
        </p:spPr>
        <p:txBody>
          <a:bodyPr anchorCtr="0" anchor="t" bIns="34275" lIns="0" spcFirstLastPara="1" rIns="0" wrap="square" tIns="34275">
            <a:spAutoFit/>
          </a:bodyPr>
          <a:lstStyle/>
          <a:p>
            <a:pPr indent="0" lvl="0" marL="0" marR="0" rtl="0" algn="l">
              <a:lnSpc>
                <a:spcPct val="100000"/>
              </a:lnSpc>
              <a:spcBef>
                <a:spcPts val="0"/>
              </a:spcBef>
              <a:spcAft>
                <a:spcPts val="0"/>
              </a:spcAft>
              <a:buClr>
                <a:srgbClr val="000000"/>
              </a:buClr>
              <a:buSzPts val="1800"/>
              <a:buFont typeface="Arial"/>
              <a:buNone/>
            </a:pPr>
            <a:r>
              <a:rPr lang="pt-BR" sz="1800">
                <a:solidFill>
                  <a:schemeClr val="lt1"/>
                </a:solidFill>
                <a:latin typeface="Montserrat Medium"/>
                <a:ea typeface="Montserrat Medium"/>
                <a:cs typeface="Montserrat Medium"/>
                <a:sym typeface="Montserrat Medium"/>
              </a:rPr>
              <a:t>Parceria com startup Seixo de Plástico</a:t>
            </a:r>
            <a:endParaRPr sz="1800">
              <a:solidFill>
                <a:schemeClr val="lt1"/>
              </a:solidFill>
              <a:latin typeface="Montserrat Medium"/>
              <a:ea typeface="Montserrat Medium"/>
              <a:cs typeface="Montserrat Medium"/>
              <a:sym typeface="Montserrat Medium"/>
            </a:endParaRPr>
          </a:p>
        </p:txBody>
      </p:sp>
      <p:sp>
        <p:nvSpPr>
          <p:cNvPr id="134" name="Google Shape;134;p16"/>
          <p:cNvSpPr txBox="1"/>
          <p:nvPr/>
        </p:nvSpPr>
        <p:spPr>
          <a:xfrm>
            <a:off x="291725" y="2104550"/>
            <a:ext cx="3174600" cy="1704000"/>
          </a:xfrm>
          <a:prstGeom prst="rect">
            <a:avLst/>
          </a:prstGeom>
          <a:noFill/>
          <a:ln>
            <a:noFill/>
          </a:ln>
        </p:spPr>
        <p:txBody>
          <a:bodyPr anchorCtr="0" anchor="t" bIns="34275" lIns="0" spcFirstLastPara="1" rIns="0" wrap="square" tIns="34275">
            <a:spAutoFit/>
          </a:bodyPr>
          <a:lstStyle/>
          <a:p>
            <a:pPr indent="0" lvl="0" marL="0" marR="0" rtl="0" algn="l">
              <a:lnSpc>
                <a:spcPct val="120000"/>
              </a:lnSpc>
              <a:spcBef>
                <a:spcPts val="0"/>
              </a:spcBef>
              <a:spcAft>
                <a:spcPts val="0"/>
              </a:spcAft>
              <a:buClr>
                <a:srgbClr val="000000"/>
              </a:buClr>
              <a:buSzPts val="900"/>
              <a:buFont typeface="Arial"/>
              <a:buNone/>
            </a:pPr>
            <a:r>
              <a:rPr i="0" lang="pt-BR" sz="900" u="none" cap="none" strike="noStrike">
                <a:solidFill>
                  <a:schemeClr val="lt1"/>
                </a:solidFill>
                <a:latin typeface="Montserrat Medium"/>
                <a:ea typeface="Montserrat Medium"/>
                <a:cs typeface="Montserrat Medium"/>
                <a:sym typeface="Montserrat Medium"/>
              </a:rPr>
              <a:t>A </a:t>
            </a:r>
            <a:r>
              <a:rPr lang="pt-BR" sz="900">
                <a:solidFill>
                  <a:schemeClr val="lt1"/>
                </a:solidFill>
                <a:latin typeface="Montserrat Medium"/>
                <a:ea typeface="Montserrat Medium"/>
                <a:cs typeface="Montserrat Medium"/>
                <a:sym typeface="Montserrat Medium"/>
              </a:rPr>
              <a:t>Seixo de Plástico </a:t>
            </a:r>
            <a:r>
              <a:rPr i="0" lang="pt-BR" sz="900" u="none" cap="none" strike="noStrike">
                <a:solidFill>
                  <a:schemeClr val="lt1"/>
                </a:solidFill>
                <a:latin typeface="Montserrat Medium"/>
                <a:ea typeface="Montserrat Medium"/>
                <a:cs typeface="Montserrat Medium"/>
                <a:sym typeface="Montserrat Medium"/>
              </a:rPr>
              <a:t>foi contratada por oferecer </a:t>
            </a:r>
            <a:r>
              <a:rPr lang="pt-BR" sz="900">
                <a:solidFill>
                  <a:schemeClr val="lt1"/>
                </a:solidFill>
                <a:latin typeface="Montserrat Medium"/>
                <a:ea typeface="Montserrat Medium"/>
                <a:cs typeface="Montserrat Medium"/>
                <a:sym typeface="Montserrat Medium"/>
              </a:rPr>
              <a:t>uma tecnologia própria de transformação de resíduos plásticos e de vidro em materiais de alto valor agregado e com aderência no mercado local</a:t>
            </a:r>
            <a:r>
              <a:rPr i="0" lang="pt-BR" sz="900" u="none" cap="none" strike="noStrike">
                <a:solidFill>
                  <a:schemeClr val="lt1"/>
                </a:solidFill>
                <a:latin typeface="Montserrat Medium"/>
                <a:ea typeface="Montserrat Medium"/>
                <a:cs typeface="Montserrat Medium"/>
                <a:sym typeface="Montserrat Medium"/>
              </a:rPr>
              <a:t>. </a:t>
            </a:r>
            <a:endParaRPr i="0" sz="900" u="none" cap="none" strike="noStrike">
              <a:solidFill>
                <a:schemeClr val="lt1"/>
              </a:solidFill>
              <a:latin typeface="Montserrat Medium"/>
              <a:ea typeface="Montserrat Medium"/>
              <a:cs typeface="Montserrat Medium"/>
              <a:sym typeface="Montserrat Medium"/>
            </a:endParaRPr>
          </a:p>
          <a:p>
            <a:pPr indent="0" lvl="0" marL="0" marR="0" rtl="0" algn="l">
              <a:lnSpc>
                <a:spcPct val="120000"/>
              </a:lnSpc>
              <a:spcBef>
                <a:spcPts val="0"/>
              </a:spcBef>
              <a:spcAft>
                <a:spcPts val="0"/>
              </a:spcAft>
              <a:buClr>
                <a:srgbClr val="000000"/>
              </a:buClr>
              <a:buSzPts val="900"/>
              <a:buFont typeface="Arial"/>
              <a:buNone/>
            </a:pPr>
            <a:r>
              <a:t/>
            </a:r>
            <a:endParaRPr i="0" sz="900" u="none" cap="none" strike="noStrike">
              <a:solidFill>
                <a:schemeClr val="lt1"/>
              </a:solidFill>
              <a:latin typeface="Montserrat Medium"/>
              <a:ea typeface="Montserrat Medium"/>
              <a:cs typeface="Montserrat Medium"/>
              <a:sym typeface="Montserrat Medium"/>
            </a:endParaRPr>
          </a:p>
          <a:p>
            <a:pPr indent="0" lvl="0" marL="0" marR="0" rtl="0" algn="l">
              <a:lnSpc>
                <a:spcPct val="120000"/>
              </a:lnSpc>
              <a:spcBef>
                <a:spcPts val="0"/>
              </a:spcBef>
              <a:spcAft>
                <a:spcPts val="0"/>
              </a:spcAft>
              <a:buClr>
                <a:srgbClr val="000000"/>
              </a:buClr>
              <a:buSzPts val="900"/>
              <a:buFont typeface="Arial"/>
              <a:buNone/>
            </a:pPr>
            <a:r>
              <a:rPr lang="pt-BR" sz="900">
                <a:solidFill>
                  <a:schemeClr val="lt1"/>
                </a:solidFill>
                <a:latin typeface="Montserrat Medium"/>
                <a:ea typeface="Montserrat Medium"/>
                <a:cs typeface="Montserrat Medium"/>
                <a:sym typeface="Montserrat Medium"/>
              </a:rPr>
              <a:t>Além de gerar ganhos ambientais e sociais, a expectativa era que esta solução auxiliasse a Natura no cumprimento das metas do Compromisso com a Vida, em particular a meta de “50% (em peso) de conteúdo reciclado para todo o plástico usado”.</a:t>
            </a:r>
            <a:r>
              <a:rPr i="0" lang="pt-BR" sz="900" u="none" cap="none" strike="noStrike">
                <a:solidFill>
                  <a:schemeClr val="lt1"/>
                </a:solidFill>
                <a:latin typeface="Montserrat Medium"/>
                <a:ea typeface="Montserrat Medium"/>
                <a:cs typeface="Montserrat Medium"/>
                <a:sym typeface="Montserrat Medium"/>
              </a:rPr>
              <a:t> </a:t>
            </a:r>
            <a:endParaRPr i="0" sz="900" u="none" cap="none" strike="noStrike">
              <a:solidFill>
                <a:schemeClr val="lt1"/>
              </a:solidFill>
              <a:latin typeface="Montserrat Medium"/>
              <a:ea typeface="Montserrat Medium"/>
              <a:cs typeface="Montserrat Medium"/>
              <a:sym typeface="Montserrat Medium"/>
            </a:endParaRPr>
          </a:p>
        </p:txBody>
      </p:sp>
      <p:sp>
        <p:nvSpPr>
          <p:cNvPr id="135" name="Google Shape;135;p16"/>
          <p:cNvSpPr/>
          <p:nvPr/>
        </p:nvSpPr>
        <p:spPr>
          <a:xfrm>
            <a:off x="3741422" y="1116049"/>
            <a:ext cx="983400" cy="973200"/>
          </a:xfrm>
          <a:prstGeom prst="ellipse">
            <a:avLst/>
          </a:prstGeom>
          <a:solidFill>
            <a:srgbClr val="ACAB3C"/>
          </a:solidFill>
          <a:ln cap="flat" cmpd="sng" w="16200">
            <a:solidFill>
              <a:srgbClr val="ACAB3C"/>
            </a:solidFill>
            <a:prstDash val="solid"/>
            <a:round/>
            <a:headEnd len="sm" w="sm" type="none"/>
            <a:tailEnd len="sm" w="sm" type="none"/>
          </a:ln>
          <a:effectLst>
            <a:outerShdw blurRad="32422" rotWithShape="0" algn="tl" dir="2700000" dist="24316">
              <a:srgbClr val="000000">
                <a:alpha val="40000"/>
              </a:srgbClr>
            </a:outerShdw>
          </a:effectLst>
        </p:spPr>
        <p:txBody>
          <a:bodyPr anchorCtr="0" anchor="ctr" bIns="29175" lIns="58350" spcFirstLastPara="1" rIns="58350" wrap="square" tIns="29175">
            <a:noAutofit/>
          </a:bodyPr>
          <a:lstStyle/>
          <a:p>
            <a:pPr indent="0" lvl="0" marL="0" marR="0" rtl="0" algn="ctr">
              <a:lnSpc>
                <a:spcPct val="100000"/>
              </a:lnSpc>
              <a:spcBef>
                <a:spcPts val="0"/>
              </a:spcBef>
              <a:spcAft>
                <a:spcPts val="0"/>
              </a:spcAft>
              <a:buClr>
                <a:srgbClr val="000000"/>
              </a:buClr>
              <a:buSzPts val="936"/>
              <a:buFont typeface="Arial"/>
              <a:buNone/>
            </a:pPr>
            <a:r>
              <a:t/>
            </a:r>
            <a:endParaRPr b="0" i="0" sz="936" u="none" cap="none" strike="noStrike">
              <a:solidFill>
                <a:srgbClr val="FFFFFF"/>
              </a:solidFill>
              <a:latin typeface="Calibri"/>
              <a:ea typeface="Calibri"/>
              <a:cs typeface="Calibri"/>
              <a:sym typeface="Calibri"/>
            </a:endParaRPr>
          </a:p>
        </p:txBody>
      </p:sp>
      <p:pic>
        <p:nvPicPr>
          <p:cNvPr id="136" name="Google Shape;136;p16"/>
          <p:cNvPicPr preferRelativeResize="0"/>
          <p:nvPr/>
        </p:nvPicPr>
        <p:blipFill>
          <a:blip r:embed="rId5">
            <a:alphaModFix/>
          </a:blip>
          <a:stretch>
            <a:fillRect/>
          </a:stretch>
        </p:blipFill>
        <p:spPr>
          <a:xfrm>
            <a:off x="3696624" y="1068449"/>
            <a:ext cx="974700" cy="974700"/>
          </a:xfrm>
          <a:prstGeom prst="ellipse">
            <a:avLst/>
          </a:prstGeom>
          <a:noFill/>
          <a:ln>
            <a:noFill/>
          </a:ln>
        </p:spPr>
      </p:pic>
      <p:sp>
        <p:nvSpPr>
          <p:cNvPr id="137" name="Google Shape;137;p16"/>
          <p:cNvSpPr txBox="1"/>
          <p:nvPr/>
        </p:nvSpPr>
        <p:spPr>
          <a:xfrm>
            <a:off x="291715" y="4025312"/>
            <a:ext cx="947400" cy="238500"/>
          </a:xfrm>
          <a:prstGeom prst="rect">
            <a:avLst/>
          </a:prstGeom>
          <a:noFill/>
          <a:ln>
            <a:noFill/>
          </a:ln>
        </p:spPr>
        <p:txBody>
          <a:bodyPr anchorCtr="0" anchor="t" bIns="34275" lIns="0" spcFirstLastPara="1" rIns="0" wrap="square" tIns="34275">
            <a:spAutoFit/>
          </a:bodyPr>
          <a:lstStyle/>
          <a:p>
            <a:pPr indent="0" lvl="0" marL="0" marR="0" rtl="0" algn="l">
              <a:lnSpc>
                <a:spcPct val="100000"/>
              </a:lnSpc>
              <a:spcBef>
                <a:spcPts val="0"/>
              </a:spcBef>
              <a:spcAft>
                <a:spcPts val="0"/>
              </a:spcAft>
              <a:buClr>
                <a:srgbClr val="000000"/>
              </a:buClr>
              <a:buSzPts val="1100"/>
              <a:buFont typeface="Arial"/>
              <a:buNone/>
            </a:pPr>
            <a:r>
              <a:rPr i="0" lang="pt-BR" sz="1100" u="none" cap="none" strike="noStrike">
                <a:solidFill>
                  <a:srgbClr val="FFFFFF"/>
                </a:solidFill>
                <a:latin typeface="Montserrat Medium"/>
                <a:ea typeface="Montserrat Medium"/>
                <a:cs typeface="Montserrat Medium"/>
                <a:sym typeface="Montserrat Medium"/>
              </a:rPr>
              <a:t>Visão Geral</a:t>
            </a:r>
            <a:endParaRPr i="0" sz="1100" u="none" cap="none" strike="noStrike">
              <a:solidFill>
                <a:srgbClr val="FFFFFF"/>
              </a:solidFill>
              <a:latin typeface="Montserrat Medium"/>
              <a:ea typeface="Montserrat Medium"/>
              <a:cs typeface="Montserrat Medium"/>
              <a:sym typeface="Montserrat Medium"/>
            </a:endParaRPr>
          </a:p>
        </p:txBody>
      </p:sp>
      <p:graphicFrame>
        <p:nvGraphicFramePr>
          <p:cNvPr id="138" name="Google Shape;138;p16"/>
          <p:cNvGraphicFramePr/>
          <p:nvPr/>
        </p:nvGraphicFramePr>
        <p:xfrm>
          <a:off x="291715" y="4263796"/>
          <a:ext cx="3000000" cy="3000000"/>
        </p:xfrm>
        <a:graphic>
          <a:graphicData uri="http://schemas.openxmlformats.org/drawingml/2006/table">
            <a:tbl>
              <a:tblPr bandRow="1" firstRow="1">
                <a:noFill/>
                <a:tableStyleId>{6964BE21-F3BA-4409-BC01-0365B754BB0D}</a:tableStyleId>
              </a:tblPr>
              <a:tblGrid>
                <a:gridCol w="1146250"/>
              </a:tblGrid>
              <a:tr h="210350">
                <a:tc>
                  <a:txBody>
                    <a:bodyPr/>
                    <a:lstStyle/>
                    <a:p>
                      <a:pPr indent="0" lvl="0" marL="0" marR="0" rtl="0" algn="l">
                        <a:lnSpc>
                          <a:spcPct val="100000"/>
                        </a:lnSpc>
                        <a:spcBef>
                          <a:spcPts val="0"/>
                        </a:spcBef>
                        <a:spcAft>
                          <a:spcPts val="0"/>
                        </a:spcAft>
                        <a:buClr>
                          <a:srgbClr val="000000"/>
                        </a:buClr>
                        <a:buSzPts val="700"/>
                        <a:buFont typeface="Arial"/>
                        <a:buNone/>
                      </a:pPr>
                      <a:r>
                        <a:rPr i="1" lang="pt-BR" sz="700" u="none" cap="none" strike="noStrike">
                          <a:solidFill>
                            <a:srgbClr val="FFFFFF"/>
                          </a:solidFill>
                          <a:latin typeface="Montserrat Medium"/>
                          <a:ea typeface="Montserrat Medium"/>
                          <a:cs typeface="Montserrat Medium"/>
                          <a:sym typeface="Montserrat Medium"/>
                        </a:rPr>
                        <a:t>Segmento: </a:t>
                      </a:r>
                      <a:r>
                        <a:rPr i="1" lang="pt-BR" sz="700">
                          <a:solidFill>
                            <a:srgbClr val="FFFFFF"/>
                          </a:solidFill>
                          <a:latin typeface="Montserrat Medium"/>
                          <a:ea typeface="Montserrat Medium"/>
                          <a:cs typeface="Montserrat Medium"/>
                          <a:sym typeface="Montserrat Medium"/>
                        </a:rPr>
                        <a:t>CleanTech</a:t>
                      </a:r>
                      <a:endParaRPr sz="1100" u="none" cap="none" strike="noStrike">
                        <a:solidFill>
                          <a:srgbClr val="FFFFFF"/>
                        </a:solidFill>
                        <a:latin typeface="Montserrat Medium"/>
                        <a:ea typeface="Montserrat Medium"/>
                        <a:cs typeface="Montserrat Medium"/>
                        <a:sym typeface="Montserrat Medium"/>
                      </a:endParaRPr>
                    </a:p>
                  </a:txBody>
                  <a:tcPr marT="17150" marB="17150" marR="34300" marL="34300" anchor="ctr">
                    <a:lnL cap="flat" cmpd="sng" w="7150">
                      <a:solidFill>
                        <a:srgbClr val="000000">
                          <a:alpha val="0"/>
                        </a:srgb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tcPr>
                </a:tc>
              </a:tr>
              <a:tr h="210350">
                <a:tc>
                  <a:txBody>
                    <a:bodyPr/>
                    <a:lstStyle/>
                    <a:p>
                      <a:pPr indent="0" lvl="0" marL="0" marR="0" rtl="0" algn="l">
                        <a:lnSpc>
                          <a:spcPct val="100000"/>
                        </a:lnSpc>
                        <a:spcBef>
                          <a:spcPts val="0"/>
                        </a:spcBef>
                        <a:spcAft>
                          <a:spcPts val="0"/>
                        </a:spcAft>
                        <a:buClr>
                          <a:srgbClr val="4A5937"/>
                        </a:buClr>
                        <a:buSzPts val="700"/>
                        <a:buFont typeface="Arial"/>
                        <a:buNone/>
                      </a:pPr>
                      <a:r>
                        <a:rPr i="1" lang="pt-BR" sz="700" u="none" cap="none" strike="noStrike">
                          <a:solidFill>
                            <a:srgbClr val="FFFFFF"/>
                          </a:solidFill>
                          <a:latin typeface="Montserrat Medium"/>
                          <a:ea typeface="Montserrat Medium"/>
                          <a:cs typeface="Montserrat Medium"/>
                          <a:sym typeface="Montserrat Medium"/>
                        </a:rPr>
                        <a:t>Fundação: 20</a:t>
                      </a:r>
                      <a:r>
                        <a:rPr i="1" lang="pt-BR" sz="700">
                          <a:solidFill>
                            <a:srgbClr val="FFFFFF"/>
                          </a:solidFill>
                          <a:latin typeface="Montserrat Medium"/>
                          <a:ea typeface="Montserrat Medium"/>
                          <a:cs typeface="Montserrat Medium"/>
                          <a:sym typeface="Montserrat Medium"/>
                        </a:rPr>
                        <a:t>21</a:t>
                      </a:r>
                      <a:endParaRPr sz="1100" u="none" cap="none" strike="noStrike">
                        <a:solidFill>
                          <a:srgbClr val="FFFFFF"/>
                        </a:solidFill>
                        <a:latin typeface="Montserrat Medium"/>
                        <a:ea typeface="Montserrat Medium"/>
                        <a:cs typeface="Montserrat Medium"/>
                        <a:sym typeface="Montserrat Medium"/>
                      </a:endParaRPr>
                    </a:p>
                  </a:txBody>
                  <a:tcPr marT="17150" marB="17150" marR="34300" marL="34300" anchor="ctr">
                    <a:lnL cap="flat" cmpd="sng" w="7150">
                      <a:solidFill>
                        <a:srgbClr val="000000">
                          <a:alpha val="0"/>
                        </a:srgb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tcPr>
                </a:tc>
              </a:tr>
              <a:tr h="210350">
                <a:tc>
                  <a:txBody>
                    <a:bodyPr/>
                    <a:lstStyle/>
                    <a:p>
                      <a:pPr indent="0" lvl="0" marL="0" marR="0" rtl="0" algn="l">
                        <a:lnSpc>
                          <a:spcPct val="100000"/>
                        </a:lnSpc>
                        <a:spcBef>
                          <a:spcPts val="0"/>
                        </a:spcBef>
                        <a:spcAft>
                          <a:spcPts val="0"/>
                        </a:spcAft>
                        <a:buClr>
                          <a:srgbClr val="4A5937"/>
                        </a:buClr>
                        <a:buSzPts val="700"/>
                        <a:buFont typeface="Arial"/>
                        <a:buNone/>
                      </a:pPr>
                      <a:r>
                        <a:rPr i="1" lang="pt-BR" sz="700" u="none" cap="none" strike="noStrike">
                          <a:solidFill>
                            <a:srgbClr val="FFFFFF"/>
                          </a:solidFill>
                          <a:latin typeface="Montserrat Medium"/>
                          <a:ea typeface="Montserrat Medium"/>
                          <a:cs typeface="Montserrat Medium"/>
                          <a:sym typeface="Montserrat Medium"/>
                        </a:rPr>
                        <a:t>Local: </a:t>
                      </a:r>
                      <a:r>
                        <a:rPr i="1" lang="pt-BR" sz="700">
                          <a:solidFill>
                            <a:srgbClr val="FFFFFF"/>
                          </a:solidFill>
                          <a:latin typeface="Montserrat Medium"/>
                          <a:ea typeface="Montserrat Medium"/>
                          <a:cs typeface="Montserrat Medium"/>
                          <a:sym typeface="Montserrat Medium"/>
                        </a:rPr>
                        <a:t>Belém/PA</a:t>
                      </a:r>
                      <a:endParaRPr sz="1100" u="none" cap="none" strike="noStrike">
                        <a:solidFill>
                          <a:srgbClr val="FFFFFF"/>
                        </a:solidFill>
                        <a:latin typeface="Montserrat Medium"/>
                        <a:ea typeface="Montserrat Medium"/>
                        <a:cs typeface="Montserrat Medium"/>
                        <a:sym typeface="Montserrat Medium"/>
                      </a:endParaRPr>
                    </a:p>
                  </a:txBody>
                  <a:tcPr marT="17150" marB="17150" marR="34300" marL="34300" anchor="ctr">
                    <a:lnL cap="flat" cmpd="sng" w="7150">
                      <a:solidFill>
                        <a:srgbClr val="000000">
                          <a:alpha val="0"/>
                        </a:srgb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tcPr>
                </a:tc>
              </a:tr>
            </a:tbl>
          </a:graphicData>
        </a:graphic>
      </p:graphicFrame>
      <p:sp>
        <p:nvSpPr>
          <p:cNvPr id="139" name="Google Shape;139;p16"/>
          <p:cNvSpPr txBox="1"/>
          <p:nvPr/>
        </p:nvSpPr>
        <p:spPr>
          <a:xfrm>
            <a:off x="4965549" y="1416425"/>
            <a:ext cx="4024500" cy="5772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None/>
            </a:pPr>
            <a:r>
              <a:rPr lang="pt-BR" sz="1000">
                <a:solidFill>
                  <a:srgbClr val="4A5937"/>
                </a:solidFill>
                <a:latin typeface="Montserrat Medium"/>
                <a:ea typeface="Montserrat Medium"/>
                <a:cs typeface="Montserrat Medium"/>
                <a:sym typeface="Montserrat Medium"/>
              </a:rPr>
              <a:t>A Seixo de Plástico desenvolveu uma tecnologia própria capaz de introduzir rejeitos plásticos e de vidro  nos processos construtivos da indústria da construção civil.</a:t>
            </a:r>
            <a:endParaRPr i="0" sz="1000" u="none" cap="none" strike="noStrike">
              <a:solidFill>
                <a:srgbClr val="4A5937"/>
              </a:solidFill>
              <a:latin typeface="Montserrat Medium"/>
              <a:ea typeface="Montserrat Medium"/>
              <a:cs typeface="Montserrat Medium"/>
              <a:sym typeface="Montserrat Medium"/>
            </a:endParaRPr>
          </a:p>
        </p:txBody>
      </p:sp>
      <p:sp>
        <p:nvSpPr>
          <p:cNvPr id="140" name="Google Shape;140;p16"/>
          <p:cNvSpPr txBox="1"/>
          <p:nvPr/>
        </p:nvSpPr>
        <p:spPr>
          <a:xfrm>
            <a:off x="4965544" y="1068438"/>
            <a:ext cx="1742400" cy="2538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None/>
            </a:pPr>
            <a:r>
              <a:rPr b="1" i="0" lang="pt-BR" sz="1200" u="none" cap="none" strike="noStrike">
                <a:solidFill>
                  <a:srgbClr val="4A5937"/>
                </a:solidFill>
                <a:latin typeface="Montserrat"/>
                <a:ea typeface="Montserrat"/>
                <a:cs typeface="Montserrat"/>
                <a:sym typeface="Montserrat"/>
              </a:rPr>
              <a:t>Conheça a solução</a:t>
            </a:r>
            <a:endParaRPr b="1" i="0" sz="1200" u="none" cap="none" strike="noStrike">
              <a:solidFill>
                <a:srgbClr val="000000"/>
              </a:solidFill>
              <a:latin typeface="Montserrat"/>
              <a:ea typeface="Montserrat"/>
              <a:cs typeface="Montserrat"/>
              <a:sym typeface="Montserrat"/>
            </a:endParaRPr>
          </a:p>
        </p:txBody>
      </p:sp>
      <p:sp>
        <p:nvSpPr>
          <p:cNvPr id="141" name="Google Shape;141;p16"/>
          <p:cNvSpPr txBox="1"/>
          <p:nvPr/>
        </p:nvSpPr>
        <p:spPr>
          <a:xfrm>
            <a:off x="4965550" y="2123900"/>
            <a:ext cx="3562500" cy="931200"/>
          </a:xfrm>
          <a:prstGeom prst="rect">
            <a:avLst/>
          </a:prstGeom>
          <a:noFill/>
          <a:ln>
            <a:noFill/>
          </a:ln>
        </p:spPr>
        <p:txBody>
          <a:bodyPr anchorCtr="0" anchor="t" bIns="34275" lIns="68575" spcFirstLastPara="1" rIns="68575" wrap="square" tIns="34275">
            <a:spAutoFit/>
          </a:bodyPr>
          <a:lstStyle/>
          <a:p>
            <a:pPr indent="-292100" lvl="0" marL="457200" marR="0" rtl="0" algn="l">
              <a:lnSpc>
                <a:spcPct val="115000"/>
              </a:lnSpc>
              <a:spcBef>
                <a:spcPts val="0"/>
              </a:spcBef>
              <a:spcAft>
                <a:spcPts val="0"/>
              </a:spcAft>
              <a:buClr>
                <a:srgbClr val="4A5937"/>
              </a:buClr>
              <a:buSzPts val="1000"/>
              <a:buFont typeface="Montserrat Medium"/>
              <a:buChar char="●"/>
            </a:pPr>
            <a:r>
              <a:rPr lang="pt-BR" sz="1000">
                <a:solidFill>
                  <a:srgbClr val="4A5937"/>
                </a:solidFill>
                <a:latin typeface="Montserrat Medium"/>
                <a:ea typeface="Montserrat Medium"/>
                <a:cs typeface="Montserrat Medium"/>
                <a:sym typeface="Montserrat Medium"/>
              </a:rPr>
              <a:t>Processo enxuto e econômico</a:t>
            </a:r>
            <a:endParaRPr sz="1000">
              <a:solidFill>
                <a:srgbClr val="4A5937"/>
              </a:solidFill>
              <a:latin typeface="Montserrat Medium"/>
              <a:ea typeface="Montserrat Medium"/>
              <a:cs typeface="Montserrat Medium"/>
              <a:sym typeface="Montserrat Medium"/>
            </a:endParaRPr>
          </a:p>
          <a:p>
            <a:pPr indent="-292100" lvl="0" marL="457200" marR="0" rtl="0" algn="l">
              <a:lnSpc>
                <a:spcPct val="115000"/>
              </a:lnSpc>
              <a:spcBef>
                <a:spcPts val="0"/>
              </a:spcBef>
              <a:spcAft>
                <a:spcPts val="0"/>
              </a:spcAft>
              <a:buClr>
                <a:srgbClr val="4A5937"/>
              </a:buClr>
              <a:buSzPts val="1000"/>
              <a:buFont typeface="Montserrat Medium"/>
              <a:buChar char="●"/>
            </a:pPr>
            <a:r>
              <a:rPr lang="pt-BR" sz="1000">
                <a:solidFill>
                  <a:srgbClr val="4A5937"/>
                </a:solidFill>
                <a:latin typeface="Montserrat Medium"/>
                <a:ea typeface="Montserrat Medium"/>
                <a:cs typeface="Montserrat Medium"/>
                <a:sym typeface="Montserrat Medium"/>
              </a:rPr>
              <a:t>Incorporação de resíduos que seriam destinados aos aterros sanitários</a:t>
            </a:r>
            <a:endParaRPr i="0" sz="1000" u="none" cap="none" strike="noStrike">
              <a:solidFill>
                <a:srgbClr val="4A5937"/>
              </a:solidFill>
              <a:latin typeface="Montserrat Medium"/>
              <a:ea typeface="Montserrat Medium"/>
              <a:cs typeface="Montserrat Medium"/>
              <a:sym typeface="Montserrat Medium"/>
            </a:endParaRPr>
          </a:p>
          <a:p>
            <a:pPr indent="-292100" lvl="0" marL="457200" marR="0" rtl="0" algn="l">
              <a:lnSpc>
                <a:spcPct val="115000"/>
              </a:lnSpc>
              <a:spcBef>
                <a:spcPts val="0"/>
              </a:spcBef>
              <a:spcAft>
                <a:spcPts val="0"/>
              </a:spcAft>
              <a:buClr>
                <a:srgbClr val="4A5937"/>
              </a:buClr>
              <a:buSzPts val="1000"/>
              <a:buFont typeface="Montserrat Medium"/>
              <a:buChar char="●"/>
            </a:pPr>
            <a:r>
              <a:rPr lang="pt-BR" sz="1000">
                <a:solidFill>
                  <a:srgbClr val="4A5937"/>
                </a:solidFill>
                <a:latin typeface="Montserrat Medium"/>
                <a:ea typeface="Montserrat Medium"/>
                <a:cs typeface="Montserrat Medium"/>
                <a:sym typeface="Montserrat Medium"/>
              </a:rPr>
              <a:t>Criação de produtos com menor impacto ambiental</a:t>
            </a:r>
            <a:endParaRPr i="0" sz="1000" u="none" cap="none" strike="noStrike">
              <a:solidFill>
                <a:srgbClr val="4A5937"/>
              </a:solidFill>
              <a:latin typeface="Montserrat Medium"/>
              <a:ea typeface="Montserrat Medium"/>
              <a:cs typeface="Montserrat Medium"/>
              <a:sym typeface="Montserrat Medium"/>
            </a:endParaRPr>
          </a:p>
        </p:txBody>
      </p:sp>
      <p:pic>
        <p:nvPicPr>
          <p:cNvPr id="142" name="Google Shape;142;p16"/>
          <p:cNvPicPr preferRelativeResize="0"/>
          <p:nvPr/>
        </p:nvPicPr>
        <p:blipFill rotWithShape="1">
          <a:blip r:embed="rId6">
            <a:alphaModFix/>
          </a:blip>
          <a:srcRect b="0" l="0" r="0" t="4598"/>
          <a:stretch/>
        </p:blipFill>
        <p:spPr>
          <a:xfrm>
            <a:off x="5086738" y="3295625"/>
            <a:ext cx="1548893" cy="1200925"/>
          </a:xfrm>
          <a:prstGeom prst="rect">
            <a:avLst/>
          </a:prstGeom>
          <a:noFill/>
          <a:ln>
            <a:noFill/>
          </a:ln>
          <a:effectLst>
            <a:outerShdw blurRad="30560" rotWithShape="0" algn="bl" dir="5400000" dist="10187">
              <a:srgbClr val="000000">
                <a:alpha val="50000"/>
              </a:srgbClr>
            </a:outerShdw>
          </a:effectLst>
        </p:spPr>
      </p:pic>
      <p:pic>
        <p:nvPicPr>
          <p:cNvPr id="143" name="Google Shape;143;p16"/>
          <p:cNvPicPr preferRelativeResize="0"/>
          <p:nvPr/>
        </p:nvPicPr>
        <p:blipFill>
          <a:blip r:embed="rId7">
            <a:alphaModFix/>
          </a:blip>
          <a:stretch>
            <a:fillRect/>
          </a:stretch>
        </p:blipFill>
        <p:spPr>
          <a:xfrm>
            <a:off x="7611864" y="3299107"/>
            <a:ext cx="892887" cy="1198505"/>
          </a:xfrm>
          <a:prstGeom prst="rect">
            <a:avLst/>
          </a:prstGeom>
          <a:noFill/>
          <a:ln>
            <a:noFill/>
          </a:ln>
          <a:effectLst>
            <a:outerShdw blurRad="30560" rotWithShape="0" algn="bl" dir="5400000" dist="10187">
              <a:srgbClr val="000000">
                <a:alpha val="50000"/>
              </a:srgbClr>
            </a:outerShdw>
          </a:effectLst>
        </p:spPr>
      </p:pic>
      <p:pic>
        <p:nvPicPr>
          <p:cNvPr id="144" name="Google Shape;144;p16"/>
          <p:cNvPicPr preferRelativeResize="0"/>
          <p:nvPr/>
        </p:nvPicPr>
        <p:blipFill>
          <a:blip r:embed="rId8">
            <a:alphaModFix/>
          </a:blip>
          <a:stretch>
            <a:fillRect/>
          </a:stretch>
        </p:blipFill>
        <p:spPr>
          <a:xfrm>
            <a:off x="6785982" y="3297889"/>
            <a:ext cx="675518" cy="1200928"/>
          </a:xfrm>
          <a:prstGeom prst="rect">
            <a:avLst/>
          </a:prstGeom>
          <a:noFill/>
          <a:ln>
            <a:noFill/>
          </a:ln>
          <a:effectLst>
            <a:outerShdw blurRad="30560" rotWithShape="0" algn="bl" dir="5400000" dist="10187">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2EB"/>
        </a:solidFill>
      </p:bgPr>
    </p:bg>
    <p:spTree>
      <p:nvGrpSpPr>
        <p:cNvPr id="148" name="Shape 148"/>
        <p:cNvGrpSpPr/>
        <p:nvPr/>
      </p:nvGrpSpPr>
      <p:grpSpPr>
        <a:xfrm>
          <a:off x="0" y="0"/>
          <a:ext cx="0" cy="0"/>
          <a:chOff x="0" y="0"/>
          <a:chExt cx="0" cy="0"/>
        </a:xfrm>
      </p:grpSpPr>
      <p:sp>
        <p:nvSpPr>
          <p:cNvPr id="149" name="Google Shape;149;p17"/>
          <p:cNvSpPr/>
          <p:nvPr/>
        </p:nvSpPr>
        <p:spPr>
          <a:xfrm>
            <a:off x="4134050" y="618625"/>
            <a:ext cx="5010000" cy="4583700"/>
          </a:xfrm>
          <a:prstGeom prst="rect">
            <a:avLst/>
          </a:prstGeom>
          <a:solidFill>
            <a:srgbClr val="C46348"/>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2"/>
              </a:solidFill>
              <a:latin typeface="Arial"/>
              <a:ea typeface="Arial"/>
              <a:cs typeface="Arial"/>
              <a:sym typeface="Arial"/>
            </a:endParaRPr>
          </a:p>
        </p:txBody>
      </p:sp>
      <p:pic>
        <p:nvPicPr>
          <p:cNvPr id="150" name="Google Shape;150;p17" title="Natura Corp_ Logo_Vertical.png"/>
          <p:cNvPicPr preferRelativeResize="0"/>
          <p:nvPr/>
        </p:nvPicPr>
        <p:blipFill>
          <a:blip r:embed="rId3">
            <a:alphaModFix/>
          </a:blip>
          <a:stretch>
            <a:fillRect/>
          </a:stretch>
        </p:blipFill>
        <p:spPr>
          <a:xfrm>
            <a:off x="1241500" y="4759000"/>
            <a:ext cx="499724" cy="309275"/>
          </a:xfrm>
          <a:prstGeom prst="rect">
            <a:avLst/>
          </a:prstGeom>
          <a:noFill/>
          <a:ln>
            <a:noFill/>
          </a:ln>
        </p:spPr>
      </p:pic>
      <p:sp>
        <p:nvSpPr>
          <p:cNvPr id="151" name="Google Shape;151;p17"/>
          <p:cNvSpPr txBox="1"/>
          <p:nvPr/>
        </p:nvSpPr>
        <p:spPr>
          <a:xfrm>
            <a:off x="205274" y="177350"/>
            <a:ext cx="73263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803176"/>
                </a:solidFill>
                <a:latin typeface="Montserrat"/>
                <a:ea typeface="Montserrat"/>
                <a:cs typeface="Montserrat"/>
                <a:sym typeface="Montserrat"/>
              </a:rPr>
              <a:t>Originalidade e Inovação</a:t>
            </a:r>
            <a:endParaRPr b="1" sz="1800">
              <a:solidFill>
                <a:srgbClr val="803176"/>
              </a:solidFill>
              <a:latin typeface="Montserrat"/>
              <a:ea typeface="Montserrat"/>
              <a:cs typeface="Montserrat"/>
              <a:sym typeface="Montserrat"/>
            </a:endParaRPr>
          </a:p>
        </p:txBody>
      </p:sp>
      <p:grpSp>
        <p:nvGrpSpPr>
          <p:cNvPr id="152" name="Google Shape;152;p17"/>
          <p:cNvGrpSpPr/>
          <p:nvPr/>
        </p:nvGrpSpPr>
        <p:grpSpPr>
          <a:xfrm>
            <a:off x="3711997" y="991825"/>
            <a:ext cx="5432346" cy="860468"/>
            <a:chOff x="6410475" y="1110500"/>
            <a:chExt cx="5869000" cy="1055400"/>
          </a:xfrm>
        </p:grpSpPr>
        <p:sp>
          <p:nvSpPr>
            <p:cNvPr id="153" name="Google Shape;153;p17"/>
            <p:cNvSpPr/>
            <p:nvPr/>
          </p:nvSpPr>
          <p:spPr>
            <a:xfrm>
              <a:off x="6874675" y="1110500"/>
              <a:ext cx="5404800" cy="1055400"/>
            </a:xfrm>
            <a:prstGeom prst="roundRect">
              <a:avLst>
                <a:gd fmla="val 7056" name="adj"/>
              </a:avLst>
            </a:prstGeom>
            <a:solidFill>
              <a:srgbClr val="FF782C"/>
            </a:solidFill>
            <a:ln>
              <a:noFill/>
            </a:ln>
            <a:effectLst>
              <a:outerShdw blurRad="44151" rotWithShape="0" algn="bl" dir="5400000" dist="14717">
                <a:srgbClr val="000000">
                  <a:alpha val="49800"/>
                </a:srgbClr>
              </a:outerShdw>
            </a:effectLst>
          </p:spPr>
          <p:txBody>
            <a:bodyPr anchorCtr="0" anchor="ctr" bIns="70625" lIns="70625" spcFirstLastPara="1" rIns="70625" wrap="square" tIns="70625">
              <a:noAutofit/>
            </a:bodyPr>
            <a:lstStyle/>
            <a:p>
              <a:pPr indent="0" lvl="0" marL="0" marR="0" rtl="0" algn="ctr">
                <a:lnSpc>
                  <a:spcPct val="100000"/>
                </a:lnSpc>
                <a:spcBef>
                  <a:spcPts val="0"/>
                </a:spcBef>
                <a:spcAft>
                  <a:spcPts val="0"/>
                </a:spcAft>
                <a:buClr>
                  <a:srgbClr val="000000"/>
                </a:buClr>
                <a:buSzPts val="1133"/>
                <a:buFont typeface="Arial"/>
                <a:buNone/>
              </a:pPr>
              <a:r>
                <a:t/>
              </a:r>
              <a:endParaRPr b="0" i="0" sz="1133" u="none" cap="none" strike="noStrike">
                <a:solidFill>
                  <a:srgbClr val="000000"/>
                </a:solidFill>
                <a:latin typeface="Arial"/>
                <a:ea typeface="Arial"/>
                <a:cs typeface="Arial"/>
                <a:sym typeface="Arial"/>
              </a:endParaRPr>
            </a:p>
          </p:txBody>
        </p:sp>
        <p:sp>
          <p:nvSpPr>
            <p:cNvPr id="154" name="Google Shape;154;p17"/>
            <p:cNvSpPr/>
            <p:nvPr/>
          </p:nvSpPr>
          <p:spPr>
            <a:xfrm>
              <a:off x="6410475" y="1112450"/>
              <a:ext cx="1051500" cy="1051500"/>
            </a:xfrm>
            <a:prstGeom prst="ellipse">
              <a:avLst/>
            </a:prstGeom>
            <a:solidFill>
              <a:srgbClr val="FF782C"/>
            </a:solidFill>
            <a:ln>
              <a:noFill/>
            </a:ln>
          </p:spPr>
          <p:txBody>
            <a:bodyPr anchorCtr="0" anchor="ctr" bIns="70625" lIns="70625" spcFirstLastPara="1" rIns="70625" wrap="square" tIns="70625">
              <a:noAutofit/>
            </a:bodyPr>
            <a:lstStyle/>
            <a:p>
              <a:pPr indent="0" lvl="0" marL="0" marR="0" rtl="0" algn="ctr">
                <a:lnSpc>
                  <a:spcPct val="100000"/>
                </a:lnSpc>
                <a:spcBef>
                  <a:spcPts val="0"/>
                </a:spcBef>
                <a:spcAft>
                  <a:spcPts val="0"/>
                </a:spcAft>
                <a:buClr>
                  <a:srgbClr val="000000"/>
                </a:buClr>
                <a:buSzPts val="1133"/>
                <a:buFont typeface="Arial"/>
                <a:buNone/>
              </a:pPr>
              <a:r>
                <a:t/>
              </a:r>
              <a:endParaRPr b="0" i="0" sz="1133" u="none" cap="none" strike="noStrike">
                <a:solidFill>
                  <a:srgbClr val="000000"/>
                </a:solidFill>
                <a:latin typeface="Arial"/>
                <a:ea typeface="Arial"/>
                <a:cs typeface="Arial"/>
                <a:sym typeface="Arial"/>
              </a:endParaRPr>
            </a:p>
          </p:txBody>
        </p:sp>
      </p:grpSp>
      <p:sp>
        <p:nvSpPr>
          <p:cNvPr id="155" name="Google Shape;155;p17"/>
          <p:cNvSpPr txBox="1"/>
          <p:nvPr/>
        </p:nvSpPr>
        <p:spPr>
          <a:xfrm>
            <a:off x="4394183" y="1041584"/>
            <a:ext cx="4584300" cy="696900"/>
          </a:xfrm>
          <a:prstGeom prst="rect">
            <a:avLst/>
          </a:prstGeom>
          <a:noFill/>
          <a:ln>
            <a:noFill/>
          </a:ln>
        </p:spPr>
        <p:txBody>
          <a:bodyPr anchorCtr="0" anchor="t" bIns="70625" lIns="70625" spcFirstLastPara="1" rIns="70625" wrap="square" tIns="70625">
            <a:spAutoFit/>
          </a:bodyPr>
          <a:lstStyle/>
          <a:p>
            <a:pPr indent="0" lvl="0" marL="0" marR="0" rtl="0" algn="l">
              <a:lnSpc>
                <a:spcPct val="100000"/>
              </a:lnSpc>
              <a:spcBef>
                <a:spcPts val="0"/>
              </a:spcBef>
              <a:spcAft>
                <a:spcPts val="824"/>
              </a:spcAft>
              <a:buClr>
                <a:srgbClr val="000000"/>
              </a:buClr>
              <a:buSzPts val="824"/>
              <a:buFont typeface="Arial"/>
              <a:buNone/>
            </a:pPr>
            <a:r>
              <a:rPr lang="pt-BR" sz="900">
                <a:solidFill>
                  <a:schemeClr val="lt1"/>
                </a:solidFill>
                <a:latin typeface="Montserrat Medium"/>
                <a:ea typeface="Montserrat Medium"/>
                <a:cs typeface="Montserrat Medium"/>
                <a:sym typeface="Montserrat Medium"/>
              </a:rPr>
              <a:t>A tecnologia da Seixo de Plástico permite transformar plásticos e vidros de qualquer natureza, incluindo aqueles sem valor comercial para reciclagem tradicional, em matéria-prima útil para a construção civil, valorizando resíduos de baixo valor comercial</a:t>
            </a:r>
            <a:endParaRPr i="0" sz="900" u="none" cap="none" strike="noStrike">
              <a:solidFill>
                <a:srgbClr val="000000"/>
              </a:solidFill>
              <a:latin typeface="Montserrat Medium"/>
              <a:ea typeface="Montserrat Medium"/>
              <a:cs typeface="Montserrat Medium"/>
              <a:sym typeface="Montserrat Medium"/>
            </a:endParaRPr>
          </a:p>
        </p:txBody>
      </p:sp>
      <p:sp>
        <p:nvSpPr>
          <p:cNvPr id="156" name="Google Shape;156;p17"/>
          <p:cNvSpPr txBox="1"/>
          <p:nvPr/>
        </p:nvSpPr>
        <p:spPr>
          <a:xfrm>
            <a:off x="3711800" y="1196235"/>
            <a:ext cx="787800" cy="435900"/>
          </a:xfrm>
          <a:prstGeom prst="rect">
            <a:avLst/>
          </a:prstGeom>
          <a:noFill/>
          <a:ln>
            <a:noFill/>
          </a:ln>
        </p:spPr>
        <p:txBody>
          <a:bodyPr anchorCtr="0" anchor="t" bIns="35300" lIns="70625" spcFirstLastPara="1" rIns="70625" wrap="square" tIns="35300">
            <a:spAutoFit/>
          </a:bodyPr>
          <a:lstStyle/>
          <a:p>
            <a:pPr indent="0" lvl="0" marL="0" marR="0" rtl="0" algn="ctr">
              <a:lnSpc>
                <a:spcPct val="100000"/>
              </a:lnSpc>
              <a:spcBef>
                <a:spcPts val="0"/>
              </a:spcBef>
              <a:spcAft>
                <a:spcPts val="0"/>
              </a:spcAft>
              <a:buClr>
                <a:srgbClr val="000000"/>
              </a:buClr>
              <a:buSzPts val="2369"/>
              <a:buFont typeface="Arial"/>
              <a:buNone/>
            </a:pPr>
            <a:r>
              <a:rPr b="1" i="0" lang="pt-BR" sz="2369" u="none" cap="none" strike="noStrike">
                <a:solidFill>
                  <a:schemeClr val="lt1"/>
                </a:solidFill>
                <a:latin typeface="SUSE"/>
                <a:ea typeface="SUSE"/>
                <a:cs typeface="SUSE"/>
                <a:sym typeface="SUSE"/>
              </a:rPr>
              <a:t>1</a:t>
            </a:r>
            <a:endParaRPr b="1" i="0" sz="2369" u="none" cap="none" strike="noStrike">
              <a:solidFill>
                <a:schemeClr val="lt1"/>
              </a:solidFill>
              <a:latin typeface="SUSE"/>
              <a:ea typeface="SUSE"/>
              <a:cs typeface="SUSE"/>
              <a:sym typeface="SUSE"/>
            </a:endParaRPr>
          </a:p>
        </p:txBody>
      </p:sp>
      <p:grpSp>
        <p:nvGrpSpPr>
          <p:cNvPr id="157" name="Google Shape;157;p17"/>
          <p:cNvGrpSpPr/>
          <p:nvPr/>
        </p:nvGrpSpPr>
        <p:grpSpPr>
          <a:xfrm>
            <a:off x="3711996" y="1994773"/>
            <a:ext cx="5432346" cy="860468"/>
            <a:chOff x="6383325" y="2439475"/>
            <a:chExt cx="5869000" cy="1055400"/>
          </a:xfrm>
        </p:grpSpPr>
        <p:sp>
          <p:nvSpPr>
            <p:cNvPr id="158" name="Google Shape;158;p17"/>
            <p:cNvSpPr/>
            <p:nvPr/>
          </p:nvSpPr>
          <p:spPr>
            <a:xfrm>
              <a:off x="6847525" y="2439475"/>
              <a:ext cx="5404800" cy="1055400"/>
            </a:xfrm>
            <a:prstGeom prst="roundRect">
              <a:avLst>
                <a:gd fmla="val 7056" name="adj"/>
              </a:avLst>
            </a:prstGeom>
            <a:solidFill>
              <a:srgbClr val="FF782C"/>
            </a:solidFill>
            <a:ln>
              <a:noFill/>
            </a:ln>
            <a:effectLst>
              <a:outerShdw blurRad="44151" rotWithShape="0" algn="bl" dir="5400000" dist="14717">
                <a:srgbClr val="000000">
                  <a:alpha val="49800"/>
                </a:srgbClr>
              </a:outerShdw>
            </a:effectLst>
          </p:spPr>
          <p:txBody>
            <a:bodyPr anchorCtr="0" anchor="ctr" bIns="70625" lIns="70625" spcFirstLastPara="1" rIns="70625" wrap="square" tIns="70625">
              <a:noAutofit/>
            </a:bodyPr>
            <a:lstStyle/>
            <a:p>
              <a:pPr indent="0" lvl="0" marL="0" marR="0" rtl="0" algn="ctr">
                <a:lnSpc>
                  <a:spcPct val="100000"/>
                </a:lnSpc>
                <a:spcBef>
                  <a:spcPts val="0"/>
                </a:spcBef>
                <a:spcAft>
                  <a:spcPts val="0"/>
                </a:spcAft>
                <a:buClr>
                  <a:srgbClr val="000000"/>
                </a:buClr>
                <a:buSzPts val="1133"/>
                <a:buFont typeface="Arial"/>
                <a:buNone/>
              </a:pPr>
              <a:r>
                <a:t/>
              </a:r>
              <a:endParaRPr b="0" i="0" sz="1133" u="none" cap="none" strike="noStrike">
                <a:solidFill>
                  <a:srgbClr val="000000"/>
                </a:solidFill>
                <a:latin typeface="Arial"/>
                <a:ea typeface="Arial"/>
                <a:cs typeface="Arial"/>
                <a:sym typeface="Arial"/>
              </a:endParaRPr>
            </a:p>
          </p:txBody>
        </p:sp>
        <p:sp>
          <p:nvSpPr>
            <p:cNvPr id="159" name="Google Shape;159;p17"/>
            <p:cNvSpPr/>
            <p:nvPr/>
          </p:nvSpPr>
          <p:spPr>
            <a:xfrm>
              <a:off x="6383325" y="2441425"/>
              <a:ext cx="1051500" cy="1051500"/>
            </a:xfrm>
            <a:prstGeom prst="ellipse">
              <a:avLst/>
            </a:prstGeom>
            <a:solidFill>
              <a:srgbClr val="FF782C"/>
            </a:solidFill>
            <a:ln>
              <a:noFill/>
            </a:ln>
          </p:spPr>
          <p:txBody>
            <a:bodyPr anchorCtr="0" anchor="ctr" bIns="70625" lIns="70625" spcFirstLastPara="1" rIns="70625" wrap="square" tIns="70625">
              <a:noAutofit/>
            </a:bodyPr>
            <a:lstStyle/>
            <a:p>
              <a:pPr indent="0" lvl="0" marL="0" marR="0" rtl="0" algn="ctr">
                <a:lnSpc>
                  <a:spcPct val="100000"/>
                </a:lnSpc>
                <a:spcBef>
                  <a:spcPts val="0"/>
                </a:spcBef>
                <a:spcAft>
                  <a:spcPts val="0"/>
                </a:spcAft>
                <a:buClr>
                  <a:srgbClr val="000000"/>
                </a:buClr>
                <a:buSzPts val="1133"/>
                <a:buFont typeface="Arial"/>
                <a:buNone/>
              </a:pPr>
              <a:r>
                <a:t/>
              </a:r>
              <a:endParaRPr b="0" i="0" sz="1133" u="none" cap="none" strike="noStrike">
                <a:solidFill>
                  <a:srgbClr val="000000"/>
                </a:solidFill>
                <a:latin typeface="Arial"/>
                <a:ea typeface="Arial"/>
                <a:cs typeface="Arial"/>
                <a:sym typeface="Arial"/>
              </a:endParaRPr>
            </a:p>
          </p:txBody>
        </p:sp>
      </p:grpSp>
      <p:sp>
        <p:nvSpPr>
          <p:cNvPr id="160" name="Google Shape;160;p17"/>
          <p:cNvSpPr txBox="1"/>
          <p:nvPr/>
        </p:nvSpPr>
        <p:spPr>
          <a:xfrm>
            <a:off x="4394176" y="2076570"/>
            <a:ext cx="4584300" cy="696900"/>
          </a:xfrm>
          <a:prstGeom prst="rect">
            <a:avLst/>
          </a:prstGeom>
          <a:noFill/>
          <a:ln>
            <a:noFill/>
          </a:ln>
        </p:spPr>
        <p:txBody>
          <a:bodyPr anchorCtr="0" anchor="t" bIns="70625" lIns="70625" spcFirstLastPara="1" rIns="70625" wrap="square" tIns="70625">
            <a:spAutoFit/>
          </a:bodyPr>
          <a:lstStyle/>
          <a:p>
            <a:pPr indent="0" lvl="0" marL="0" marR="0" rtl="0" algn="l">
              <a:lnSpc>
                <a:spcPct val="100000"/>
              </a:lnSpc>
              <a:spcBef>
                <a:spcPts val="0"/>
              </a:spcBef>
              <a:spcAft>
                <a:spcPts val="824"/>
              </a:spcAft>
              <a:buClr>
                <a:srgbClr val="000000"/>
              </a:buClr>
              <a:buSzPts val="824"/>
              <a:buFont typeface="Arial"/>
              <a:buNone/>
            </a:pPr>
            <a:r>
              <a:rPr lang="pt-BR" sz="900">
                <a:solidFill>
                  <a:schemeClr val="lt1"/>
                </a:solidFill>
                <a:latin typeface="Montserrat Medium"/>
                <a:ea typeface="Montserrat Medium"/>
                <a:cs typeface="Montserrat Medium"/>
                <a:sym typeface="Montserrat Medium"/>
              </a:rPr>
              <a:t>A produção de blocos construtivos e calçamentos atende à demanda por materiais de construção duráveis e em grande escala, evitando a criação de produtos de descarte rápido como um subproduto do </a:t>
            </a:r>
            <a:r>
              <a:rPr lang="pt-BR" sz="900">
                <a:solidFill>
                  <a:schemeClr val="lt1"/>
                </a:solidFill>
                <a:latin typeface="Montserrat Medium"/>
                <a:ea typeface="Montserrat Medium"/>
                <a:cs typeface="Montserrat Medium"/>
                <a:sym typeface="Montserrat Medium"/>
              </a:rPr>
              <a:t>reaproveitamento</a:t>
            </a:r>
            <a:r>
              <a:rPr lang="pt-BR" sz="900">
                <a:solidFill>
                  <a:schemeClr val="lt1"/>
                </a:solidFill>
                <a:latin typeface="Montserrat Medium"/>
                <a:ea typeface="Montserrat Medium"/>
                <a:cs typeface="Montserrat Medium"/>
                <a:sym typeface="Montserrat Medium"/>
              </a:rPr>
              <a:t> de materiais recicláveis</a:t>
            </a:r>
            <a:endParaRPr i="0" sz="900" u="none" cap="none" strike="noStrike">
              <a:solidFill>
                <a:schemeClr val="lt1"/>
              </a:solidFill>
              <a:latin typeface="Montserrat Medium"/>
              <a:ea typeface="Montserrat Medium"/>
              <a:cs typeface="Montserrat Medium"/>
              <a:sym typeface="Montserrat Medium"/>
            </a:endParaRPr>
          </a:p>
        </p:txBody>
      </p:sp>
      <p:sp>
        <p:nvSpPr>
          <p:cNvPr id="161" name="Google Shape;161;p17"/>
          <p:cNvSpPr txBox="1"/>
          <p:nvPr/>
        </p:nvSpPr>
        <p:spPr>
          <a:xfrm>
            <a:off x="3736929" y="2177630"/>
            <a:ext cx="787800" cy="435900"/>
          </a:xfrm>
          <a:prstGeom prst="rect">
            <a:avLst/>
          </a:prstGeom>
          <a:noFill/>
          <a:ln>
            <a:noFill/>
          </a:ln>
        </p:spPr>
        <p:txBody>
          <a:bodyPr anchorCtr="0" anchor="t" bIns="35300" lIns="70625" spcFirstLastPara="1" rIns="70625" wrap="square" tIns="35300">
            <a:spAutoFit/>
          </a:bodyPr>
          <a:lstStyle/>
          <a:p>
            <a:pPr indent="0" lvl="0" marL="0" marR="0" rtl="0" algn="ctr">
              <a:lnSpc>
                <a:spcPct val="100000"/>
              </a:lnSpc>
              <a:spcBef>
                <a:spcPts val="0"/>
              </a:spcBef>
              <a:spcAft>
                <a:spcPts val="0"/>
              </a:spcAft>
              <a:buClr>
                <a:srgbClr val="000000"/>
              </a:buClr>
              <a:buSzPts val="2369"/>
              <a:buFont typeface="Arial"/>
              <a:buNone/>
            </a:pPr>
            <a:r>
              <a:rPr b="1" i="0" lang="pt-BR" sz="2369" u="none" cap="none" strike="noStrike">
                <a:solidFill>
                  <a:schemeClr val="lt1"/>
                </a:solidFill>
                <a:latin typeface="SUSE"/>
                <a:ea typeface="SUSE"/>
                <a:cs typeface="SUSE"/>
                <a:sym typeface="SUSE"/>
              </a:rPr>
              <a:t>2</a:t>
            </a:r>
            <a:endParaRPr b="1" i="0" sz="2369" u="none" cap="none" strike="noStrike">
              <a:solidFill>
                <a:schemeClr val="lt1"/>
              </a:solidFill>
              <a:latin typeface="SUSE"/>
              <a:ea typeface="SUSE"/>
              <a:cs typeface="SUSE"/>
              <a:sym typeface="SUSE"/>
            </a:endParaRPr>
          </a:p>
        </p:txBody>
      </p:sp>
      <p:grpSp>
        <p:nvGrpSpPr>
          <p:cNvPr id="162" name="Google Shape;162;p17"/>
          <p:cNvGrpSpPr/>
          <p:nvPr/>
        </p:nvGrpSpPr>
        <p:grpSpPr>
          <a:xfrm>
            <a:off x="3711996" y="2997715"/>
            <a:ext cx="5432346" cy="860468"/>
            <a:chOff x="6383325" y="3889150"/>
            <a:chExt cx="5869000" cy="1055400"/>
          </a:xfrm>
        </p:grpSpPr>
        <p:sp>
          <p:nvSpPr>
            <p:cNvPr id="163" name="Google Shape;163;p17"/>
            <p:cNvSpPr/>
            <p:nvPr/>
          </p:nvSpPr>
          <p:spPr>
            <a:xfrm>
              <a:off x="6847525" y="3889150"/>
              <a:ext cx="5404800" cy="1055400"/>
            </a:xfrm>
            <a:prstGeom prst="roundRect">
              <a:avLst>
                <a:gd fmla="val 7056" name="adj"/>
              </a:avLst>
            </a:prstGeom>
            <a:solidFill>
              <a:srgbClr val="FF782C"/>
            </a:solidFill>
            <a:ln>
              <a:noFill/>
            </a:ln>
            <a:effectLst>
              <a:outerShdw blurRad="44151" rotWithShape="0" algn="bl" dir="5400000" dist="14717">
                <a:srgbClr val="000000">
                  <a:alpha val="49800"/>
                </a:srgbClr>
              </a:outerShdw>
            </a:effectLst>
          </p:spPr>
          <p:txBody>
            <a:bodyPr anchorCtr="0" anchor="ctr" bIns="70625" lIns="70625" spcFirstLastPara="1" rIns="70625" wrap="square" tIns="70625">
              <a:noAutofit/>
            </a:bodyPr>
            <a:lstStyle/>
            <a:p>
              <a:pPr indent="0" lvl="0" marL="0" marR="0" rtl="0" algn="ctr">
                <a:lnSpc>
                  <a:spcPct val="100000"/>
                </a:lnSpc>
                <a:spcBef>
                  <a:spcPts val="0"/>
                </a:spcBef>
                <a:spcAft>
                  <a:spcPts val="0"/>
                </a:spcAft>
                <a:buClr>
                  <a:srgbClr val="000000"/>
                </a:buClr>
                <a:buSzPts val="1133"/>
                <a:buFont typeface="Arial"/>
                <a:buNone/>
              </a:pPr>
              <a:r>
                <a:t/>
              </a:r>
              <a:endParaRPr b="0" i="0" sz="1133" u="none" cap="none" strike="noStrike">
                <a:solidFill>
                  <a:srgbClr val="000000"/>
                </a:solidFill>
                <a:latin typeface="Arial"/>
                <a:ea typeface="Arial"/>
                <a:cs typeface="Arial"/>
                <a:sym typeface="Arial"/>
              </a:endParaRPr>
            </a:p>
          </p:txBody>
        </p:sp>
        <p:sp>
          <p:nvSpPr>
            <p:cNvPr id="164" name="Google Shape;164;p17"/>
            <p:cNvSpPr/>
            <p:nvPr/>
          </p:nvSpPr>
          <p:spPr>
            <a:xfrm>
              <a:off x="6383325" y="3891100"/>
              <a:ext cx="1051500" cy="1051500"/>
            </a:xfrm>
            <a:prstGeom prst="ellipse">
              <a:avLst/>
            </a:prstGeom>
            <a:solidFill>
              <a:srgbClr val="FF782C"/>
            </a:solidFill>
            <a:ln>
              <a:noFill/>
            </a:ln>
          </p:spPr>
          <p:txBody>
            <a:bodyPr anchorCtr="0" anchor="ctr" bIns="70625" lIns="70625" spcFirstLastPara="1" rIns="70625" wrap="square" tIns="70625">
              <a:noAutofit/>
            </a:bodyPr>
            <a:lstStyle/>
            <a:p>
              <a:pPr indent="0" lvl="0" marL="0" marR="0" rtl="0" algn="ctr">
                <a:lnSpc>
                  <a:spcPct val="100000"/>
                </a:lnSpc>
                <a:spcBef>
                  <a:spcPts val="0"/>
                </a:spcBef>
                <a:spcAft>
                  <a:spcPts val="0"/>
                </a:spcAft>
                <a:buClr>
                  <a:srgbClr val="000000"/>
                </a:buClr>
                <a:buSzPts val="1133"/>
                <a:buFont typeface="Arial"/>
                <a:buNone/>
              </a:pPr>
              <a:r>
                <a:t/>
              </a:r>
              <a:endParaRPr b="0" i="0" sz="1133" u="none" cap="none" strike="noStrike">
                <a:solidFill>
                  <a:srgbClr val="000000"/>
                </a:solidFill>
                <a:latin typeface="Arial"/>
                <a:ea typeface="Arial"/>
                <a:cs typeface="Arial"/>
                <a:sym typeface="Arial"/>
              </a:endParaRPr>
            </a:p>
          </p:txBody>
        </p:sp>
      </p:grpSp>
      <p:sp>
        <p:nvSpPr>
          <p:cNvPr id="165" name="Google Shape;165;p17"/>
          <p:cNvSpPr txBox="1"/>
          <p:nvPr/>
        </p:nvSpPr>
        <p:spPr>
          <a:xfrm>
            <a:off x="4394029" y="3148796"/>
            <a:ext cx="4584600" cy="558300"/>
          </a:xfrm>
          <a:prstGeom prst="rect">
            <a:avLst/>
          </a:prstGeom>
          <a:noFill/>
          <a:ln>
            <a:noFill/>
          </a:ln>
        </p:spPr>
        <p:txBody>
          <a:bodyPr anchorCtr="0" anchor="t" bIns="70625" lIns="70625" spcFirstLastPara="1" rIns="70625" wrap="square" tIns="70625">
            <a:spAutoFit/>
          </a:bodyPr>
          <a:lstStyle/>
          <a:p>
            <a:pPr indent="0" lvl="0" marL="0" marR="0" rtl="0" algn="l">
              <a:lnSpc>
                <a:spcPct val="100000"/>
              </a:lnSpc>
              <a:spcBef>
                <a:spcPts val="0"/>
              </a:spcBef>
              <a:spcAft>
                <a:spcPts val="824"/>
              </a:spcAft>
              <a:buClr>
                <a:srgbClr val="000000"/>
              </a:buClr>
              <a:buSzPts val="824"/>
              <a:buFont typeface="Arial"/>
              <a:buNone/>
            </a:pPr>
            <a:r>
              <a:rPr lang="pt-BR" sz="900">
                <a:solidFill>
                  <a:schemeClr val="lt1"/>
                </a:solidFill>
                <a:latin typeface="Montserrat Medium"/>
                <a:ea typeface="Montserrat Medium"/>
                <a:cs typeface="Montserrat Medium"/>
                <a:sym typeface="Montserrat Medium"/>
              </a:rPr>
              <a:t>A não necessidade de lavagem ou triagem dos resíduos simplifica o processo para as cooperativas, potencialmente reduzindo custos e aumentando a eficiência da transformação</a:t>
            </a:r>
            <a:endParaRPr i="0" sz="900" u="none" cap="none" strike="noStrike">
              <a:solidFill>
                <a:schemeClr val="lt1"/>
              </a:solidFill>
              <a:latin typeface="Montserrat Medium"/>
              <a:ea typeface="Montserrat Medium"/>
              <a:cs typeface="Montserrat Medium"/>
              <a:sym typeface="Montserrat Medium"/>
            </a:endParaRPr>
          </a:p>
        </p:txBody>
      </p:sp>
      <p:sp>
        <p:nvSpPr>
          <p:cNvPr id="166" name="Google Shape;166;p17"/>
          <p:cNvSpPr txBox="1"/>
          <p:nvPr/>
        </p:nvSpPr>
        <p:spPr>
          <a:xfrm>
            <a:off x="3711800" y="3202237"/>
            <a:ext cx="787800" cy="435900"/>
          </a:xfrm>
          <a:prstGeom prst="rect">
            <a:avLst/>
          </a:prstGeom>
          <a:noFill/>
          <a:ln>
            <a:noFill/>
          </a:ln>
        </p:spPr>
        <p:txBody>
          <a:bodyPr anchorCtr="0" anchor="t" bIns="35300" lIns="70625" spcFirstLastPara="1" rIns="70625" wrap="square" tIns="35300">
            <a:spAutoFit/>
          </a:bodyPr>
          <a:lstStyle/>
          <a:p>
            <a:pPr indent="0" lvl="0" marL="0" marR="0" rtl="0" algn="ctr">
              <a:lnSpc>
                <a:spcPct val="100000"/>
              </a:lnSpc>
              <a:spcBef>
                <a:spcPts val="0"/>
              </a:spcBef>
              <a:spcAft>
                <a:spcPts val="0"/>
              </a:spcAft>
              <a:buClr>
                <a:srgbClr val="000000"/>
              </a:buClr>
              <a:buSzPts val="2369"/>
              <a:buFont typeface="Arial"/>
              <a:buNone/>
            </a:pPr>
            <a:r>
              <a:rPr b="1" i="0" lang="pt-BR" sz="2369" u="none" cap="none" strike="noStrike">
                <a:solidFill>
                  <a:schemeClr val="lt1"/>
                </a:solidFill>
                <a:latin typeface="SUSE"/>
                <a:ea typeface="SUSE"/>
                <a:cs typeface="SUSE"/>
                <a:sym typeface="SUSE"/>
              </a:rPr>
              <a:t>3</a:t>
            </a:r>
            <a:endParaRPr b="1" i="0" sz="2369" u="none" cap="none" strike="noStrike">
              <a:solidFill>
                <a:schemeClr val="lt1"/>
              </a:solidFill>
              <a:latin typeface="SUSE"/>
              <a:ea typeface="SUSE"/>
              <a:cs typeface="SUSE"/>
              <a:sym typeface="SUSE"/>
            </a:endParaRPr>
          </a:p>
        </p:txBody>
      </p:sp>
      <p:grpSp>
        <p:nvGrpSpPr>
          <p:cNvPr id="167" name="Google Shape;167;p17"/>
          <p:cNvGrpSpPr/>
          <p:nvPr/>
        </p:nvGrpSpPr>
        <p:grpSpPr>
          <a:xfrm>
            <a:off x="3711996" y="4000658"/>
            <a:ext cx="5432346" cy="860468"/>
            <a:chOff x="6383325" y="5338825"/>
            <a:chExt cx="5869000" cy="1055400"/>
          </a:xfrm>
        </p:grpSpPr>
        <p:sp>
          <p:nvSpPr>
            <p:cNvPr id="168" name="Google Shape;168;p17"/>
            <p:cNvSpPr/>
            <p:nvPr/>
          </p:nvSpPr>
          <p:spPr>
            <a:xfrm>
              <a:off x="6847525" y="5338825"/>
              <a:ext cx="5404800" cy="1055400"/>
            </a:xfrm>
            <a:prstGeom prst="roundRect">
              <a:avLst>
                <a:gd fmla="val 7056" name="adj"/>
              </a:avLst>
            </a:prstGeom>
            <a:solidFill>
              <a:srgbClr val="FF782C"/>
            </a:solidFill>
            <a:ln>
              <a:noFill/>
            </a:ln>
            <a:effectLst>
              <a:outerShdw blurRad="44151" rotWithShape="0" algn="bl" dir="5400000" dist="14717">
                <a:srgbClr val="000000">
                  <a:alpha val="49800"/>
                </a:srgbClr>
              </a:outerShdw>
            </a:effectLst>
          </p:spPr>
          <p:txBody>
            <a:bodyPr anchorCtr="0" anchor="ctr" bIns="70625" lIns="70625" spcFirstLastPara="1" rIns="70625" wrap="square" tIns="70625">
              <a:noAutofit/>
            </a:bodyPr>
            <a:lstStyle/>
            <a:p>
              <a:pPr indent="0" lvl="0" marL="0" marR="0" rtl="0" algn="ctr">
                <a:lnSpc>
                  <a:spcPct val="100000"/>
                </a:lnSpc>
                <a:spcBef>
                  <a:spcPts val="0"/>
                </a:spcBef>
                <a:spcAft>
                  <a:spcPts val="0"/>
                </a:spcAft>
                <a:buClr>
                  <a:srgbClr val="000000"/>
                </a:buClr>
                <a:buSzPts val="1133"/>
                <a:buFont typeface="Arial"/>
                <a:buNone/>
              </a:pPr>
              <a:r>
                <a:t/>
              </a:r>
              <a:endParaRPr b="0" i="0" sz="1133" u="none" cap="none" strike="noStrike">
                <a:solidFill>
                  <a:srgbClr val="000000"/>
                </a:solidFill>
                <a:latin typeface="Arial"/>
                <a:ea typeface="Arial"/>
                <a:cs typeface="Arial"/>
                <a:sym typeface="Arial"/>
              </a:endParaRPr>
            </a:p>
          </p:txBody>
        </p:sp>
        <p:sp>
          <p:nvSpPr>
            <p:cNvPr id="169" name="Google Shape;169;p17"/>
            <p:cNvSpPr/>
            <p:nvPr/>
          </p:nvSpPr>
          <p:spPr>
            <a:xfrm>
              <a:off x="6383325" y="5340775"/>
              <a:ext cx="1051500" cy="1051500"/>
            </a:xfrm>
            <a:prstGeom prst="ellipse">
              <a:avLst/>
            </a:prstGeom>
            <a:solidFill>
              <a:srgbClr val="FF782C"/>
            </a:solidFill>
            <a:ln>
              <a:noFill/>
            </a:ln>
          </p:spPr>
          <p:txBody>
            <a:bodyPr anchorCtr="0" anchor="ctr" bIns="70625" lIns="70625" spcFirstLastPara="1" rIns="70625" wrap="square" tIns="70625">
              <a:noAutofit/>
            </a:bodyPr>
            <a:lstStyle/>
            <a:p>
              <a:pPr indent="0" lvl="0" marL="0" marR="0" rtl="0" algn="ctr">
                <a:lnSpc>
                  <a:spcPct val="100000"/>
                </a:lnSpc>
                <a:spcBef>
                  <a:spcPts val="0"/>
                </a:spcBef>
                <a:spcAft>
                  <a:spcPts val="0"/>
                </a:spcAft>
                <a:buClr>
                  <a:srgbClr val="000000"/>
                </a:buClr>
                <a:buSzPts val="1133"/>
                <a:buFont typeface="Arial"/>
                <a:buNone/>
              </a:pPr>
              <a:r>
                <a:t/>
              </a:r>
              <a:endParaRPr b="0" i="0" sz="1133" u="none" cap="none" strike="noStrike">
                <a:solidFill>
                  <a:srgbClr val="000000"/>
                </a:solidFill>
                <a:latin typeface="Arial"/>
                <a:ea typeface="Arial"/>
                <a:cs typeface="Arial"/>
                <a:sym typeface="Arial"/>
              </a:endParaRPr>
            </a:p>
          </p:txBody>
        </p:sp>
      </p:grpSp>
      <p:sp>
        <p:nvSpPr>
          <p:cNvPr id="170" name="Google Shape;170;p17"/>
          <p:cNvSpPr txBox="1"/>
          <p:nvPr/>
        </p:nvSpPr>
        <p:spPr>
          <a:xfrm>
            <a:off x="4394176" y="4082416"/>
            <a:ext cx="4584300" cy="696900"/>
          </a:xfrm>
          <a:prstGeom prst="rect">
            <a:avLst/>
          </a:prstGeom>
          <a:noFill/>
          <a:ln>
            <a:noFill/>
          </a:ln>
        </p:spPr>
        <p:txBody>
          <a:bodyPr anchorCtr="0" anchor="t" bIns="70625" lIns="70625" spcFirstLastPara="1" rIns="70625" wrap="square" tIns="70625">
            <a:spAutoFit/>
          </a:bodyPr>
          <a:lstStyle/>
          <a:p>
            <a:pPr indent="0" lvl="0" marL="0" marR="0" rtl="0" algn="l">
              <a:lnSpc>
                <a:spcPct val="100000"/>
              </a:lnSpc>
              <a:spcBef>
                <a:spcPts val="0"/>
              </a:spcBef>
              <a:spcAft>
                <a:spcPts val="824"/>
              </a:spcAft>
              <a:buClr>
                <a:srgbClr val="000000"/>
              </a:buClr>
              <a:buSzPts val="824"/>
              <a:buFont typeface="Arial"/>
              <a:buNone/>
            </a:pPr>
            <a:r>
              <a:rPr lang="pt-BR" sz="900">
                <a:solidFill>
                  <a:schemeClr val="lt1"/>
                </a:solidFill>
                <a:latin typeface="Montserrat Medium"/>
                <a:ea typeface="Montserrat Medium"/>
                <a:cs typeface="Montserrat Medium"/>
                <a:sym typeface="Montserrat Medium"/>
              </a:rPr>
              <a:t>A possibilidade de transformar os resíduos localmente em materiais de construção diminui a dependência de logística complexa e pode fortalecer a economia circular regional, com potencial de geração de renda direta para as cooperativas de reciclagem</a:t>
            </a:r>
            <a:endParaRPr i="0" sz="900" u="none" cap="none" strike="noStrike">
              <a:solidFill>
                <a:srgbClr val="000000"/>
              </a:solidFill>
              <a:latin typeface="Montserrat Medium"/>
              <a:ea typeface="Montserrat Medium"/>
              <a:cs typeface="Montserrat Medium"/>
              <a:sym typeface="Montserrat Medium"/>
            </a:endParaRPr>
          </a:p>
        </p:txBody>
      </p:sp>
      <p:sp>
        <p:nvSpPr>
          <p:cNvPr id="171" name="Google Shape;171;p17"/>
          <p:cNvSpPr txBox="1"/>
          <p:nvPr/>
        </p:nvSpPr>
        <p:spPr>
          <a:xfrm>
            <a:off x="3736929" y="4226845"/>
            <a:ext cx="787800" cy="435900"/>
          </a:xfrm>
          <a:prstGeom prst="rect">
            <a:avLst/>
          </a:prstGeom>
          <a:noFill/>
          <a:ln>
            <a:noFill/>
          </a:ln>
        </p:spPr>
        <p:txBody>
          <a:bodyPr anchorCtr="0" anchor="t" bIns="35300" lIns="70625" spcFirstLastPara="1" rIns="70625" wrap="square" tIns="35300">
            <a:spAutoFit/>
          </a:bodyPr>
          <a:lstStyle/>
          <a:p>
            <a:pPr indent="0" lvl="0" marL="0" marR="0" rtl="0" algn="ctr">
              <a:lnSpc>
                <a:spcPct val="100000"/>
              </a:lnSpc>
              <a:spcBef>
                <a:spcPts val="0"/>
              </a:spcBef>
              <a:spcAft>
                <a:spcPts val="0"/>
              </a:spcAft>
              <a:buClr>
                <a:srgbClr val="000000"/>
              </a:buClr>
              <a:buSzPts val="2369"/>
              <a:buFont typeface="Arial"/>
              <a:buNone/>
            </a:pPr>
            <a:r>
              <a:rPr b="1" i="0" lang="pt-BR" sz="2369" u="none" cap="none" strike="noStrike">
                <a:solidFill>
                  <a:schemeClr val="lt1"/>
                </a:solidFill>
                <a:latin typeface="SUSE"/>
                <a:ea typeface="SUSE"/>
                <a:cs typeface="SUSE"/>
                <a:sym typeface="SUSE"/>
              </a:rPr>
              <a:t>4</a:t>
            </a:r>
            <a:endParaRPr b="1" i="0" sz="2369" u="none" cap="none" strike="noStrike">
              <a:solidFill>
                <a:schemeClr val="lt1"/>
              </a:solidFill>
              <a:latin typeface="SUSE"/>
              <a:ea typeface="SUSE"/>
              <a:cs typeface="SUSE"/>
              <a:sym typeface="SUSE"/>
            </a:endParaRPr>
          </a:p>
        </p:txBody>
      </p:sp>
      <p:sp>
        <p:nvSpPr>
          <p:cNvPr id="172" name="Google Shape;172;p17"/>
          <p:cNvSpPr txBox="1"/>
          <p:nvPr/>
        </p:nvSpPr>
        <p:spPr>
          <a:xfrm>
            <a:off x="399725" y="1683075"/>
            <a:ext cx="2683500" cy="1916400"/>
          </a:xfrm>
          <a:prstGeom prst="rect">
            <a:avLst/>
          </a:prstGeom>
          <a:noFill/>
          <a:ln>
            <a:noFill/>
          </a:ln>
        </p:spPr>
        <p:txBody>
          <a:bodyPr anchorCtr="0" anchor="t" bIns="34275" lIns="0" spcFirstLastPara="1" rIns="0" wrap="square" tIns="34275">
            <a:spAutoFit/>
          </a:bodyPr>
          <a:lstStyle/>
          <a:p>
            <a:pPr indent="0" lvl="0" marL="0" marR="0" rtl="0" algn="l">
              <a:lnSpc>
                <a:spcPct val="100000"/>
              </a:lnSpc>
              <a:spcBef>
                <a:spcPts val="0"/>
              </a:spcBef>
              <a:spcAft>
                <a:spcPts val="0"/>
              </a:spcAft>
              <a:buClr>
                <a:srgbClr val="000000"/>
              </a:buClr>
              <a:buSzPts val="1800"/>
              <a:buFont typeface="Arial"/>
              <a:buNone/>
            </a:pPr>
            <a:r>
              <a:rPr lang="pt-BR" sz="2400">
                <a:solidFill>
                  <a:srgbClr val="C46348"/>
                </a:solidFill>
                <a:latin typeface="Montserrat Medium"/>
                <a:ea typeface="Montserrat Medium"/>
                <a:cs typeface="Montserrat Medium"/>
                <a:sym typeface="Montserrat Medium"/>
              </a:rPr>
              <a:t>Como essa solução atende ao desafio com originalidade e inovação?</a:t>
            </a:r>
            <a:endParaRPr sz="2400">
              <a:solidFill>
                <a:srgbClr val="C46348"/>
              </a:solidFill>
              <a:latin typeface="Montserrat Medium"/>
              <a:ea typeface="Montserrat Medium"/>
              <a:cs typeface="Montserrat Medium"/>
              <a:sym typeface="Montserrat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2EB"/>
        </a:solidFill>
      </p:bgPr>
    </p:bg>
    <p:spTree>
      <p:nvGrpSpPr>
        <p:cNvPr id="176" name="Shape 176"/>
        <p:cNvGrpSpPr/>
        <p:nvPr/>
      </p:nvGrpSpPr>
      <p:grpSpPr>
        <a:xfrm>
          <a:off x="0" y="0"/>
          <a:ext cx="0" cy="0"/>
          <a:chOff x="0" y="0"/>
          <a:chExt cx="0" cy="0"/>
        </a:xfrm>
      </p:grpSpPr>
      <p:pic>
        <p:nvPicPr>
          <p:cNvPr id="177" name="Google Shape;177;p18" title="Natura Corp_ Logo_Vertical.png"/>
          <p:cNvPicPr preferRelativeResize="0"/>
          <p:nvPr/>
        </p:nvPicPr>
        <p:blipFill>
          <a:blip r:embed="rId3">
            <a:alphaModFix/>
          </a:blip>
          <a:stretch>
            <a:fillRect/>
          </a:stretch>
        </p:blipFill>
        <p:spPr>
          <a:xfrm>
            <a:off x="1241500" y="4759000"/>
            <a:ext cx="499724" cy="309275"/>
          </a:xfrm>
          <a:prstGeom prst="rect">
            <a:avLst/>
          </a:prstGeom>
          <a:noFill/>
          <a:ln>
            <a:noFill/>
          </a:ln>
        </p:spPr>
      </p:pic>
      <p:sp>
        <p:nvSpPr>
          <p:cNvPr id="178" name="Google Shape;178;p18"/>
          <p:cNvSpPr txBox="1"/>
          <p:nvPr/>
        </p:nvSpPr>
        <p:spPr>
          <a:xfrm>
            <a:off x="205274" y="177350"/>
            <a:ext cx="73263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803176"/>
                </a:solidFill>
                <a:latin typeface="Montserrat"/>
                <a:ea typeface="Montserrat"/>
                <a:cs typeface="Montserrat"/>
                <a:sym typeface="Montserrat"/>
              </a:rPr>
              <a:t>Colaboração e Engajamento</a:t>
            </a:r>
            <a:endParaRPr b="1" sz="1800">
              <a:solidFill>
                <a:srgbClr val="803176"/>
              </a:solidFill>
              <a:latin typeface="Montserrat"/>
              <a:ea typeface="Montserrat"/>
              <a:cs typeface="Montserrat"/>
              <a:sym typeface="Montserrat"/>
            </a:endParaRPr>
          </a:p>
        </p:txBody>
      </p:sp>
      <p:pic>
        <p:nvPicPr>
          <p:cNvPr descr="Padrão do plano de fundo&#10;&#10;Descrição gerada automaticamente" id="179" name="Google Shape;179;p18"/>
          <p:cNvPicPr preferRelativeResize="0"/>
          <p:nvPr/>
        </p:nvPicPr>
        <p:blipFill rotWithShape="1">
          <a:blip r:embed="rId4">
            <a:alphaModFix/>
          </a:blip>
          <a:srcRect b="0" l="0" r="79625" t="12211"/>
          <a:stretch/>
        </p:blipFill>
        <p:spPr>
          <a:xfrm>
            <a:off x="3829738" y="628025"/>
            <a:ext cx="724676" cy="4515474"/>
          </a:xfrm>
          <a:prstGeom prst="rect">
            <a:avLst/>
          </a:prstGeom>
          <a:noFill/>
          <a:ln>
            <a:noFill/>
          </a:ln>
        </p:spPr>
      </p:pic>
      <p:sp>
        <p:nvSpPr>
          <p:cNvPr id="180" name="Google Shape;180;p18"/>
          <p:cNvSpPr txBox="1"/>
          <p:nvPr/>
        </p:nvSpPr>
        <p:spPr>
          <a:xfrm>
            <a:off x="274449" y="818763"/>
            <a:ext cx="2893200" cy="623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i="0" lang="pt-BR" sz="1800" u="none" cap="none" strike="noStrike">
                <a:solidFill>
                  <a:srgbClr val="4A5937"/>
                </a:solidFill>
                <a:latin typeface="Montserrat"/>
                <a:ea typeface="Montserrat"/>
                <a:cs typeface="Montserrat"/>
                <a:sym typeface="Montserrat"/>
              </a:rPr>
              <a:t>Áreas envolvidas e responsáveis</a:t>
            </a:r>
            <a:endParaRPr b="1" i="0" sz="1800" u="none" cap="none" strike="noStrike">
              <a:solidFill>
                <a:srgbClr val="4A5937"/>
              </a:solidFill>
              <a:latin typeface="Montserrat"/>
              <a:ea typeface="Montserrat"/>
              <a:cs typeface="Montserrat"/>
              <a:sym typeface="Montserrat"/>
            </a:endParaRPr>
          </a:p>
        </p:txBody>
      </p:sp>
      <p:sp>
        <p:nvSpPr>
          <p:cNvPr id="181" name="Google Shape;181;p18"/>
          <p:cNvSpPr txBox="1"/>
          <p:nvPr/>
        </p:nvSpPr>
        <p:spPr>
          <a:xfrm>
            <a:off x="274449" y="1533228"/>
            <a:ext cx="3479100" cy="28677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Clr>
                <a:srgbClr val="000000"/>
              </a:buClr>
              <a:buSzPts val="900"/>
              <a:buFont typeface="Arial"/>
              <a:buNone/>
            </a:pPr>
            <a:r>
              <a:rPr i="0" lang="pt-BR" sz="900" u="none" cap="none" strike="noStrike">
                <a:solidFill>
                  <a:srgbClr val="4A5937"/>
                </a:solidFill>
                <a:latin typeface="Montserrat Medium"/>
                <a:ea typeface="Montserrat Medium"/>
                <a:cs typeface="Montserrat Medium"/>
                <a:sym typeface="Montserrat Medium"/>
              </a:rPr>
              <a:t>Para garantir o sucesso do projeto, cada integrante do time desempenha um papel essencial dentro da estrutura de trabalho. Abaixo, detalhamos as principais funções e responsabilidades:</a:t>
            </a:r>
            <a:endParaRPr i="0" sz="900" u="none" cap="none" strike="noStrike">
              <a:solidFill>
                <a:srgbClr val="4A5937"/>
              </a:solidFill>
              <a:latin typeface="Montserrat Medium"/>
              <a:ea typeface="Montserrat Medium"/>
              <a:cs typeface="Montserrat Medium"/>
              <a:sym typeface="Montserrat Medium"/>
            </a:endParaRPr>
          </a:p>
          <a:p>
            <a:pPr indent="0" lvl="0" marL="0" marR="0" rtl="0" algn="l">
              <a:lnSpc>
                <a:spcPct val="120000"/>
              </a:lnSpc>
              <a:spcBef>
                <a:spcPts val="0"/>
              </a:spcBef>
              <a:spcAft>
                <a:spcPts val="0"/>
              </a:spcAft>
              <a:buClr>
                <a:srgbClr val="000000"/>
              </a:buClr>
              <a:buSzPts val="900"/>
              <a:buFont typeface="Arial"/>
              <a:buNone/>
            </a:pPr>
            <a:r>
              <a:t/>
            </a:r>
            <a:endParaRPr i="0" sz="900" u="none" cap="none" strike="noStrike">
              <a:solidFill>
                <a:srgbClr val="4A5937"/>
              </a:solidFill>
              <a:latin typeface="Montserrat Medium"/>
              <a:ea typeface="Montserrat Medium"/>
              <a:cs typeface="Montserrat Medium"/>
              <a:sym typeface="Montserrat Medium"/>
            </a:endParaRPr>
          </a:p>
          <a:p>
            <a:pPr indent="-222250" lvl="0" marL="342900" marR="0" rtl="0" algn="l">
              <a:lnSpc>
                <a:spcPct val="120000"/>
              </a:lnSpc>
              <a:spcBef>
                <a:spcPts val="0"/>
              </a:spcBef>
              <a:spcAft>
                <a:spcPts val="0"/>
              </a:spcAft>
              <a:buClr>
                <a:srgbClr val="4A5937"/>
              </a:buClr>
              <a:buSzPts val="900"/>
              <a:buFont typeface="SUSE"/>
              <a:buChar char="●"/>
            </a:pPr>
            <a:r>
              <a:rPr b="1" i="0" lang="pt-BR" sz="900" u="none" cap="none" strike="noStrike">
                <a:solidFill>
                  <a:srgbClr val="4A5937"/>
                </a:solidFill>
                <a:latin typeface="Montserrat"/>
                <a:ea typeface="Montserrat"/>
                <a:cs typeface="Montserrat"/>
                <a:sym typeface="Montserrat"/>
              </a:rPr>
              <a:t>Natura Startups (Facilitadores):</a:t>
            </a:r>
            <a:r>
              <a:rPr i="0" lang="pt-BR" sz="900" u="none" cap="none" strike="noStrike">
                <a:solidFill>
                  <a:srgbClr val="4A5937"/>
                </a:solidFill>
                <a:latin typeface="Montserrat Medium"/>
                <a:ea typeface="Montserrat Medium"/>
                <a:cs typeface="Montserrat Medium"/>
                <a:sym typeface="Montserrat Medium"/>
              </a:rPr>
              <a:t> conduzem o projeto, garantindo alinhamento estratégico, facilitando interações e monitorando avanços.</a:t>
            </a:r>
            <a:endParaRPr i="0" sz="900" u="none" cap="none" strike="noStrike">
              <a:solidFill>
                <a:srgbClr val="4A5937"/>
              </a:solidFill>
              <a:latin typeface="Montserrat Medium"/>
              <a:ea typeface="Montserrat Medium"/>
              <a:cs typeface="Montserrat Medium"/>
              <a:sym typeface="Montserrat Medium"/>
            </a:endParaRPr>
          </a:p>
          <a:p>
            <a:pPr indent="0" lvl="0" marL="342900" marR="0" rtl="0" algn="l">
              <a:lnSpc>
                <a:spcPct val="120000"/>
              </a:lnSpc>
              <a:spcBef>
                <a:spcPts val="0"/>
              </a:spcBef>
              <a:spcAft>
                <a:spcPts val="0"/>
              </a:spcAft>
              <a:buClr>
                <a:srgbClr val="000000"/>
              </a:buClr>
              <a:buSzPts val="900"/>
              <a:buFont typeface="Arial"/>
              <a:buNone/>
            </a:pPr>
            <a:r>
              <a:t/>
            </a:r>
            <a:endParaRPr i="0" sz="900" u="none" cap="none" strike="noStrike">
              <a:solidFill>
                <a:srgbClr val="4A5937"/>
              </a:solidFill>
              <a:latin typeface="Montserrat Medium"/>
              <a:ea typeface="Montserrat Medium"/>
              <a:cs typeface="Montserrat Medium"/>
              <a:sym typeface="Montserrat Medium"/>
            </a:endParaRPr>
          </a:p>
          <a:p>
            <a:pPr indent="-222250" lvl="0" marL="342900" marR="0" rtl="0" algn="l">
              <a:lnSpc>
                <a:spcPct val="120000"/>
              </a:lnSpc>
              <a:spcBef>
                <a:spcPts val="0"/>
              </a:spcBef>
              <a:spcAft>
                <a:spcPts val="0"/>
              </a:spcAft>
              <a:buClr>
                <a:srgbClr val="4A5937"/>
              </a:buClr>
              <a:buSzPts val="900"/>
              <a:buFont typeface="SUSE"/>
              <a:buChar char="●"/>
            </a:pPr>
            <a:r>
              <a:rPr b="1" i="0" lang="pt-BR" sz="900" u="none" cap="none" strike="noStrike">
                <a:solidFill>
                  <a:srgbClr val="4A5937"/>
                </a:solidFill>
                <a:latin typeface="Montserrat"/>
                <a:ea typeface="Montserrat"/>
                <a:cs typeface="Montserrat"/>
                <a:sym typeface="Montserrat"/>
              </a:rPr>
              <a:t>Área Cliente: </a:t>
            </a:r>
            <a:r>
              <a:rPr i="0" lang="pt-BR" sz="900" u="none" cap="none" strike="noStrike">
                <a:solidFill>
                  <a:srgbClr val="4A5937"/>
                </a:solidFill>
                <a:latin typeface="Montserrat Medium"/>
                <a:ea typeface="Montserrat Medium"/>
                <a:cs typeface="Montserrat Medium"/>
                <a:sym typeface="Montserrat Medium"/>
              </a:rPr>
              <a:t>define objetivos, acompanha o andamento e toma decisões estratégicas, assegurando a viabilidade do projeto.</a:t>
            </a:r>
            <a:endParaRPr i="0" sz="900" u="none" cap="none" strike="noStrike">
              <a:solidFill>
                <a:srgbClr val="4A5937"/>
              </a:solidFill>
              <a:latin typeface="Montserrat Medium"/>
              <a:ea typeface="Montserrat Medium"/>
              <a:cs typeface="Montserrat Medium"/>
              <a:sym typeface="Montserrat Medium"/>
            </a:endParaRPr>
          </a:p>
          <a:p>
            <a:pPr indent="0" lvl="0" marL="342900" marR="0" rtl="0" algn="l">
              <a:lnSpc>
                <a:spcPct val="120000"/>
              </a:lnSpc>
              <a:spcBef>
                <a:spcPts val="0"/>
              </a:spcBef>
              <a:spcAft>
                <a:spcPts val="0"/>
              </a:spcAft>
              <a:buClr>
                <a:srgbClr val="000000"/>
              </a:buClr>
              <a:buSzPts val="900"/>
              <a:buFont typeface="Arial"/>
              <a:buNone/>
            </a:pPr>
            <a:r>
              <a:t/>
            </a:r>
            <a:endParaRPr i="0" sz="900" u="none" cap="none" strike="noStrike">
              <a:solidFill>
                <a:srgbClr val="4A5937"/>
              </a:solidFill>
              <a:latin typeface="Montserrat Medium"/>
              <a:ea typeface="Montserrat Medium"/>
              <a:cs typeface="Montserrat Medium"/>
              <a:sym typeface="Montserrat Medium"/>
            </a:endParaRPr>
          </a:p>
          <a:p>
            <a:pPr indent="-222250" lvl="0" marL="342900" marR="0" rtl="0" algn="l">
              <a:lnSpc>
                <a:spcPct val="120000"/>
              </a:lnSpc>
              <a:spcBef>
                <a:spcPts val="0"/>
              </a:spcBef>
              <a:spcAft>
                <a:spcPts val="0"/>
              </a:spcAft>
              <a:buClr>
                <a:srgbClr val="4A5937"/>
              </a:buClr>
              <a:buSzPts val="900"/>
              <a:buFont typeface="SUSE"/>
              <a:buChar char="●"/>
            </a:pPr>
            <a:r>
              <a:rPr b="1" i="0" lang="pt-BR" sz="900" u="none" cap="none" strike="noStrike">
                <a:solidFill>
                  <a:srgbClr val="4A5937"/>
                </a:solidFill>
                <a:latin typeface="Montserrat"/>
                <a:ea typeface="Montserrat"/>
                <a:cs typeface="Montserrat"/>
                <a:sym typeface="Montserrat"/>
              </a:rPr>
              <a:t>Time de Especialistas: </a:t>
            </a:r>
            <a:r>
              <a:rPr i="0" lang="pt-BR" sz="900" u="none" cap="none" strike="noStrike">
                <a:solidFill>
                  <a:srgbClr val="4A5937"/>
                </a:solidFill>
                <a:latin typeface="Montserrat Medium"/>
                <a:ea typeface="Montserrat Medium"/>
                <a:cs typeface="Montserrat Medium"/>
                <a:sym typeface="Montserrat Medium"/>
              </a:rPr>
              <a:t>oferece conhecimento técnico e estratégico, contribuindo com insights e garantindo aderência às necessidades do negócio; este projeto não contou com este time.</a:t>
            </a:r>
            <a:endParaRPr i="0" sz="900" u="none" cap="none" strike="noStrike">
              <a:solidFill>
                <a:srgbClr val="4A5937"/>
              </a:solidFill>
              <a:latin typeface="Montserrat Medium"/>
              <a:ea typeface="Montserrat Medium"/>
              <a:cs typeface="Montserrat Medium"/>
              <a:sym typeface="Montserrat Medium"/>
            </a:endParaRPr>
          </a:p>
        </p:txBody>
      </p:sp>
      <p:sp>
        <p:nvSpPr>
          <p:cNvPr id="182" name="Google Shape;182;p18"/>
          <p:cNvSpPr/>
          <p:nvPr/>
        </p:nvSpPr>
        <p:spPr>
          <a:xfrm>
            <a:off x="4356581" y="3527100"/>
            <a:ext cx="1557360" cy="474066"/>
          </a:xfrm>
          <a:prstGeom prst="flowChartTerminator">
            <a:avLst/>
          </a:prstGeom>
          <a:solidFill>
            <a:srgbClr val="D26278"/>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800"/>
              <a:buFont typeface="Arial"/>
              <a:buNone/>
            </a:pPr>
            <a:r>
              <a:rPr b="0" i="0" lang="pt-BR" sz="800" u="none" cap="none" strike="noStrike">
                <a:solidFill>
                  <a:schemeClr val="lt1"/>
                </a:solidFill>
                <a:latin typeface="SUSE"/>
                <a:ea typeface="SUSE"/>
                <a:cs typeface="SUSE"/>
                <a:sym typeface="SUSE"/>
              </a:rPr>
              <a:t>Facilitador</a:t>
            </a:r>
            <a:endParaRPr b="0" i="0" sz="800" u="none" cap="none" strike="noStrike">
              <a:solidFill>
                <a:schemeClr val="lt1"/>
              </a:solidFill>
              <a:latin typeface="SUSE"/>
              <a:ea typeface="SUSE"/>
              <a:cs typeface="SUSE"/>
              <a:sym typeface="SUSE"/>
            </a:endParaRPr>
          </a:p>
        </p:txBody>
      </p:sp>
      <p:sp>
        <p:nvSpPr>
          <p:cNvPr id="183" name="Google Shape;183;p18"/>
          <p:cNvSpPr/>
          <p:nvPr/>
        </p:nvSpPr>
        <p:spPr>
          <a:xfrm>
            <a:off x="4356581" y="4092231"/>
            <a:ext cx="1557360" cy="474066"/>
          </a:xfrm>
          <a:prstGeom prst="flowChartTerminator">
            <a:avLst/>
          </a:prstGeom>
          <a:solidFill>
            <a:srgbClr val="D26278"/>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800"/>
              <a:buFont typeface="Arial"/>
              <a:buNone/>
            </a:pPr>
            <a:r>
              <a:rPr b="0" i="0" lang="pt-BR" sz="800" u="none" cap="none" strike="noStrike">
                <a:solidFill>
                  <a:schemeClr val="lt1"/>
                </a:solidFill>
                <a:latin typeface="SUSE"/>
                <a:ea typeface="SUSE"/>
                <a:cs typeface="SUSE"/>
                <a:sym typeface="SUSE"/>
              </a:rPr>
              <a:t>Coordenador Studio</a:t>
            </a:r>
            <a:endParaRPr b="0" i="0" sz="800" u="none" cap="none" strike="noStrike">
              <a:solidFill>
                <a:schemeClr val="lt1"/>
              </a:solidFill>
              <a:latin typeface="SUSE"/>
              <a:ea typeface="SUSE"/>
              <a:cs typeface="SUSE"/>
              <a:sym typeface="SUSE"/>
            </a:endParaRPr>
          </a:p>
        </p:txBody>
      </p:sp>
      <p:sp>
        <p:nvSpPr>
          <p:cNvPr id="184" name="Google Shape;184;p18"/>
          <p:cNvSpPr/>
          <p:nvPr/>
        </p:nvSpPr>
        <p:spPr>
          <a:xfrm>
            <a:off x="6155175" y="910350"/>
            <a:ext cx="3465300" cy="3465300"/>
          </a:xfrm>
          <a:prstGeom prst="ellipse">
            <a:avLst/>
          </a:prstGeom>
          <a:noFill/>
          <a:ln cap="flat" cmpd="sng" w="14300">
            <a:solidFill>
              <a:srgbClr val="4A5937"/>
            </a:solidFill>
            <a:prstDash val="solid"/>
            <a:round/>
            <a:headEnd len="sm" w="sm" type="none"/>
            <a:tailEnd len="sm" w="sm" type="none"/>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chemeClr val="lt1"/>
              </a:solidFill>
              <a:latin typeface="Arial"/>
              <a:ea typeface="Arial"/>
              <a:cs typeface="Arial"/>
              <a:sym typeface="Arial"/>
            </a:endParaRPr>
          </a:p>
        </p:txBody>
      </p:sp>
      <p:sp>
        <p:nvSpPr>
          <p:cNvPr id="185" name="Google Shape;185;p18"/>
          <p:cNvSpPr/>
          <p:nvPr/>
        </p:nvSpPr>
        <p:spPr>
          <a:xfrm>
            <a:off x="7627444" y="1759041"/>
            <a:ext cx="1768200" cy="1768200"/>
          </a:xfrm>
          <a:prstGeom prst="ellipse">
            <a:avLst/>
          </a:prstGeom>
          <a:solidFill>
            <a:srgbClr val="333C1F"/>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1" i="0" lang="pt-BR" sz="1100" u="none" cap="none" strike="noStrike">
                <a:solidFill>
                  <a:schemeClr val="lt1"/>
                </a:solidFill>
                <a:latin typeface="SUSE"/>
                <a:ea typeface="SUSE"/>
                <a:cs typeface="SUSE"/>
                <a:sym typeface="SUSE"/>
              </a:rPr>
              <a:t>Time do Desafio</a:t>
            </a:r>
            <a:endParaRPr b="1" i="0" sz="1100" u="none" cap="none" strike="noStrike">
              <a:solidFill>
                <a:schemeClr val="lt1"/>
              </a:solidFill>
              <a:latin typeface="SUSE"/>
              <a:ea typeface="SUSE"/>
              <a:cs typeface="SUSE"/>
              <a:sym typeface="SUSE"/>
            </a:endParaRPr>
          </a:p>
        </p:txBody>
      </p:sp>
      <p:sp>
        <p:nvSpPr>
          <p:cNvPr id="186" name="Google Shape;186;p18"/>
          <p:cNvSpPr/>
          <p:nvPr/>
        </p:nvSpPr>
        <p:spPr>
          <a:xfrm>
            <a:off x="5795981" y="3260035"/>
            <a:ext cx="1385400" cy="1385400"/>
          </a:xfrm>
          <a:prstGeom prst="ellipse">
            <a:avLst/>
          </a:prstGeom>
          <a:solidFill>
            <a:srgbClr val="691B34"/>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1" i="0" lang="pt-BR" sz="1100" u="none" cap="none" strike="noStrike">
                <a:solidFill>
                  <a:schemeClr val="lt1"/>
                </a:solidFill>
                <a:latin typeface="SUSE"/>
                <a:ea typeface="SUSE"/>
                <a:cs typeface="SUSE"/>
                <a:sym typeface="SUSE"/>
              </a:rPr>
              <a:t>Studio Natura Startups</a:t>
            </a:r>
            <a:endParaRPr b="1" i="0" sz="1100" u="none" cap="none" strike="noStrike">
              <a:solidFill>
                <a:schemeClr val="lt1"/>
              </a:solidFill>
              <a:latin typeface="SUSE"/>
              <a:ea typeface="SUSE"/>
              <a:cs typeface="SUSE"/>
              <a:sym typeface="SUSE"/>
            </a:endParaRPr>
          </a:p>
        </p:txBody>
      </p:sp>
      <p:sp>
        <p:nvSpPr>
          <p:cNvPr id="187" name="Google Shape;187;p18"/>
          <p:cNvSpPr/>
          <p:nvPr/>
        </p:nvSpPr>
        <p:spPr>
          <a:xfrm>
            <a:off x="4238635" y="1146694"/>
            <a:ext cx="1557360" cy="474066"/>
          </a:xfrm>
          <a:prstGeom prst="flowChartTerminator">
            <a:avLst/>
          </a:prstGeom>
          <a:solidFill>
            <a:srgbClr val="466D85"/>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700"/>
              <a:buFont typeface="Arial"/>
              <a:buNone/>
            </a:pPr>
            <a:r>
              <a:rPr b="0" i="0" lang="pt-BR" sz="700" u="none" cap="none" strike="noStrike">
                <a:solidFill>
                  <a:schemeClr val="lt1"/>
                </a:solidFill>
                <a:latin typeface="SUSE"/>
                <a:ea typeface="SUSE"/>
                <a:cs typeface="SUSE"/>
                <a:sym typeface="SUSE"/>
              </a:rPr>
              <a:t>Líder do desafio</a:t>
            </a:r>
            <a:endParaRPr b="0" i="0" sz="700" u="none" cap="none" strike="noStrike">
              <a:solidFill>
                <a:schemeClr val="lt1"/>
              </a:solidFill>
              <a:latin typeface="SUSE"/>
              <a:ea typeface="SUSE"/>
              <a:cs typeface="SUSE"/>
              <a:sym typeface="SUSE"/>
            </a:endParaRPr>
          </a:p>
        </p:txBody>
      </p:sp>
      <p:sp>
        <p:nvSpPr>
          <p:cNvPr id="188" name="Google Shape;188;p18"/>
          <p:cNvSpPr/>
          <p:nvPr/>
        </p:nvSpPr>
        <p:spPr>
          <a:xfrm>
            <a:off x="4238635" y="1719383"/>
            <a:ext cx="1557360" cy="474066"/>
          </a:xfrm>
          <a:prstGeom prst="flowChartTerminator">
            <a:avLst/>
          </a:prstGeom>
          <a:solidFill>
            <a:srgbClr val="466D85"/>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800"/>
              <a:buFont typeface="Arial"/>
              <a:buNone/>
            </a:pPr>
            <a:r>
              <a:rPr b="0" i="0" lang="pt-BR" sz="800" u="none" cap="none" strike="noStrike">
                <a:solidFill>
                  <a:schemeClr val="lt1"/>
                </a:solidFill>
                <a:latin typeface="SUSE"/>
                <a:ea typeface="SUSE"/>
                <a:cs typeface="SUSE"/>
                <a:sym typeface="SUSE"/>
              </a:rPr>
              <a:t>Especialista</a:t>
            </a:r>
            <a:endParaRPr b="0" i="0" sz="800" u="none" cap="none" strike="noStrike">
              <a:solidFill>
                <a:schemeClr val="lt1"/>
              </a:solidFill>
              <a:latin typeface="SUSE"/>
              <a:ea typeface="SUSE"/>
              <a:cs typeface="SUSE"/>
              <a:sym typeface="SUSE"/>
            </a:endParaRPr>
          </a:p>
        </p:txBody>
      </p:sp>
      <p:sp>
        <p:nvSpPr>
          <p:cNvPr id="189" name="Google Shape;189;p18"/>
          <p:cNvSpPr/>
          <p:nvPr/>
        </p:nvSpPr>
        <p:spPr>
          <a:xfrm>
            <a:off x="5594203" y="978975"/>
            <a:ext cx="1382100" cy="1382100"/>
          </a:xfrm>
          <a:prstGeom prst="ellipse">
            <a:avLst/>
          </a:prstGeom>
          <a:solidFill>
            <a:srgbClr val="0F2B38"/>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1" i="0" lang="pt-BR" sz="1100" u="none" cap="none" strike="noStrike">
                <a:solidFill>
                  <a:schemeClr val="lt1"/>
                </a:solidFill>
                <a:latin typeface="SUSE"/>
                <a:ea typeface="SUSE"/>
                <a:cs typeface="SUSE"/>
                <a:sym typeface="SUSE"/>
              </a:rPr>
              <a:t>Área Cliente</a:t>
            </a:r>
            <a:endParaRPr b="1" i="0" sz="1100" u="none" cap="none" strike="noStrike">
              <a:solidFill>
                <a:schemeClr val="lt1"/>
              </a:solidFill>
              <a:latin typeface="SUSE"/>
              <a:ea typeface="SUSE"/>
              <a:cs typeface="SUSE"/>
              <a:sym typeface="SUS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2EB"/>
        </a:solidFill>
      </p:bgPr>
    </p:bg>
    <p:spTree>
      <p:nvGrpSpPr>
        <p:cNvPr id="193" name="Shape 193"/>
        <p:cNvGrpSpPr/>
        <p:nvPr/>
      </p:nvGrpSpPr>
      <p:grpSpPr>
        <a:xfrm>
          <a:off x="0" y="0"/>
          <a:ext cx="0" cy="0"/>
          <a:chOff x="0" y="0"/>
          <a:chExt cx="0" cy="0"/>
        </a:xfrm>
      </p:grpSpPr>
      <p:pic>
        <p:nvPicPr>
          <p:cNvPr id="194" name="Google Shape;194;p19" title="Natura Corp_ Logo_Vertical.png"/>
          <p:cNvPicPr preferRelativeResize="0"/>
          <p:nvPr/>
        </p:nvPicPr>
        <p:blipFill>
          <a:blip r:embed="rId3">
            <a:alphaModFix/>
          </a:blip>
          <a:stretch>
            <a:fillRect/>
          </a:stretch>
        </p:blipFill>
        <p:spPr>
          <a:xfrm>
            <a:off x="7237450" y="4799663"/>
            <a:ext cx="499724" cy="309275"/>
          </a:xfrm>
          <a:prstGeom prst="rect">
            <a:avLst/>
          </a:prstGeom>
          <a:noFill/>
          <a:ln>
            <a:noFill/>
          </a:ln>
        </p:spPr>
      </p:pic>
      <p:sp>
        <p:nvSpPr>
          <p:cNvPr id="195" name="Google Shape;195;p19"/>
          <p:cNvSpPr txBox="1"/>
          <p:nvPr/>
        </p:nvSpPr>
        <p:spPr>
          <a:xfrm>
            <a:off x="205274" y="177350"/>
            <a:ext cx="73263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803176"/>
                </a:solidFill>
                <a:latin typeface="Montserrat"/>
                <a:ea typeface="Montserrat"/>
                <a:cs typeface="Montserrat"/>
                <a:sym typeface="Montserrat"/>
              </a:rPr>
              <a:t>Demonstração de Resultados</a:t>
            </a:r>
            <a:endParaRPr b="1" sz="1800">
              <a:solidFill>
                <a:srgbClr val="803176"/>
              </a:solidFill>
              <a:latin typeface="Montserrat"/>
              <a:ea typeface="Montserrat"/>
              <a:cs typeface="Montserrat"/>
              <a:sym typeface="Montserrat"/>
            </a:endParaRPr>
          </a:p>
        </p:txBody>
      </p:sp>
      <p:grpSp>
        <p:nvGrpSpPr>
          <p:cNvPr id="196" name="Google Shape;196;p19"/>
          <p:cNvGrpSpPr/>
          <p:nvPr/>
        </p:nvGrpSpPr>
        <p:grpSpPr>
          <a:xfrm rot="5400000">
            <a:off x="4513411" y="3047236"/>
            <a:ext cx="3405450" cy="882103"/>
            <a:chOff x="6410475" y="1110489"/>
            <a:chExt cx="4540600" cy="1055400"/>
          </a:xfrm>
        </p:grpSpPr>
        <p:sp>
          <p:nvSpPr>
            <p:cNvPr id="197" name="Google Shape;197;p19"/>
            <p:cNvSpPr/>
            <p:nvPr/>
          </p:nvSpPr>
          <p:spPr>
            <a:xfrm>
              <a:off x="6874675" y="1110489"/>
              <a:ext cx="4076400" cy="1055400"/>
            </a:xfrm>
            <a:prstGeom prst="roundRect">
              <a:avLst>
                <a:gd fmla="val 7056" name="adj"/>
              </a:avLst>
            </a:prstGeom>
            <a:solidFill>
              <a:srgbClr val="D26278"/>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98" name="Google Shape;198;p19"/>
            <p:cNvSpPr/>
            <p:nvPr/>
          </p:nvSpPr>
          <p:spPr>
            <a:xfrm>
              <a:off x="6410475" y="1112450"/>
              <a:ext cx="1051500" cy="1051500"/>
            </a:xfrm>
            <a:prstGeom prst="ellipse">
              <a:avLst/>
            </a:prstGeom>
            <a:solidFill>
              <a:srgbClr val="D26278"/>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99" name="Google Shape;199;p19"/>
          <p:cNvSpPr txBox="1"/>
          <p:nvPr/>
        </p:nvSpPr>
        <p:spPr>
          <a:xfrm>
            <a:off x="5774100" y="1364681"/>
            <a:ext cx="2376600" cy="2847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1" i="0" lang="pt-BR" sz="1400" u="none" cap="none" strike="noStrike">
                <a:solidFill>
                  <a:srgbClr val="4A5937"/>
                </a:solidFill>
                <a:latin typeface="Montserrat"/>
                <a:ea typeface="Montserrat"/>
                <a:cs typeface="Montserrat"/>
                <a:sym typeface="Montserrat"/>
              </a:rPr>
              <a:t>Plano de execução</a:t>
            </a:r>
            <a:endParaRPr b="1" i="0" sz="1400" u="none" cap="none" strike="noStrike">
              <a:solidFill>
                <a:srgbClr val="4A5937"/>
              </a:solidFill>
              <a:latin typeface="Montserrat"/>
              <a:ea typeface="Montserrat"/>
              <a:cs typeface="Montserrat"/>
              <a:sym typeface="Montserrat"/>
            </a:endParaRPr>
          </a:p>
        </p:txBody>
      </p:sp>
      <p:sp>
        <p:nvSpPr>
          <p:cNvPr id="200" name="Google Shape;200;p19"/>
          <p:cNvSpPr txBox="1"/>
          <p:nvPr/>
        </p:nvSpPr>
        <p:spPr>
          <a:xfrm>
            <a:off x="5775019" y="2107116"/>
            <a:ext cx="882300" cy="2385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1100"/>
              <a:buFont typeface="Arial"/>
              <a:buNone/>
            </a:pPr>
            <a:r>
              <a:rPr b="0" i="0" lang="pt-BR" sz="1100" u="none" cap="none" strike="noStrike">
                <a:solidFill>
                  <a:srgbClr val="F9EDE6"/>
                </a:solidFill>
                <a:latin typeface="SUSE"/>
                <a:ea typeface="SUSE"/>
                <a:cs typeface="SUSE"/>
                <a:sym typeface="SUSE"/>
              </a:rPr>
              <a:t>Fase única</a:t>
            </a:r>
            <a:endParaRPr b="1" i="0" sz="1100" u="none" cap="none" strike="noStrike">
              <a:solidFill>
                <a:srgbClr val="F9EDE6"/>
              </a:solidFill>
              <a:latin typeface="SUSE"/>
              <a:ea typeface="SUSE"/>
              <a:cs typeface="SUSE"/>
              <a:sym typeface="SUSE"/>
            </a:endParaRPr>
          </a:p>
        </p:txBody>
      </p:sp>
      <p:sp>
        <p:nvSpPr>
          <p:cNvPr id="201" name="Google Shape;201;p19"/>
          <p:cNvSpPr txBox="1"/>
          <p:nvPr/>
        </p:nvSpPr>
        <p:spPr>
          <a:xfrm>
            <a:off x="6842901" y="1943075"/>
            <a:ext cx="2151900" cy="2562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900"/>
              <a:buFont typeface="Arial"/>
              <a:buNone/>
            </a:pPr>
            <a:r>
              <a:rPr lang="pt-BR" sz="900">
                <a:solidFill>
                  <a:srgbClr val="4A5937"/>
                </a:solidFill>
                <a:latin typeface="Montserrat Medium"/>
                <a:ea typeface="Montserrat Medium"/>
                <a:cs typeface="Montserrat Medium"/>
                <a:sym typeface="Montserrat Medium"/>
              </a:rPr>
              <a:t>Reciclagem de resíduos plásticos e de vidro e transformação em materiais da construção civil</a:t>
            </a:r>
            <a:endParaRPr i="0" sz="900" u="none" cap="none" strike="noStrike">
              <a:solidFill>
                <a:srgbClr val="4A5937"/>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900"/>
              <a:buFont typeface="Arial"/>
              <a:buNone/>
            </a:pPr>
            <a:r>
              <a:t/>
            </a:r>
            <a:endParaRPr i="0" sz="900" u="none" cap="none" strike="noStrike">
              <a:solidFill>
                <a:srgbClr val="4A5937"/>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900"/>
              <a:buFont typeface="Arial"/>
              <a:buNone/>
            </a:pPr>
            <a:r>
              <a:rPr i="0" lang="pt-BR" sz="900" u="none" cap="none" strike="noStrike">
                <a:solidFill>
                  <a:srgbClr val="4A5937"/>
                </a:solidFill>
                <a:latin typeface="Montserrat Medium"/>
                <a:ea typeface="Montserrat Medium"/>
                <a:cs typeface="Montserrat Medium"/>
                <a:sym typeface="Montserrat Medium"/>
              </a:rPr>
              <a:t>Duração: </a:t>
            </a:r>
            <a:r>
              <a:rPr lang="pt-BR" sz="900">
                <a:solidFill>
                  <a:srgbClr val="4A5937"/>
                </a:solidFill>
                <a:latin typeface="Montserrat Medium"/>
                <a:ea typeface="Montserrat Medium"/>
                <a:cs typeface="Montserrat Medium"/>
                <a:sym typeface="Montserrat Medium"/>
              </a:rPr>
              <a:t>3</a:t>
            </a:r>
            <a:r>
              <a:rPr i="0" lang="pt-BR" sz="900" u="none" cap="none" strike="noStrike">
                <a:solidFill>
                  <a:srgbClr val="4A5937"/>
                </a:solidFill>
                <a:latin typeface="Montserrat Medium"/>
                <a:ea typeface="Montserrat Medium"/>
                <a:cs typeface="Montserrat Medium"/>
                <a:sym typeface="Montserrat Medium"/>
              </a:rPr>
              <a:t> meses</a:t>
            </a:r>
            <a:endParaRPr i="0" sz="900" u="none" cap="none" strike="noStrike">
              <a:solidFill>
                <a:srgbClr val="4A5937"/>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900"/>
              <a:buFont typeface="Arial"/>
              <a:buNone/>
            </a:pPr>
            <a:r>
              <a:t/>
            </a:r>
            <a:endParaRPr i="0" sz="900" u="none" cap="none" strike="noStrike">
              <a:solidFill>
                <a:srgbClr val="4A5937"/>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900"/>
              <a:buFont typeface="Arial"/>
              <a:buNone/>
            </a:pPr>
            <a:r>
              <a:rPr lang="pt-BR" sz="900">
                <a:solidFill>
                  <a:srgbClr val="4A5937"/>
                </a:solidFill>
                <a:latin typeface="Montserrat Medium"/>
                <a:ea typeface="Montserrat Medium"/>
                <a:cs typeface="Montserrat Medium"/>
                <a:sym typeface="Montserrat Medium"/>
              </a:rPr>
              <a:t>Principais resultados esperados:</a:t>
            </a:r>
            <a:r>
              <a:rPr i="0" lang="pt-BR" sz="900" u="none" cap="none" strike="noStrike">
                <a:solidFill>
                  <a:srgbClr val="4A5937"/>
                </a:solidFill>
                <a:latin typeface="Montserrat Medium"/>
                <a:ea typeface="Montserrat Medium"/>
                <a:cs typeface="Montserrat Medium"/>
                <a:sym typeface="Montserrat Medium"/>
              </a:rPr>
              <a:t> </a:t>
            </a:r>
            <a:endParaRPr i="0" sz="900" u="none" cap="none" strike="noStrike">
              <a:solidFill>
                <a:srgbClr val="4A5937"/>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900"/>
              <a:buFont typeface="Arial"/>
              <a:buNone/>
            </a:pPr>
            <a:r>
              <a:t/>
            </a:r>
            <a:endParaRPr sz="900">
              <a:solidFill>
                <a:srgbClr val="4A5937"/>
              </a:solidFill>
              <a:latin typeface="Montserrat Medium"/>
              <a:ea typeface="Montserrat Medium"/>
              <a:cs typeface="Montserrat Medium"/>
              <a:sym typeface="Montserrat Medium"/>
            </a:endParaRPr>
          </a:p>
          <a:p>
            <a:pPr indent="-222250" lvl="0" marL="342900" rtl="0" algn="l">
              <a:spcBef>
                <a:spcPts val="0"/>
              </a:spcBef>
              <a:spcAft>
                <a:spcPts val="0"/>
              </a:spcAft>
              <a:buClr>
                <a:srgbClr val="4A5937"/>
              </a:buClr>
              <a:buSzPts val="900"/>
              <a:buFont typeface="Montserrat Medium"/>
              <a:buChar char="●"/>
            </a:pPr>
            <a:r>
              <a:rPr lang="pt-BR" sz="900">
                <a:solidFill>
                  <a:srgbClr val="4A5937"/>
                </a:solidFill>
                <a:latin typeface="Montserrat Medium"/>
                <a:ea typeface="Montserrat Medium"/>
                <a:cs typeface="Montserrat Medium"/>
                <a:sym typeface="Montserrat Medium"/>
              </a:rPr>
              <a:t>Processamento de 3.500kg de materiais considerados inservíveis aos processos tradicionais de reciclagem (rejeitos);</a:t>
            </a:r>
            <a:endParaRPr sz="900">
              <a:solidFill>
                <a:srgbClr val="4A5937"/>
              </a:solidFill>
              <a:latin typeface="Montserrat Medium"/>
              <a:ea typeface="Montserrat Medium"/>
              <a:cs typeface="Montserrat Medium"/>
              <a:sym typeface="Montserrat Medium"/>
            </a:endParaRPr>
          </a:p>
          <a:p>
            <a:pPr indent="-222250" lvl="0" marL="342900" marR="0" rtl="0" algn="l">
              <a:lnSpc>
                <a:spcPct val="100000"/>
              </a:lnSpc>
              <a:spcBef>
                <a:spcPts val="0"/>
              </a:spcBef>
              <a:spcAft>
                <a:spcPts val="0"/>
              </a:spcAft>
              <a:buClr>
                <a:srgbClr val="4A5937"/>
              </a:buClr>
              <a:buSzPts val="900"/>
              <a:buFont typeface="Montserrat Medium"/>
              <a:buChar char="●"/>
            </a:pPr>
            <a:r>
              <a:rPr lang="pt-BR" sz="900">
                <a:solidFill>
                  <a:srgbClr val="4A5937"/>
                </a:solidFill>
                <a:latin typeface="Montserrat Medium"/>
                <a:ea typeface="Montserrat Medium"/>
                <a:cs typeface="Montserrat Medium"/>
                <a:sym typeface="Montserrat Medium"/>
              </a:rPr>
              <a:t>Vender, pelo menos, 85% do material produzido;</a:t>
            </a:r>
            <a:endParaRPr sz="900">
              <a:solidFill>
                <a:srgbClr val="4A5937"/>
              </a:solidFill>
              <a:latin typeface="Montserrat Medium"/>
              <a:ea typeface="Montserrat Medium"/>
              <a:cs typeface="Montserrat Medium"/>
              <a:sym typeface="Montserrat Medium"/>
            </a:endParaRPr>
          </a:p>
          <a:p>
            <a:pPr indent="-222250" lvl="0" marL="342900" marR="0" rtl="0" algn="l">
              <a:lnSpc>
                <a:spcPct val="100000"/>
              </a:lnSpc>
              <a:spcBef>
                <a:spcPts val="0"/>
              </a:spcBef>
              <a:spcAft>
                <a:spcPts val="0"/>
              </a:spcAft>
              <a:buClr>
                <a:srgbClr val="4A5937"/>
              </a:buClr>
              <a:buSzPts val="900"/>
              <a:buFont typeface="Montserrat Medium"/>
              <a:buChar char="●"/>
            </a:pPr>
            <a:r>
              <a:rPr lang="pt-BR" sz="900">
                <a:solidFill>
                  <a:srgbClr val="4A5937"/>
                </a:solidFill>
                <a:latin typeface="Montserrat Medium"/>
                <a:ea typeface="Montserrat Medium"/>
                <a:cs typeface="Montserrat Medium"/>
                <a:sym typeface="Montserrat Medium"/>
              </a:rPr>
              <a:t>Aumento de ganhos financeiros para a cooperativa;</a:t>
            </a:r>
            <a:endParaRPr sz="900">
              <a:solidFill>
                <a:srgbClr val="4A5937"/>
              </a:solidFill>
              <a:latin typeface="Montserrat Medium"/>
              <a:ea typeface="Montserrat Medium"/>
              <a:cs typeface="Montserrat Medium"/>
              <a:sym typeface="Montserrat Medium"/>
            </a:endParaRPr>
          </a:p>
        </p:txBody>
      </p:sp>
      <p:sp>
        <p:nvSpPr>
          <p:cNvPr id="202" name="Google Shape;202;p19"/>
          <p:cNvSpPr/>
          <p:nvPr/>
        </p:nvSpPr>
        <p:spPr>
          <a:xfrm>
            <a:off x="320306" y="3157275"/>
            <a:ext cx="2712000" cy="1778700"/>
          </a:xfrm>
          <a:prstGeom prst="roundRect">
            <a:avLst>
              <a:gd fmla="val 6427" name="adj"/>
            </a:avLst>
          </a:prstGeom>
          <a:solidFill>
            <a:srgbClr val="824D20"/>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03" name="Google Shape;203;p19"/>
          <p:cNvSpPr txBox="1"/>
          <p:nvPr/>
        </p:nvSpPr>
        <p:spPr>
          <a:xfrm>
            <a:off x="377456" y="3649013"/>
            <a:ext cx="2580000" cy="1038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900"/>
              <a:buFont typeface="Arial"/>
              <a:buNone/>
            </a:pPr>
            <a:r>
              <a:rPr lang="pt-BR" sz="900">
                <a:solidFill>
                  <a:srgbClr val="F5EBEB"/>
                </a:solidFill>
                <a:latin typeface="SUSE"/>
                <a:ea typeface="SUSE"/>
                <a:cs typeface="SUSE"/>
                <a:sym typeface="SUSE"/>
              </a:rPr>
              <a:t>Desenvolver novas formas de reaproveitamento dos resíduos de embalagens cosméticas feitas de plásticos sem valor comercial de modo a gerar valor financeiro para as cooperativas de reciclagem envolvidas no processo e a reduzir o impacto socioambiental dos rejeitos gerados por estas embalagens.</a:t>
            </a:r>
            <a:endParaRPr b="0" i="0" sz="900" u="none" cap="none" strike="noStrike">
              <a:solidFill>
                <a:srgbClr val="F5EBEB"/>
              </a:solidFill>
              <a:latin typeface="SUSE"/>
              <a:ea typeface="SUSE"/>
              <a:cs typeface="SUSE"/>
              <a:sym typeface="SUSE"/>
            </a:endParaRPr>
          </a:p>
        </p:txBody>
      </p:sp>
      <p:sp>
        <p:nvSpPr>
          <p:cNvPr id="204" name="Google Shape;204;p19"/>
          <p:cNvSpPr txBox="1"/>
          <p:nvPr/>
        </p:nvSpPr>
        <p:spPr>
          <a:xfrm>
            <a:off x="377456" y="3249019"/>
            <a:ext cx="2376600" cy="2847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1" i="0" lang="pt-BR" sz="1400" u="none" cap="none" strike="noStrike">
                <a:solidFill>
                  <a:srgbClr val="F5EBEB"/>
                </a:solidFill>
                <a:latin typeface="SUSE"/>
                <a:ea typeface="SUSE"/>
                <a:cs typeface="SUSE"/>
                <a:sym typeface="SUSE"/>
              </a:rPr>
              <a:t>Objetivo</a:t>
            </a:r>
            <a:endParaRPr b="1" i="0" sz="1400" u="none" cap="none" strike="noStrike">
              <a:solidFill>
                <a:srgbClr val="F5EBEB"/>
              </a:solidFill>
              <a:latin typeface="SUSE"/>
              <a:ea typeface="SUSE"/>
              <a:cs typeface="SUSE"/>
              <a:sym typeface="SUSE"/>
            </a:endParaRPr>
          </a:p>
        </p:txBody>
      </p:sp>
      <p:sp>
        <p:nvSpPr>
          <p:cNvPr id="205" name="Google Shape;205;p19"/>
          <p:cNvSpPr/>
          <p:nvPr/>
        </p:nvSpPr>
        <p:spPr>
          <a:xfrm>
            <a:off x="320306" y="1272938"/>
            <a:ext cx="2712000" cy="1778700"/>
          </a:xfrm>
          <a:prstGeom prst="roundRect">
            <a:avLst>
              <a:gd fmla="val 6427" name="adj"/>
            </a:avLst>
          </a:prstGeom>
          <a:solidFill>
            <a:srgbClr val="824D20"/>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06" name="Google Shape;206;p19"/>
          <p:cNvSpPr txBox="1"/>
          <p:nvPr/>
        </p:nvSpPr>
        <p:spPr>
          <a:xfrm>
            <a:off x="377456" y="1764675"/>
            <a:ext cx="2580000" cy="9003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900"/>
              <a:buFont typeface="Arial"/>
              <a:buNone/>
            </a:pPr>
            <a:r>
              <a:rPr lang="pt-BR" sz="900">
                <a:solidFill>
                  <a:srgbClr val="F5EBEB"/>
                </a:solidFill>
                <a:latin typeface="SUSE"/>
                <a:ea typeface="SUSE"/>
                <a:cs typeface="SUSE"/>
                <a:sym typeface="SUSE"/>
              </a:rPr>
              <a:t>Como podemos destinar embalagens de cosméticos, feitas de plásticos com baixo valor comercial, para a reciclagem, de modo a gerar valor para as cooperativas de reciclagem que as coletam e reduzir a nossa contribuição de rejeitos para o mundo?</a:t>
            </a:r>
            <a:endParaRPr sz="900">
              <a:solidFill>
                <a:srgbClr val="F5EBEB"/>
              </a:solidFill>
              <a:latin typeface="SUSE"/>
              <a:ea typeface="SUSE"/>
              <a:cs typeface="SUSE"/>
              <a:sym typeface="SUSE"/>
            </a:endParaRPr>
          </a:p>
        </p:txBody>
      </p:sp>
      <p:sp>
        <p:nvSpPr>
          <p:cNvPr id="207" name="Google Shape;207;p19"/>
          <p:cNvSpPr txBox="1"/>
          <p:nvPr/>
        </p:nvSpPr>
        <p:spPr>
          <a:xfrm>
            <a:off x="377456" y="1364681"/>
            <a:ext cx="2376600" cy="2847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1" i="0" lang="pt-BR" sz="1400" u="none" cap="none" strike="noStrike">
                <a:solidFill>
                  <a:srgbClr val="F5EBEB"/>
                </a:solidFill>
                <a:latin typeface="SUSE"/>
                <a:ea typeface="SUSE"/>
                <a:cs typeface="SUSE"/>
                <a:sym typeface="SUSE"/>
              </a:rPr>
              <a:t>Pergunta norteadora</a:t>
            </a:r>
            <a:endParaRPr b="1" i="0" sz="1400" u="none" cap="none" strike="noStrike">
              <a:solidFill>
                <a:srgbClr val="F5EBEB"/>
              </a:solidFill>
              <a:latin typeface="SUSE"/>
              <a:ea typeface="SUSE"/>
              <a:cs typeface="SUSE"/>
              <a:sym typeface="SUSE"/>
            </a:endParaRPr>
          </a:p>
        </p:txBody>
      </p:sp>
      <p:sp>
        <p:nvSpPr>
          <p:cNvPr id="208" name="Google Shape;208;p19"/>
          <p:cNvSpPr/>
          <p:nvPr/>
        </p:nvSpPr>
        <p:spPr>
          <a:xfrm>
            <a:off x="3139850" y="1272956"/>
            <a:ext cx="2376600" cy="1778700"/>
          </a:xfrm>
          <a:prstGeom prst="roundRect">
            <a:avLst>
              <a:gd fmla="val 6427" name="adj"/>
            </a:avLst>
          </a:prstGeom>
          <a:solidFill>
            <a:srgbClr val="D8C5A9"/>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09" name="Google Shape;209;p19"/>
          <p:cNvSpPr txBox="1"/>
          <p:nvPr/>
        </p:nvSpPr>
        <p:spPr>
          <a:xfrm>
            <a:off x="3189918" y="1764675"/>
            <a:ext cx="22608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900"/>
              <a:buFont typeface="Arial"/>
              <a:buNone/>
            </a:pPr>
            <a:r>
              <a:rPr lang="pt-BR" sz="900">
                <a:solidFill>
                  <a:srgbClr val="4A5937"/>
                </a:solidFill>
                <a:latin typeface="SUSE"/>
                <a:ea typeface="SUSE"/>
                <a:cs typeface="SUSE"/>
                <a:sym typeface="SUSE"/>
              </a:rPr>
              <a:t>Cooperativas de reciclagem parceiras da Natura</a:t>
            </a:r>
            <a:endParaRPr b="0" i="0" sz="900" u="none" cap="none" strike="noStrike">
              <a:solidFill>
                <a:srgbClr val="4A5937"/>
              </a:solidFill>
              <a:latin typeface="SUSE"/>
              <a:ea typeface="SUSE"/>
              <a:cs typeface="SUSE"/>
              <a:sym typeface="SUSE"/>
            </a:endParaRPr>
          </a:p>
        </p:txBody>
      </p:sp>
      <p:sp>
        <p:nvSpPr>
          <p:cNvPr id="210" name="Google Shape;210;p19"/>
          <p:cNvSpPr txBox="1"/>
          <p:nvPr/>
        </p:nvSpPr>
        <p:spPr>
          <a:xfrm>
            <a:off x="3189917" y="1364681"/>
            <a:ext cx="2082300" cy="2847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1" i="0" lang="pt-BR" sz="1400" u="none" cap="none" strike="noStrike">
                <a:solidFill>
                  <a:srgbClr val="4A5937"/>
                </a:solidFill>
                <a:latin typeface="SUSE"/>
                <a:ea typeface="SUSE"/>
                <a:cs typeface="SUSE"/>
                <a:sym typeface="SUSE"/>
              </a:rPr>
              <a:t>Público-alvo</a:t>
            </a:r>
            <a:endParaRPr b="1" i="0" sz="1400" u="none" cap="none" strike="noStrike">
              <a:solidFill>
                <a:srgbClr val="4A5937"/>
              </a:solidFill>
              <a:latin typeface="SUSE"/>
              <a:ea typeface="SUSE"/>
              <a:cs typeface="SUSE"/>
              <a:sym typeface="SUSE"/>
            </a:endParaRPr>
          </a:p>
        </p:txBody>
      </p:sp>
      <p:sp>
        <p:nvSpPr>
          <p:cNvPr id="211" name="Google Shape;211;p19"/>
          <p:cNvSpPr/>
          <p:nvPr/>
        </p:nvSpPr>
        <p:spPr>
          <a:xfrm>
            <a:off x="3139875" y="3157281"/>
            <a:ext cx="2376600" cy="1778700"/>
          </a:xfrm>
          <a:prstGeom prst="roundRect">
            <a:avLst>
              <a:gd fmla="val 6427" name="adj"/>
            </a:avLst>
          </a:prstGeom>
          <a:solidFill>
            <a:srgbClr val="D8C5A9"/>
          </a:solidFill>
          <a:ln>
            <a:noFill/>
          </a:ln>
          <a:effectLst>
            <a:outerShdw blurRad="42863" rotWithShape="0" algn="bl" dir="5400000" dist="14288">
              <a:srgbClr val="000000">
                <a:alpha val="49800"/>
              </a:srgbClr>
            </a:outerShdw>
          </a:effectLst>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12" name="Google Shape;212;p19"/>
          <p:cNvSpPr txBox="1"/>
          <p:nvPr/>
        </p:nvSpPr>
        <p:spPr>
          <a:xfrm>
            <a:off x="3189942" y="3249006"/>
            <a:ext cx="2082300" cy="2847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1" i="0" lang="pt-BR" sz="1400" u="none" cap="none" strike="noStrike">
                <a:solidFill>
                  <a:srgbClr val="4A5937"/>
                </a:solidFill>
                <a:latin typeface="SUSE"/>
                <a:ea typeface="SUSE"/>
                <a:cs typeface="SUSE"/>
                <a:sym typeface="SUSE"/>
              </a:rPr>
              <a:t>Geografia</a:t>
            </a:r>
            <a:endParaRPr b="1" i="0" sz="1400" u="none" cap="none" strike="noStrike">
              <a:solidFill>
                <a:srgbClr val="4A5937"/>
              </a:solidFill>
              <a:latin typeface="SUSE"/>
              <a:ea typeface="SUSE"/>
              <a:cs typeface="SUSE"/>
              <a:sym typeface="SUSE"/>
            </a:endParaRPr>
          </a:p>
        </p:txBody>
      </p:sp>
      <p:sp>
        <p:nvSpPr>
          <p:cNvPr id="213" name="Google Shape;213;p19"/>
          <p:cNvSpPr txBox="1"/>
          <p:nvPr/>
        </p:nvSpPr>
        <p:spPr>
          <a:xfrm>
            <a:off x="3189943" y="3649000"/>
            <a:ext cx="2260800" cy="207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900"/>
              <a:buFont typeface="Arial"/>
              <a:buNone/>
            </a:pPr>
            <a:r>
              <a:rPr lang="pt-BR" sz="900">
                <a:solidFill>
                  <a:srgbClr val="4A5937"/>
                </a:solidFill>
                <a:latin typeface="SUSE"/>
                <a:ea typeface="SUSE"/>
                <a:cs typeface="SUSE"/>
                <a:sym typeface="SUSE"/>
              </a:rPr>
              <a:t>Distrito de Icoaracia, Belém, Pará</a:t>
            </a:r>
            <a:endParaRPr sz="900">
              <a:solidFill>
                <a:srgbClr val="4A5937"/>
              </a:solidFill>
              <a:latin typeface="SUSE"/>
              <a:ea typeface="SUSE"/>
              <a:cs typeface="SUSE"/>
              <a:sym typeface="SUSE"/>
            </a:endParaRPr>
          </a:p>
        </p:txBody>
      </p:sp>
      <p:sp>
        <p:nvSpPr>
          <p:cNvPr id="214" name="Google Shape;214;p19"/>
          <p:cNvSpPr txBox="1"/>
          <p:nvPr/>
        </p:nvSpPr>
        <p:spPr>
          <a:xfrm>
            <a:off x="320306" y="882625"/>
            <a:ext cx="2376600" cy="2847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i="0" lang="pt-BR" u="none" cap="none" strike="noStrike">
                <a:solidFill>
                  <a:srgbClr val="4A5937"/>
                </a:solidFill>
                <a:latin typeface="Montserrat"/>
                <a:ea typeface="Montserrat"/>
                <a:cs typeface="Montserrat"/>
                <a:sym typeface="Montserrat"/>
              </a:rPr>
              <a:t>Escopo do teste</a:t>
            </a:r>
            <a:endParaRPr b="1" i="0" u="none" cap="none" strike="noStrike">
              <a:solidFill>
                <a:srgbClr val="4A5937"/>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2EB"/>
        </a:solidFill>
      </p:bgPr>
    </p:bg>
    <p:spTree>
      <p:nvGrpSpPr>
        <p:cNvPr id="218" name="Shape 218"/>
        <p:cNvGrpSpPr/>
        <p:nvPr/>
      </p:nvGrpSpPr>
      <p:grpSpPr>
        <a:xfrm>
          <a:off x="0" y="0"/>
          <a:ext cx="0" cy="0"/>
          <a:chOff x="0" y="0"/>
          <a:chExt cx="0" cy="0"/>
        </a:xfrm>
      </p:grpSpPr>
      <p:sp>
        <p:nvSpPr>
          <p:cNvPr id="219" name="Google Shape;219;p20"/>
          <p:cNvSpPr txBox="1"/>
          <p:nvPr/>
        </p:nvSpPr>
        <p:spPr>
          <a:xfrm>
            <a:off x="205274" y="177350"/>
            <a:ext cx="73263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803176"/>
                </a:solidFill>
                <a:latin typeface="Montserrat"/>
                <a:ea typeface="Montserrat"/>
                <a:cs typeface="Montserrat"/>
                <a:sym typeface="Montserrat"/>
              </a:rPr>
              <a:t>Escalabilidade &amp; Replicabilidade</a:t>
            </a:r>
            <a:endParaRPr b="1" sz="1800">
              <a:solidFill>
                <a:srgbClr val="803176"/>
              </a:solidFill>
              <a:latin typeface="Montserrat"/>
              <a:ea typeface="Montserrat"/>
              <a:cs typeface="Montserrat"/>
              <a:sym typeface="Montserrat"/>
            </a:endParaRPr>
          </a:p>
        </p:txBody>
      </p:sp>
      <p:sp>
        <p:nvSpPr>
          <p:cNvPr id="220" name="Google Shape;220;p20"/>
          <p:cNvSpPr txBox="1"/>
          <p:nvPr/>
        </p:nvSpPr>
        <p:spPr>
          <a:xfrm>
            <a:off x="274449" y="818763"/>
            <a:ext cx="28932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4A5937"/>
                </a:solidFill>
                <a:latin typeface="Montserrat"/>
                <a:ea typeface="Montserrat"/>
                <a:cs typeface="Montserrat"/>
                <a:sym typeface="Montserrat"/>
              </a:rPr>
              <a:t>Fatores críticos</a:t>
            </a:r>
            <a:endParaRPr b="1" i="0" sz="1800" u="none" cap="none" strike="noStrike">
              <a:solidFill>
                <a:srgbClr val="4A5937"/>
              </a:solidFill>
              <a:latin typeface="Montserrat"/>
              <a:ea typeface="Montserrat"/>
              <a:cs typeface="Montserrat"/>
              <a:sym typeface="Montserrat"/>
            </a:endParaRPr>
          </a:p>
        </p:txBody>
      </p:sp>
      <p:sp>
        <p:nvSpPr>
          <p:cNvPr id="221" name="Google Shape;221;p20"/>
          <p:cNvSpPr txBox="1"/>
          <p:nvPr/>
        </p:nvSpPr>
        <p:spPr>
          <a:xfrm>
            <a:off x="274450" y="1317375"/>
            <a:ext cx="4027200" cy="3366300"/>
          </a:xfrm>
          <a:prstGeom prst="rect">
            <a:avLst/>
          </a:prstGeom>
          <a:noFill/>
          <a:ln>
            <a:noFill/>
          </a:ln>
        </p:spPr>
        <p:txBody>
          <a:bodyPr anchorCtr="0" anchor="t" bIns="34275" lIns="68575" spcFirstLastPara="1" rIns="68575" wrap="square" tIns="34275">
            <a:spAutoFit/>
          </a:bodyPr>
          <a:lstStyle/>
          <a:p>
            <a:pPr indent="-222250" lvl="0" marL="342900" marR="0" rtl="0" algn="l">
              <a:lnSpc>
                <a:spcPct val="120000"/>
              </a:lnSpc>
              <a:spcBef>
                <a:spcPts val="0"/>
              </a:spcBef>
              <a:spcAft>
                <a:spcPts val="0"/>
              </a:spcAft>
              <a:buClr>
                <a:srgbClr val="4A5937"/>
              </a:buClr>
              <a:buSzPts val="900"/>
              <a:buFont typeface="SUSE"/>
              <a:buChar char="●"/>
            </a:pPr>
            <a:r>
              <a:rPr b="1" lang="pt-BR" sz="900">
                <a:solidFill>
                  <a:srgbClr val="4A5937"/>
                </a:solidFill>
                <a:latin typeface="Montserrat"/>
                <a:ea typeface="Montserrat"/>
                <a:cs typeface="Montserrat"/>
                <a:sym typeface="Montserrat"/>
              </a:rPr>
              <a:t>Logística e Cadeia de Fornecimento de Resíduos:</a:t>
            </a:r>
            <a:r>
              <a:rPr lang="pt-BR" sz="900">
                <a:solidFill>
                  <a:srgbClr val="4A5937"/>
                </a:solidFill>
                <a:latin typeface="Montserrat Medium"/>
                <a:ea typeface="Montserrat Medium"/>
                <a:cs typeface="Montserrat Medium"/>
                <a:sym typeface="Montserrat Medium"/>
              </a:rPr>
              <a:t> o sucesso da solução depende diretamente de um fluxo constante e previsível de resíduos plásticos e de vidro. É vital mapear e estabelecer parcerias com cooperativas de catadores, indústrias e sistemas de coleta seletiva locais. Precisamos garantir que a matéria-prima (o "lixo") seja acessível e de baixo custo, minimizando os gastos e impactos ambientais derivados do transporte desta matéria-prima em longas distâncias.</a:t>
            </a:r>
            <a:endParaRPr sz="900">
              <a:solidFill>
                <a:srgbClr val="4A5937"/>
              </a:solidFill>
              <a:latin typeface="Montserrat Medium"/>
              <a:ea typeface="Montserrat Medium"/>
              <a:cs typeface="Montserrat Medium"/>
              <a:sym typeface="Montserrat Medium"/>
            </a:endParaRPr>
          </a:p>
          <a:p>
            <a:pPr indent="0" lvl="0" marL="342900" marR="0" rtl="0" algn="l">
              <a:lnSpc>
                <a:spcPct val="120000"/>
              </a:lnSpc>
              <a:spcBef>
                <a:spcPts val="0"/>
              </a:spcBef>
              <a:spcAft>
                <a:spcPts val="0"/>
              </a:spcAft>
              <a:buNone/>
            </a:pPr>
            <a:r>
              <a:t/>
            </a:r>
            <a:endParaRPr b="1" sz="900">
              <a:solidFill>
                <a:srgbClr val="4A5937"/>
              </a:solidFill>
              <a:latin typeface="Montserrat"/>
              <a:ea typeface="Montserrat"/>
              <a:cs typeface="Montserrat"/>
              <a:sym typeface="Montserrat"/>
            </a:endParaRPr>
          </a:p>
          <a:p>
            <a:pPr indent="-222250" lvl="0" marL="342900" marR="0" rtl="0" algn="l">
              <a:lnSpc>
                <a:spcPct val="120000"/>
              </a:lnSpc>
              <a:spcBef>
                <a:spcPts val="0"/>
              </a:spcBef>
              <a:spcAft>
                <a:spcPts val="0"/>
              </a:spcAft>
              <a:buClr>
                <a:srgbClr val="4A5937"/>
              </a:buClr>
              <a:buSzPts val="900"/>
              <a:buFont typeface="SUSE"/>
              <a:buChar char="●"/>
            </a:pPr>
            <a:r>
              <a:rPr b="1" lang="pt-BR" sz="900">
                <a:solidFill>
                  <a:srgbClr val="4A5937"/>
                </a:solidFill>
                <a:latin typeface="Montserrat"/>
                <a:ea typeface="Montserrat"/>
                <a:cs typeface="Montserrat"/>
                <a:sym typeface="Montserrat"/>
              </a:rPr>
              <a:t>Mapeamento prévio das demandas locais e flexibilidade no design dos produtos: </a:t>
            </a:r>
            <a:r>
              <a:rPr lang="pt-BR" sz="900">
                <a:solidFill>
                  <a:srgbClr val="4A5937"/>
                </a:solidFill>
                <a:latin typeface="Montserrat Medium"/>
                <a:ea typeface="Montserrat Medium"/>
                <a:cs typeface="Montserrat Medium"/>
                <a:sym typeface="Montserrat Medium"/>
              </a:rPr>
              <a:t>A chave para a expansão é a adaptação. Antes de implementar novas plantas, é crucial entender as necessidades do mercado local de construção civil. Por exemplo, em São Paulo, a demanda pode ser maior por blocos 20x30cm, enquanto em Fortaleza, a prioridade pode ser por blocos de calçamento. A startup precisa ter a flexibilidade de produzir diferentes formas para atender a essas demandas específicas, garantindo que a solução seja relevante e competitiva em cada novo contexto.</a:t>
            </a:r>
            <a:endParaRPr sz="900">
              <a:solidFill>
                <a:srgbClr val="4A5937"/>
              </a:solidFill>
              <a:latin typeface="Montserrat Medium"/>
              <a:ea typeface="Montserrat Medium"/>
              <a:cs typeface="Montserrat Medium"/>
              <a:sym typeface="Montserrat Medium"/>
            </a:endParaRPr>
          </a:p>
        </p:txBody>
      </p:sp>
      <p:sp>
        <p:nvSpPr>
          <p:cNvPr id="222" name="Google Shape;222;p20"/>
          <p:cNvSpPr txBox="1"/>
          <p:nvPr/>
        </p:nvSpPr>
        <p:spPr>
          <a:xfrm>
            <a:off x="4718200" y="894975"/>
            <a:ext cx="40695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4A5937"/>
                </a:solidFill>
                <a:latin typeface="Montserrat"/>
                <a:ea typeface="Montserrat"/>
                <a:cs typeface="Montserrat"/>
                <a:sym typeface="Montserrat"/>
              </a:rPr>
              <a:t>Adaptação</a:t>
            </a:r>
            <a:endParaRPr b="1" i="0" sz="1800" u="none" cap="none" strike="noStrike">
              <a:solidFill>
                <a:srgbClr val="4A5937"/>
              </a:solidFill>
              <a:latin typeface="Montserrat"/>
              <a:ea typeface="Montserrat"/>
              <a:cs typeface="Montserrat"/>
              <a:sym typeface="Montserrat"/>
            </a:endParaRPr>
          </a:p>
        </p:txBody>
      </p:sp>
      <p:sp>
        <p:nvSpPr>
          <p:cNvPr id="223" name="Google Shape;223;p20"/>
          <p:cNvSpPr txBox="1"/>
          <p:nvPr/>
        </p:nvSpPr>
        <p:spPr>
          <a:xfrm>
            <a:off x="4718200" y="1317375"/>
            <a:ext cx="3844200" cy="2535000"/>
          </a:xfrm>
          <a:prstGeom prst="rect">
            <a:avLst/>
          </a:prstGeom>
          <a:noFill/>
          <a:ln>
            <a:noFill/>
          </a:ln>
        </p:spPr>
        <p:txBody>
          <a:bodyPr anchorCtr="0" anchor="t" bIns="34275" lIns="68575" spcFirstLastPara="1" rIns="68575" wrap="square" tIns="34275">
            <a:spAutoFit/>
          </a:bodyPr>
          <a:lstStyle/>
          <a:p>
            <a:pPr indent="-222250" lvl="0" marL="342900" marR="0" rtl="0" algn="l">
              <a:lnSpc>
                <a:spcPct val="120000"/>
              </a:lnSpc>
              <a:spcBef>
                <a:spcPts val="0"/>
              </a:spcBef>
              <a:spcAft>
                <a:spcPts val="0"/>
              </a:spcAft>
              <a:buClr>
                <a:srgbClr val="4A5937"/>
              </a:buClr>
              <a:buSzPts val="900"/>
              <a:buFont typeface="SUSE"/>
              <a:buChar char="●"/>
            </a:pPr>
            <a:r>
              <a:rPr b="1" lang="pt-BR" sz="900">
                <a:solidFill>
                  <a:srgbClr val="4A5937"/>
                </a:solidFill>
                <a:latin typeface="Montserrat"/>
                <a:ea typeface="Montserrat"/>
                <a:cs typeface="Montserrat"/>
                <a:sym typeface="Montserrat"/>
              </a:rPr>
              <a:t>Envolvimento Comunitário: </a:t>
            </a:r>
            <a:r>
              <a:rPr lang="pt-BR" sz="900">
                <a:solidFill>
                  <a:srgbClr val="4A5937"/>
                </a:solidFill>
                <a:latin typeface="Montserrat Medium"/>
                <a:ea typeface="Montserrat Medium"/>
                <a:cs typeface="Montserrat Medium"/>
                <a:sym typeface="Montserrat Medium"/>
              </a:rPr>
              <a:t>Em cada novo local, é crucial envolver a comunidade desde o início. Realizar workshops para demonstrar a tecnologia, contratar mão de obra local e até mesmo usar os materiais para revitalizar praças ou áreas públicas pode gerar um senso de pertencimento e acelerar a adoção.</a:t>
            </a:r>
            <a:endParaRPr sz="900">
              <a:solidFill>
                <a:srgbClr val="4A5937"/>
              </a:solidFill>
              <a:latin typeface="Montserrat Medium"/>
              <a:ea typeface="Montserrat Medium"/>
              <a:cs typeface="Montserrat Medium"/>
              <a:sym typeface="Montserrat Medium"/>
            </a:endParaRPr>
          </a:p>
          <a:p>
            <a:pPr indent="0" lvl="0" marL="342900" marR="0" rtl="0" algn="l">
              <a:lnSpc>
                <a:spcPct val="120000"/>
              </a:lnSpc>
              <a:spcBef>
                <a:spcPts val="0"/>
              </a:spcBef>
              <a:spcAft>
                <a:spcPts val="0"/>
              </a:spcAft>
              <a:buNone/>
            </a:pPr>
            <a:r>
              <a:t/>
            </a:r>
            <a:endParaRPr sz="900">
              <a:solidFill>
                <a:srgbClr val="4A5937"/>
              </a:solidFill>
              <a:latin typeface="Montserrat Medium"/>
              <a:ea typeface="Montserrat Medium"/>
              <a:cs typeface="Montserrat Medium"/>
              <a:sym typeface="Montserrat Medium"/>
            </a:endParaRPr>
          </a:p>
          <a:p>
            <a:pPr indent="-222250" lvl="0" marL="342900" marR="0" rtl="0" algn="l">
              <a:lnSpc>
                <a:spcPct val="120000"/>
              </a:lnSpc>
              <a:spcBef>
                <a:spcPts val="0"/>
              </a:spcBef>
              <a:spcAft>
                <a:spcPts val="0"/>
              </a:spcAft>
              <a:buClr>
                <a:srgbClr val="4A5937"/>
              </a:buClr>
              <a:buSzPts val="900"/>
              <a:buFont typeface="SUSE"/>
              <a:buChar char="●"/>
            </a:pPr>
            <a:r>
              <a:rPr b="1" lang="pt-BR" sz="900">
                <a:solidFill>
                  <a:srgbClr val="4A5937"/>
                </a:solidFill>
                <a:latin typeface="Montserrat"/>
                <a:ea typeface="Montserrat"/>
                <a:cs typeface="Montserrat"/>
                <a:sym typeface="Montserrat"/>
              </a:rPr>
              <a:t>Modelo de Negócio Flexível: </a:t>
            </a:r>
            <a:r>
              <a:rPr lang="pt-BR" sz="900">
                <a:solidFill>
                  <a:srgbClr val="4A5937"/>
                </a:solidFill>
                <a:latin typeface="Montserrat Medium"/>
                <a:ea typeface="Montserrat Medium"/>
                <a:cs typeface="Montserrat Medium"/>
                <a:sym typeface="Montserrat Medium"/>
              </a:rPr>
              <a:t>Em áreas com alta informalidade na coleta de lixo, a Seixo de Plástico pode adotar um modelo de microfranquias, capacitando e empoderando pequenas comunidades a operarem unidades de produção em menor escala. Em grandes centros urbanos, o modelo de negócios pode ser mais industrial, com parcerias diretas com grandes empresas de gestão de resíduos.</a:t>
            </a:r>
            <a:endParaRPr sz="900">
              <a:solidFill>
                <a:srgbClr val="4A5937"/>
              </a:solidFill>
              <a:latin typeface="Montserrat Medium"/>
              <a:ea typeface="Montserrat Medium"/>
              <a:cs typeface="Montserrat Medium"/>
              <a:sym typeface="Montserrat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2EB"/>
        </a:solidFill>
      </p:bgPr>
    </p:bg>
    <p:spTree>
      <p:nvGrpSpPr>
        <p:cNvPr id="227" name="Shape 227"/>
        <p:cNvGrpSpPr/>
        <p:nvPr/>
      </p:nvGrpSpPr>
      <p:grpSpPr>
        <a:xfrm>
          <a:off x="0" y="0"/>
          <a:ext cx="0" cy="0"/>
          <a:chOff x="0" y="0"/>
          <a:chExt cx="0" cy="0"/>
        </a:xfrm>
      </p:grpSpPr>
      <p:sp>
        <p:nvSpPr>
          <p:cNvPr id="228" name="Google Shape;228;p21"/>
          <p:cNvSpPr txBox="1"/>
          <p:nvPr/>
        </p:nvSpPr>
        <p:spPr>
          <a:xfrm>
            <a:off x="205274" y="177350"/>
            <a:ext cx="73263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803176"/>
                </a:solidFill>
                <a:latin typeface="Montserrat"/>
                <a:ea typeface="Montserrat"/>
                <a:cs typeface="Montserrat"/>
                <a:sym typeface="Montserrat"/>
              </a:rPr>
              <a:t>Lições Aprendidas e Recomendações Práticas</a:t>
            </a:r>
            <a:endParaRPr b="1" sz="1800">
              <a:solidFill>
                <a:srgbClr val="803176"/>
              </a:solidFill>
              <a:latin typeface="Montserrat"/>
              <a:ea typeface="Montserrat"/>
              <a:cs typeface="Montserrat"/>
              <a:sym typeface="Montserrat"/>
            </a:endParaRPr>
          </a:p>
        </p:txBody>
      </p:sp>
      <p:sp>
        <p:nvSpPr>
          <p:cNvPr id="229" name="Google Shape;229;p21"/>
          <p:cNvSpPr txBox="1"/>
          <p:nvPr/>
        </p:nvSpPr>
        <p:spPr>
          <a:xfrm>
            <a:off x="274449" y="1352163"/>
            <a:ext cx="28932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4A5937"/>
                </a:solidFill>
                <a:latin typeface="Montserrat"/>
                <a:ea typeface="Montserrat"/>
                <a:cs typeface="Montserrat"/>
                <a:sym typeface="Montserrat"/>
              </a:rPr>
              <a:t>Principais obstáculos</a:t>
            </a:r>
            <a:endParaRPr b="1" i="0" sz="1800" u="none" cap="none" strike="noStrike">
              <a:solidFill>
                <a:srgbClr val="4A5937"/>
              </a:solidFill>
              <a:latin typeface="Montserrat"/>
              <a:ea typeface="Montserrat"/>
              <a:cs typeface="Montserrat"/>
              <a:sym typeface="Montserrat"/>
            </a:endParaRPr>
          </a:p>
        </p:txBody>
      </p:sp>
      <p:sp>
        <p:nvSpPr>
          <p:cNvPr id="230" name="Google Shape;230;p21"/>
          <p:cNvSpPr txBox="1"/>
          <p:nvPr/>
        </p:nvSpPr>
        <p:spPr>
          <a:xfrm>
            <a:off x="274450" y="1850775"/>
            <a:ext cx="4027200" cy="1371300"/>
          </a:xfrm>
          <a:prstGeom prst="rect">
            <a:avLst/>
          </a:prstGeom>
          <a:noFill/>
          <a:ln>
            <a:noFill/>
          </a:ln>
        </p:spPr>
        <p:txBody>
          <a:bodyPr anchorCtr="0" anchor="t" bIns="34275" lIns="68575" spcFirstLastPara="1" rIns="68575" wrap="square" tIns="34275">
            <a:spAutoFit/>
          </a:bodyPr>
          <a:lstStyle/>
          <a:p>
            <a:pPr indent="-222250" lvl="0" marL="342900" marR="0" rtl="0" algn="l">
              <a:lnSpc>
                <a:spcPct val="120000"/>
              </a:lnSpc>
              <a:spcBef>
                <a:spcPts val="0"/>
              </a:spcBef>
              <a:spcAft>
                <a:spcPts val="0"/>
              </a:spcAft>
              <a:buClr>
                <a:srgbClr val="4A5937"/>
              </a:buClr>
              <a:buSzPts val="900"/>
              <a:buFont typeface="SUSE"/>
              <a:buChar char="●"/>
            </a:pPr>
            <a:r>
              <a:rPr b="1" lang="pt-BR" sz="900">
                <a:solidFill>
                  <a:srgbClr val="4A5937"/>
                </a:solidFill>
                <a:latin typeface="Montserrat"/>
                <a:ea typeface="Montserrat"/>
                <a:cs typeface="Montserrat"/>
                <a:sym typeface="Montserrat"/>
              </a:rPr>
              <a:t>O "Vale da Morte" do Financiamento:</a:t>
            </a:r>
            <a:r>
              <a:rPr lang="pt-BR" sz="900">
                <a:solidFill>
                  <a:srgbClr val="4A5937"/>
                </a:solidFill>
                <a:latin typeface="Montserrat Medium"/>
                <a:ea typeface="Montserrat Medium"/>
                <a:cs typeface="Montserrat Medium"/>
                <a:sym typeface="Montserrat Medium"/>
              </a:rPr>
              <a:t> Startups como a Seixo de Plástico muitas vezes lutam para conseguir o primeiro grande contrato ou investimento. Superamos isso não apenas com o investimento inicial da PoC, mas também nos tornando um "Cliente Âncora". Isso significou assumir um compromisso de compra futuro, o que deu à startup a credibilidade e o fluxo de caixa necessários para atrair outros investidores e clientes.</a:t>
            </a:r>
            <a:endParaRPr sz="900">
              <a:solidFill>
                <a:srgbClr val="4A5937"/>
              </a:solidFill>
              <a:latin typeface="Montserrat Medium"/>
              <a:ea typeface="Montserrat Medium"/>
              <a:cs typeface="Montserrat Medium"/>
              <a:sym typeface="Montserrat Medium"/>
            </a:endParaRPr>
          </a:p>
        </p:txBody>
      </p:sp>
      <p:sp>
        <p:nvSpPr>
          <p:cNvPr id="231" name="Google Shape;231;p21"/>
          <p:cNvSpPr txBox="1"/>
          <p:nvPr/>
        </p:nvSpPr>
        <p:spPr>
          <a:xfrm>
            <a:off x="4646525" y="1900750"/>
            <a:ext cx="4027200" cy="1704000"/>
          </a:xfrm>
          <a:prstGeom prst="rect">
            <a:avLst/>
          </a:prstGeom>
          <a:noFill/>
          <a:ln>
            <a:noFill/>
          </a:ln>
        </p:spPr>
        <p:txBody>
          <a:bodyPr anchorCtr="0" anchor="t" bIns="34275" lIns="68575" spcFirstLastPara="1" rIns="68575" wrap="square" tIns="34275">
            <a:spAutoFit/>
          </a:bodyPr>
          <a:lstStyle/>
          <a:p>
            <a:pPr indent="-222250" lvl="0" marL="342900" marR="0" rtl="0" algn="l">
              <a:lnSpc>
                <a:spcPct val="120000"/>
              </a:lnSpc>
              <a:spcBef>
                <a:spcPts val="0"/>
              </a:spcBef>
              <a:spcAft>
                <a:spcPts val="0"/>
              </a:spcAft>
              <a:buClr>
                <a:srgbClr val="4A5937"/>
              </a:buClr>
              <a:buSzPts val="900"/>
              <a:buFont typeface="SUSE"/>
              <a:buChar char="●"/>
            </a:pPr>
            <a:r>
              <a:rPr b="1" lang="pt-BR" sz="900">
                <a:solidFill>
                  <a:srgbClr val="4A5937"/>
                </a:solidFill>
                <a:latin typeface="Montserrat"/>
                <a:ea typeface="Montserrat"/>
                <a:cs typeface="Montserrat"/>
                <a:sym typeface="Montserrat"/>
              </a:rPr>
              <a:t>Dificuldades de uma startup em estágio inicial: </a:t>
            </a:r>
            <a:r>
              <a:rPr lang="pt-BR" sz="900">
                <a:solidFill>
                  <a:srgbClr val="4A5937"/>
                </a:solidFill>
                <a:latin typeface="Montserrat Medium"/>
                <a:ea typeface="Montserrat Medium"/>
                <a:cs typeface="Montserrat Medium"/>
                <a:sym typeface="Montserrat Medium"/>
              </a:rPr>
              <a:t>A Seixo de Plástico tinha uma ideia brilhante, mas pouca maturidade de negócios. Nunca haviam trabalhado com uma grande empresa e tinham dificuldades com trâmites burocráticos básicos, como a abertura de CNPJ e conta bancária. Superamos isso adotando um acompanhamento mais próximo e minucioso, atuando quase como um mentor. A experiência da nossa área-cliente em lidar com cooperativas de reciclagem ajudou a acalmar os ânimos internamente e a gerenciar as expectativas de forma realista.</a:t>
            </a:r>
            <a:endParaRPr sz="900">
              <a:solidFill>
                <a:srgbClr val="4A5937"/>
              </a:solidFill>
              <a:latin typeface="Montserrat Medium"/>
              <a:ea typeface="Montserrat Medium"/>
              <a:cs typeface="Montserrat Medium"/>
              <a:sym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2EB"/>
        </a:solidFill>
      </p:bgPr>
    </p:bg>
    <p:spTree>
      <p:nvGrpSpPr>
        <p:cNvPr id="235" name="Shape 235"/>
        <p:cNvGrpSpPr/>
        <p:nvPr/>
      </p:nvGrpSpPr>
      <p:grpSpPr>
        <a:xfrm>
          <a:off x="0" y="0"/>
          <a:ext cx="0" cy="0"/>
          <a:chOff x="0" y="0"/>
          <a:chExt cx="0" cy="0"/>
        </a:xfrm>
      </p:grpSpPr>
      <p:sp>
        <p:nvSpPr>
          <p:cNvPr id="236" name="Google Shape;236;p22"/>
          <p:cNvSpPr txBox="1"/>
          <p:nvPr/>
        </p:nvSpPr>
        <p:spPr>
          <a:xfrm>
            <a:off x="205274" y="177350"/>
            <a:ext cx="7326300" cy="3462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803176"/>
                </a:solidFill>
                <a:latin typeface="Montserrat"/>
                <a:ea typeface="Montserrat"/>
                <a:cs typeface="Montserrat"/>
                <a:sym typeface="Montserrat"/>
              </a:rPr>
              <a:t>Encerramento e Contato</a:t>
            </a:r>
            <a:endParaRPr b="1" sz="1800">
              <a:solidFill>
                <a:srgbClr val="803176"/>
              </a:solidFill>
              <a:latin typeface="Montserrat"/>
              <a:ea typeface="Montserrat"/>
              <a:cs typeface="Montserrat"/>
              <a:sym typeface="Montserrat"/>
            </a:endParaRPr>
          </a:p>
        </p:txBody>
      </p:sp>
      <p:sp>
        <p:nvSpPr>
          <p:cNvPr id="237" name="Google Shape;237;p22"/>
          <p:cNvSpPr txBox="1"/>
          <p:nvPr/>
        </p:nvSpPr>
        <p:spPr>
          <a:xfrm>
            <a:off x="274450" y="818775"/>
            <a:ext cx="3269400" cy="9003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1" lang="pt-BR" sz="1800">
                <a:solidFill>
                  <a:srgbClr val="4A5937"/>
                </a:solidFill>
                <a:latin typeface="Montserrat"/>
                <a:ea typeface="Montserrat"/>
                <a:cs typeface="Montserrat"/>
                <a:sym typeface="Montserrat"/>
              </a:rPr>
              <a:t>Valor gerado para a organização e para a comunidade de inovação</a:t>
            </a:r>
            <a:endParaRPr b="1" i="0" sz="1800" u="none" cap="none" strike="noStrike">
              <a:solidFill>
                <a:srgbClr val="4A5937"/>
              </a:solidFill>
              <a:latin typeface="Montserrat"/>
              <a:ea typeface="Montserrat"/>
              <a:cs typeface="Montserrat"/>
              <a:sym typeface="Montserrat"/>
            </a:endParaRPr>
          </a:p>
        </p:txBody>
      </p:sp>
      <p:sp>
        <p:nvSpPr>
          <p:cNvPr id="238" name="Google Shape;238;p22"/>
          <p:cNvSpPr txBox="1"/>
          <p:nvPr/>
        </p:nvSpPr>
        <p:spPr>
          <a:xfrm>
            <a:off x="274450" y="1839700"/>
            <a:ext cx="3566400" cy="2535000"/>
          </a:xfrm>
          <a:prstGeom prst="rect">
            <a:avLst/>
          </a:prstGeom>
          <a:noFill/>
          <a:ln>
            <a:noFill/>
          </a:ln>
        </p:spPr>
        <p:txBody>
          <a:bodyPr anchorCtr="0" anchor="t" bIns="34275" lIns="68575" spcFirstLastPara="1" rIns="68575" wrap="square" tIns="34275">
            <a:spAutoFit/>
          </a:bodyPr>
          <a:lstStyle/>
          <a:p>
            <a:pPr indent="-222250" lvl="0" marL="342900" marR="0" rtl="0" algn="l">
              <a:lnSpc>
                <a:spcPct val="120000"/>
              </a:lnSpc>
              <a:spcBef>
                <a:spcPts val="0"/>
              </a:spcBef>
              <a:spcAft>
                <a:spcPts val="0"/>
              </a:spcAft>
              <a:buClr>
                <a:srgbClr val="4A5937"/>
              </a:buClr>
              <a:buSzPts val="900"/>
              <a:buFont typeface="SUSE"/>
              <a:buChar char="●"/>
            </a:pPr>
            <a:r>
              <a:rPr b="1" lang="pt-BR" sz="900">
                <a:solidFill>
                  <a:srgbClr val="4A5937"/>
                </a:solidFill>
                <a:latin typeface="Montserrat"/>
                <a:ea typeface="Montserrat"/>
                <a:cs typeface="Montserrat"/>
                <a:sym typeface="Montserrat"/>
              </a:rPr>
              <a:t>Solução para um grande desafio ambiental e social:</a:t>
            </a:r>
            <a:r>
              <a:rPr lang="pt-BR" sz="900">
                <a:solidFill>
                  <a:srgbClr val="4A5937"/>
                </a:solidFill>
                <a:latin typeface="Montserrat Medium"/>
                <a:ea typeface="Montserrat Medium"/>
                <a:cs typeface="Montserrat Medium"/>
                <a:sym typeface="Montserrat Medium"/>
              </a:rPr>
              <a:t> A principal contribuição da PoC foi oferecer um destino nobre para resíduos que seriam descartados em aterros sanitários. Isso não apenas resolve um problema ambiental, mas também gera valor financeiro para nossas cooperativas parceiras, que agora podem agregar valor ao material coletado.</a:t>
            </a:r>
            <a:endParaRPr sz="900">
              <a:solidFill>
                <a:srgbClr val="4A5937"/>
              </a:solidFill>
              <a:latin typeface="Montserrat Medium"/>
              <a:ea typeface="Montserrat Medium"/>
              <a:cs typeface="Montserrat Medium"/>
              <a:sym typeface="Montserrat Medium"/>
            </a:endParaRPr>
          </a:p>
          <a:p>
            <a:pPr indent="0" lvl="0" marL="0" marR="0" rtl="0" algn="l">
              <a:lnSpc>
                <a:spcPct val="120000"/>
              </a:lnSpc>
              <a:spcBef>
                <a:spcPts val="0"/>
              </a:spcBef>
              <a:spcAft>
                <a:spcPts val="0"/>
              </a:spcAft>
              <a:buNone/>
            </a:pPr>
            <a:r>
              <a:t/>
            </a:r>
            <a:endParaRPr sz="900">
              <a:solidFill>
                <a:srgbClr val="4A5937"/>
              </a:solidFill>
              <a:latin typeface="Montserrat Medium"/>
              <a:ea typeface="Montserrat Medium"/>
              <a:cs typeface="Montserrat Medium"/>
              <a:sym typeface="Montserrat Medium"/>
            </a:endParaRPr>
          </a:p>
          <a:p>
            <a:pPr indent="-222250" lvl="0" marL="342900" marR="0" rtl="0" algn="l">
              <a:lnSpc>
                <a:spcPct val="120000"/>
              </a:lnSpc>
              <a:spcBef>
                <a:spcPts val="0"/>
              </a:spcBef>
              <a:spcAft>
                <a:spcPts val="0"/>
              </a:spcAft>
              <a:buClr>
                <a:srgbClr val="4A5937"/>
              </a:buClr>
              <a:buSzPts val="900"/>
              <a:buFont typeface="SUSE"/>
              <a:buChar char="●"/>
            </a:pPr>
            <a:r>
              <a:rPr b="1" lang="pt-BR" sz="900">
                <a:solidFill>
                  <a:srgbClr val="4A5937"/>
                </a:solidFill>
                <a:latin typeface="Montserrat"/>
                <a:ea typeface="Montserrat"/>
                <a:cs typeface="Montserrat"/>
                <a:sym typeface="Montserrat"/>
              </a:rPr>
              <a:t>Abertura para novos modelos de negócios: </a:t>
            </a:r>
            <a:r>
              <a:rPr lang="pt-BR" sz="900">
                <a:solidFill>
                  <a:srgbClr val="4A5937"/>
                </a:solidFill>
                <a:latin typeface="Montserrat Medium"/>
                <a:ea typeface="Montserrat Medium"/>
                <a:cs typeface="Montserrat Medium"/>
                <a:sym typeface="Montserrat Medium"/>
              </a:rPr>
              <a:t>O projeto nos permitiu analisar novos modelos de negócios. Seja a possibilidade de nossa empresa vender os tijolos criados ou, o que é ainda mais impactante, capacitar as cooperativas para que elas mesmas possam gerar mais renda para seus cooperados e melhorar sua qualidade de vida.</a:t>
            </a:r>
            <a:endParaRPr sz="900">
              <a:solidFill>
                <a:srgbClr val="4A5937"/>
              </a:solidFill>
              <a:latin typeface="Montserrat Medium"/>
              <a:ea typeface="Montserrat Medium"/>
              <a:cs typeface="Montserrat Medium"/>
              <a:sym typeface="Montserrat Medium"/>
            </a:endParaRPr>
          </a:p>
        </p:txBody>
      </p:sp>
      <p:sp>
        <p:nvSpPr>
          <p:cNvPr id="239" name="Google Shape;239;p22"/>
          <p:cNvSpPr txBox="1"/>
          <p:nvPr/>
        </p:nvSpPr>
        <p:spPr>
          <a:xfrm>
            <a:off x="4734463" y="1372875"/>
            <a:ext cx="3741600" cy="3462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1800"/>
              <a:buFont typeface="Arial"/>
              <a:buNone/>
            </a:pPr>
            <a:r>
              <a:rPr b="1" lang="pt-BR" sz="1800">
                <a:solidFill>
                  <a:srgbClr val="9B3E29"/>
                </a:solidFill>
                <a:latin typeface="Montserrat"/>
                <a:ea typeface="Montserrat"/>
                <a:cs typeface="Montserrat"/>
                <a:sym typeface="Montserrat"/>
              </a:rPr>
              <a:t>Próximos passos da iniciativa</a:t>
            </a:r>
            <a:endParaRPr b="1" i="0" sz="1800" u="none" cap="none" strike="noStrike">
              <a:solidFill>
                <a:srgbClr val="9B3E29"/>
              </a:solidFill>
              <a:latin typeface="Montserrat"/>
              <a:ea typeface="Montserrat"/>
              <a:cs typeface="Montserrat"/>
              <a:sym typeface="Montserrat"/>
            </a:endParaRPr>
          </a:p>
        </p:txBody>
      </p:sp>
      <p:grpSp>
        <p:nvGrpSpPr>
          <p:cNvPr id="240" name="Google Shape;240;p22"/>
          <p:cNvGrpSpPr/>
          <p:nvPr/>
        </p:nvGrpSpPr>
        <p:grpSpPr>
          <a:xfrm>
            <a:off x="4285726" y="1992100"/>
            <a:ext cx="4934026" cy="860400"/>
            <a:chOff x="4066336" y="1855742"/>
            <a:chExt cx="5077726" cy="860400"/>
          </a:xfrm>
        </p:grpSpPr>
        <p:sp>
          <p:nvSpPr>
            <p:cNvPr id="241" name="Google Shape;241;p22"/>
            <p:cNvSpPr/>
            <p:nvPr/>
          </p:nvSpPr>
          <p:spPr>
            <a:xfrm>
              <a:off x="4467962" y="1855742"/>
              <a:ext cx="4676100" cy="860400"/>
            </a:xfrm>
            <a:prstGeom prst="roundRect">
              <a:avLst>
                <a:gd fmla="val 7056" name="adj"/>
              </a:avLst>
            </a:prstGeom>
            <a:solidFill>
              <a:srgbClr val="FF782C"/>
            </a:solidFill>
            <a:ln>
              <a:noFill/>
            </a:ln>
            <a:effectLst>
              <a:outerShdw blurRad="44151" rotWithShape="0" algn="bl" dir="5400000" dist="14717">
                <a:srgbClr val="000000">
                  <a:alpha val="13000"/>
                </a:srgbClr>
              </a:outerShdw>
            </a:effectLst>
          </p:spPr>
          <p:txBody>
            <a:bodyPr anchorCtr="0" anchor="ctr" bIns="70625" lIns="70625" spcFirstLastPara="1" rIns="70625" wrap="square" tIns="70625">
              <a:noAutofit/>
            </a:bodyPr>
            <a:lstStyle/>
            <a:p>
              <a:pPr indent="0" lvl="0" marL="0" marR="0" rtl="0" algn="ctr">
                <a:lnSpc>
                  <a:spcPct val="100000"/>
                </a:lnSpc>
                <a:spcBef>
                  <a:spcPts val="0"/>
                </a:spcBef>
                <a:spcAft>
                  <a:spcPts val="0"/>
                </a:spcAft>
                <a:buClr>
                  <a:srgbClr val="000000"/>
                </a:buClr>
                <a:buSzPts val="1133"/>
                <a:buFont typeface="Arial"/>
                <a:buNone/>
              </a:pPr>
              <a:r>
                <a:t/>
              </a:r>
              <a:endParaRPr b="0" i="0" sz="1133" u="none" cap="none" strike="noStrike">
                <a:solidFill>
                  <a:srgbClr val="000000"/>
                </a:solidFill>
                <a:latin typeface="Arial"/>
                <a:ea typeface="Arial"/>
                <a:cs typeface="Arial"/>
                <a:sym typeface="Arial"/>
              </a:endParaRPr>
            </a:p>
          </p:txBody>
        </p:sp>
        <p:sp>
          <p:nvSpPr>
            <p:cNvPr id="242" name="Google Shape;242;p22"/>
            <p:cNvSpPr/>
            <p:nvPr/>
          </p:nvSpPr>
          <p:spPr>
            <a:xfrm>
              <a:off x="4066336" y="1857332"/>
              <a:ext cx="909758" cy="857288"/>
            </a:xfrm>
            <a:prstGeom prst="ellipse">
              <a:avLst/>
            </a:prstGeom>
            <a:solidFill>
              <a:srgbClr val="FF782C"/>
            </a:solidFill>
            <a:ln>
              <a:noFill/>
            </a:ln>
          </p:spPr>
          <p:txBody>
            <a:bodyPr anchorCtr="0" anchor="ctr" bIns="70625" lIns="70625" spcFirstLastPara="1" rIns="70625" wrap="square" tIns="70625">
              <a:noAutofit/>
            </a:bodyPr>
            <a:lstStyle/>
            <a:p>
              <a:pPr indent="0" lvl="0" marL="0" marR="0" rtl="0" algn="ctr">
                <a:lnSpc>
                  <a:spcPct val="100000"/>
                </a:lnSpc>
                <a:spcBef>
                  <a:spcPts val="0"/>
                </a:spcBef>
                <a:spcAft>
                  <a:spcPts val="0"/>
                </a:spcAft>
                <a:buClr>
                  <a:srgbClr val="000000"/>
                </a:buClr>
                <a:buSzPts val="1133"/>
                <a:buFont typeface="Arial"/>
                <a:buNone/>
              </a:pPr>
              <a:r>
                <a:t/>
              </a:r>
              <a:endParaRPr b="0" i="0" sz="1133" u="none" cap="none" strike="noStrike">
                <a:solidFill>
                  <a:srgbClr val="000000"/>
                </a:solidFill>
                <a:latin typeface="Arial"/>
                <a:ea typeface="Arial"/>
                <a:cs typeface="Arial"/>
                <a:sym typeface="Arial"/>
              </a:endParaRPr>
            </a:p>
          </p:txBody>
        </p:sp>
        <p:sp>
          <p:nvSpPr>
            <p:cNvPr id="243" name="Google Shape;243;p22"/>
            <p:cNvSpPr txBox="1"/>
            <p:nvPr/>
          </p:nvSpPr>
          <p:spPr>
            <a:xfrm>
              <a:off x="5008300" y="2006825"/>
              <a:ext cx="3741600" cy="558300"/>
            </a:xfrm>
            <a:prstGeom prst="rect">
              <a:avLst/>
            </a:prstGeom>
            <a:noFill/>
            <a:ln>
              <a:noFill/>
            </a:ln>
          </p:spPr>
          <p:txBody>
            <a:bodyPr anchorCtr="0" anchor="t" bIns="70625" lIns="70625" spcFirstLastPara="1" rIns="70625" wrap="square" tIns="70625">
              <a:spAutoFit/>
            </a:bodyPr>
            <a:lstStyle/>
            <a:p>
              <a:pPr indent="0" lvl="0" marL="0" marR="0" rtl="0" algn="l">
                <a:lnSpc>
                  <a:spcPct val="100000"/>
                </a:lnSpc>
                <a:spcBef>
                  <a:spcPts val="0"/>
                </a:spcBef>
                <a:spcAft>
                  <a:spcPts val="824"/>
                </a:spcAft>
                <a:buClr>
                  <a:srgbClr val="000000"/>
                </a:buClr>
                <a:buSzPts val="824"/>
                <a:buFont typeface="Arial"/>
                <a:buNone/>
              </a:pPr>
              <a:r>
                <a:rPr b="1" lang="pt-BR" sz="900">
                  <a:solidFill>
                    <a:schemeClr val="lt1"/>
                  </a:solidFill>
                  <a:latin typeface="Montserrat"/>
                  <a:ea typeface="Montserrat"/>
                  <a:cs typeface="Montserrat"/>
                  <a:sym typeface="Montserrat"/>
                </a:rPr>
                <a:t>Implementar a Solução em Escala: </a:t>
              </a:r>
              <a:r>
                <a:rPr lang="pt-BR" sz="900">
                  <a:solidFill>
                    <a:schemeClr val="lt1"/>
                  </a:solidFill>
                  <a:latin typeface="Montserrat Medium"/>
                  <a:ea typeface="Montserrat Medium"/>
                  <a:cs typeface="Montserrat Medium"/>
                  <a:sym typeface="Montserrat Medium"/>
                </a:rPr>
                <a:t>Iniciar a produção em maior volume para ampliar a quantidade de materiais reciclados e a geração de renda para as cooperativas.</a:t>
              </a:r>
              <a:endParaRPr i="0" sz="900" u="none" cap="none" strike="noStrike">
                <a:solidFill>
                  <a:srgbClr val="000000"/>
                </a:solidFill>
                <a:latin typeface="Montserrat Medium"/>
                <a:ea typeface="Montserrat Medium"/>
                <a:cs typeface="Montserrat Medium"/>
                <a:sym typeface="Montserrat Medium"/>
              </a:endParaRPr>
            </a:p>
          </p:txBody>
        </p:sp>
        <p:sp>
          <p:nvSpPr>
            <p:cNvPr id="244" name="Google Shape;244;p22"/>
            <p:cNvSpPr/>
            <p:nvPr/>
          </p:nvSpPr>
          <p:spPr>
            <a:xfrm>
              <a:off x="4335900" y="2157725"/>
              <a:ext cx="472200" cy="256500"/>
            </a:xfrm>
            <a:prstGeom prst="rightArrow">
              <a:avLst>
                <a:gd fmla="val 50000" name="adj1"/>
                <a:gd fmla="val 5000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nit Light"/>
                <a:ea typeface="Kanit Light"/>
                <a:cs typeface="Kanit Light"/>
                <a:sym typeface="Kanit Ligh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3"/>
          <p:cNvSpPr txBox="1"/>
          <p:nvPr>
            <p:ph type="ctrTitle"/>
          </p:nvPr>
        </p:nvSpPr>
        <p:spPr>
          <a:xfrm>
            <a:off x="311700" y="1152875"/>
            <a:ext cx="52890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pt-BR"/>
              <a:t>Obrigado!</a:t>
            </a:r>
            <a:br>
              <a:rPr lang="pt-BR"/>
            </a:br>
            <a:r>
              <a:rPr lang="pt-BR"/>
              <a:t>¡Gracias!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