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  <p:sldMasterId id="2147483660" r:id="rId5"/>
  </p:sldMasterIdLst>
  <p:notesMasterIdLst>
    <p:notesMasterId r:id="rId1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7" r:id="rId16"/>
  </p:sldIdLst>
  <p:sldSz cx="9144000" cy="5143500" type="screen16x9"/>
  <p:notesSz cx="6858000" cy="9144000"/>
  <p:embeddedFontLst>
    <p:embeddedFont>
      <p:font typeface="Kanit" panose="020B0604020202020204" charset="-34"/>
      <p:regular r:id="rId18"/>
      <p:bold r:id="rId19"/>
      <p:italic r:id="rId20"/>
      <p:boldItalic r:id="rId21"/>
    </p:embeddedFont>
    <p:embeddedFont>
      <p:font typeface="Kanit Light" panose="020B0604020202020204" charset="-34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B8003F-9147-9318-761C-49AA7920F0ED}" v="9" dt="2025-08-08T18:28:45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695" autoAdjust="0"/>
  </p:normalViewPr>
  <p:slideViewPr>
    <p:cSldViewPr snapToGrid="0">
      <p:cViewPr varScale="1">
        <p:scale>
          <a:sx n="114" d="100"/>
          <a:sy n="114" d="100"/>
        </p:scale>
        <p:origin x="144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Breve panorama do problema motivador</a:t>
            </a:r>
            <a:br>
              <a:rPr lang="pt-BR" dirty="0"/>
            </a:b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Dados ou fatos que evidenciem a “dor” a ser solucionada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Objetivo principal (por que essa prática foi criada)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Relevância para a comunidade de Open </a:t>
            </a:r>
            <a:r>
              <a:rPr lang="pt-BR" dirty="0" err="1"/>
              <a:t>Innovation</a:t>
            </a:r>
            <a:endParaRPr lang="pt-B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Elementos que tornam essa prática única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Diferenças em relação a abordagens tradicionais de mercado ou P&amp;D</a:t>
            </a:r>
            <a:br>
              <a:rPr lang="pt-BR" dirty="0"/>
            </a:b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Parceiros internos e externos (startups, universidades, investidores…)</a:t>
            </a:r>
            <a:br>
              <a:rPr lang="pt-BR" dirty="0"/>
            </a:b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Mecanismos de </a:t>
            </a:r>
            <a:r>
              <a:rPr lang="pt-BR" dirty="0" err="1"/>
              <a:t>co-criação</a:t>
            </a:r>
            <a:r>
              <a:rPr lang="pt-BR" dirty="0"/>
              <a:t>, governança conjunta e compartilhamento de valor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KPIs e métricas quantitativas (ex.: redução de tempo, receitas, patentes)</a:t>
            </a:r>
            <a:br>
              <a:rPr lang="pt-BR" dirty="0"/>
            </a:b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Evidências qualitativas (depoimentos, estudos de caso internos)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Fatores críticos que permitem escalar para outros mercados ou unidades</a:t>
            </a:r>
            <a:br>
              <a:rPr lang="pt-BR" dirty="0"/>
            </a:br>
            <a:endParaRPr lang="pt-BR" i="1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Recomendações para adaptação em contextos diferentes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Principais obstáculos e como foram superados</a:t>
            </a:r>
            <a:br>
              <a:rPr lang="pt-BR" dirty="0"/>
            </a:b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Dicas acionáveis para quem for replicar a iniciativa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Síntese do valor entregue à organização e à comunidade de Open </a:t>
            </a:r>
            <a:r>
              <a:rPr lang="pt-BR" dirty="0" err="1"/>
              <a:t>Innovation</a:t>
            </a:r>
            <a:endParaRPr lang="pt-BR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Próximos passos sugeridos (</a:t>
            </a:r>
            <a:r>
              <a:rPr lang="pt-BR" dirty="0" err="1"/>
              <a:t>calls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action</a:t>
            </a:r>
            <a:r>
              <a:rPr lang="pt-BR" dirty="0"/>
              <a:t>)</a:t>
            </a:r>
            <a:br>
              <a:rPr lang="pt-BR" dirty="0"/>
            </a:br>
            <a:endParaRPr lang="pt-BR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184889" cy="526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5104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1460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95124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3787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2168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41838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8825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895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936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7316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995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6DEE206-F1A0-17D6-BF11-B9C380B1222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4048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Público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7345EFF-2709-5646-3434-8A3BC1F3FA0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8704263" y="4927600"/>
            <a:ext cx="404812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Público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6DEE206-F1A0-17D6-BF11-B9C380B1222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4048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Público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7345EFF-2709-5646-3434-8A3BC1F3FA0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8704263" y="4927600"/>
            <a:ext cx="404812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Público</a:t>
            </a:r>
          </a:p>
        </p:txBody>
      </p:sp>
    </p:spTree>
    <p:extLst>
      <p:ext uri="{BB962C8B-B14F-4D97-AF65-F5344CB8AC3E}">
        <p14:creationId xmlns:p14="http://schemas.microsoft.com/office/powerpoint/2010/main" val="25614170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hyperlink" Target="https://www.linkedin.com/in/ebilianelima/overlay/about-this-profile/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215510" y="1441897"/>
            <a:ext cx="8162946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3000" b="1" dirty="0">
                <a:solidFill>
                  <a:schemeClr val="lt1"/>
                </a:solidFill>
                <a:latin typeface="Kanit"/>
                <a:cs typeface="Kanit"/>
              </a:rPr>
              <a:t>Estudo e Desenvolvimento de Piloto para Aplicação de Gás Natural como Combustível na Indústria de Cerâmica Vermelha</a:t>
            </a:r>
            <a:endParaRPr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698464" y="3061822"/>
            <a:ext cx="7332662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altLang="pt-BR" sz="1800" b="1" dirty="0">
                <a:solidFill>
                  <a:srgbClr val="FFC4EC"/>
                </a:solidFill>
                <a:latin typeface="Kanit Light" panose="020B0604020202020204" charset="-34"/>
                <a:cs typeface="Kanit Light" panose="020B0604020202020204" charset="-34"/>
              </a:rPr>
              <a:t>Autores</a:t>
            </a:r>
            <a:r>
              <a:rPr lang="pt-BR" altLang="pt-BR" sz="1800" dirty="0">
                <a:solidFill>
                  <a:srgbClr val="FFC4EC"/>
                </a:solidFill>
                <a:latin typeface="Kanit Light" panose="020B0604020202020204" charset="-34"/>
                <a:cs typeface="Kanit Light" panose="020B0604020202020204" charset="-34"/>
              </a:rPr>
              <a:t>:</a:t>
            </a:r>
          </a:p>
          <a:p>
            <a:r>
              <a:rPr lang="pt-BR" altLang="pt-BR" sz="1800" dirty="0">
                <a:solidFill>
                  <a:srgbClr val="FFC4EC"/>
                </a:solidFill>
                <a:latin typeface="Kanit Light" panose="020B0604020202020204" charset="-34"/>
                <a:cs typeface="Kanit Light" panose="020B0604020202020204" charset="-34"/>
              </a:rPr>
              <a:t>Luiz Marcel Notari (</a:t>
            </a:r>
            <a:r>
              <a:rPr lang="pt-BR" sz="1800" dirty="0">
                <a:solidFill>
                  <a:srgbClr val="FFC4EC"/>
                </a:solidFill>
                <a:latin typeface="Kanit Light" panose="020B0604020202020204" charset="-34"/>
                <a:ea typeface="Kanit Light"/>
                <a:cs typeface="Kanit Light" panose="020B0604020202020204" charset="-34"/>
                <a:sym typeface="Kanit Light"/>
              </a:rPr>
              <a:t>COMGAS S.A. ) </a:t>
            </a:r>
            <a:r>
              <a:rPr lang="pt-BR" altLang="pt-BR" sz="1800" dirty="0">
                <a:solidFill>
                  <a:srgbClr val="FFC4EC"/>
                </a:solidFill>
                <a:latin typeface="Kanit Light" panose="020B0604020202020204" charset="-34"/>
                <a:cs typeface="Kanit Light" panose="020B0604020202020204" charset="-34"/>
              </a:rPr>
              <a:t>e</a:t>
            </a:r>
          </a:p>
          <a:p>
            <a:r>
              <a:rPr lang="pt-BR" altLang="pt-BR" sz="1800" dirty="0">
                <a:solidFill>
                  <a:srgbClr val="FFC4EC"/>
                </a:solidFill>
                <a:latin typeface="Kanit Light" panose="020B0604020202020204" charset="-34"/>
                <a:cs typeface="Kanit Light" panose="020B0604020202020204" charset="-34"/>
              </a:rPr>
              <a:t>Fábio Gomes Melchiades (Centro de Revestimentos Cerâmicos (CRC)</a:t>
            </a:r>
            <a:endParaRPr lang="pt-BR" sz="1800" i="1" dirty="0">
              <a:solidFill>
                <a:srgbClr val="FFC4EC"/>
              </a:solidFill>
              <a:latin typeface="Kanit Light" panose="020B0604020202020204" charset="-34"/>
              <a:ea typeface="Kanit Light"/>
              <a:cs typeface="Kanit Light" panose="020B0604020202020204" charset="-34"/>
              <a:sym typeface="Kanit Light"/>
            </a:endParaRPr>
          </a:p>
          <a:p>
            <a:r>
              <a:rPr lang="pt-BR" sz="1800" b="1" dirty="0">
                <a:solidFill>
                  <a:srgbClr val="FFC4EC"/>
                </a:solidFill>
                <a:latin typeface="Kanit Light" panose="020B0604020202020204" charset="-34"/>
                <a:cs typeface="Kanit Light" panose="020B0604020202020204" charset="-34"/>
              </a:rPr>
              <a:t>Organizações envolvidas:</a:t>
            </a:r>
            <a:br>
              <a:rPr lang="pt-BR" sz="1800" b="1" dirty="0">
                <a:solidFill>
                  <a:srgbClr val="FFC4EC"/>
                </a:solidFill>
                <a:latin typeface="Kanit Light" panose="020B0604020202020204" charset="-34"/>
                <a:cs typeface="Kanit Light" panose="020B0604020202020204" charset="-34"/>
              </a:rPr>
            </a:br>
            <a:r>
              <a:rPr lang="pt-BR" altLang="pt-BR" sz="1800" dirty="0">
                <a:solidFill>
                  <a:srgbClr val="FFC4EC"/>
                </a:solidFill>
                <a:latin typeface="Kanit Light" panose="020B0604020202020204" charset="-34"/>
                <a:cs typeface="Kanit Light" panose="020B0604020202020204" charset="-34"/>
              </a:rPr>
              <a:t>Centro de Revestimentos Cerâmicos </a:t>
            </a:r>
            <a:r>
              <a:rPr lang="pt-BR" sz="1800" dirty="0">
                <a:solidFill>
                  <a:srgbClr val="FFC4EC"/>
                </a:solidFill>
                <a:latin typeface="Kanit Light" panose="020B0604020202020204" charset="-34"/>
                <a:cs typeface="Kanit Light" panose="020B0604020202020204" charset="-34"/>
              </a:rPr>
              <a:t>e Comgás S.A.</a:t>
            </a:r>
            <a:endParaRPr lang="pt-BR" sz="1800" dirty="0">
              <a:solidFill>
                <a:srgbClr val="FFC4EC"/>
              </a:solidFill>
              <a:latin typeface="Kanit Light" panose="020B0604020202020204" charset="-34"/>
              <a:cs typeface="Kanit Light" panose="020B0604020202020204" charset="-34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 </a:t>
            </a:r>
            <a:endParaRPr dirty="0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368407" y="952857"/>
            <a:ext cx="491243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A indústria de cerâmica vermelha no Brasil ainda utiliza predominantemente biomassa (lenha) como fonte energética.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Essa matriz gera baixa eficiência térmica, emissões descontroladas e problemas na padronização do produto final.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Há limitações tecnológicas nas etapas de impermeabilização dos revestimentos, com impacto direto na qualidade das peças.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O desafio consistia em desenvolver uma solução técnica, viável e replicável com uso de gás natural, que garantisse maior controle de qualidade, eficiência energética e menor impacto ambiental.</a:t>
            </a:r>
          </a:p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br>
              <a:rPr lang="pt-BR" dirty="0"/>
            </a:br>
            <a:endParaRPr lang="pt-BR" i="1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C16FFF6-4FF5-6E46-037B-B578534DD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674" y="952857"/>
            <a:ext cx="1344000" cy="1008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8C84193-9A77-3C9F-C6DC-16EA3AD2E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8358" y="952856"/>
            <a:ext cx="1244074" cy="100800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216E568B-68F5-68C6-F9D4-7F5450AB3CCF}"/>
              </a:ext>
            </a:extLst>
          </p:cNvPr>
          <p:cNvSpPr txBox="1"/>
          <p:nvPr/>
        </p:nvSpPr>
        <p:spPr>
          <a:xfrm>
            <a:off x="5852089" y="1960856"/>
            <a:ext cx="22125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000000"/>
                </a:solidFill>
              </a:rPr>
              <a:t>Forno industrial a lenha em fábrica de tijolos </a:t>
            </a:r>
            <a:endParaRPr lang="pt-BR" sz="800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4EDD4B14-8A44-A329-3331-9266D2063D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8637" y="3589899"/>
            <a:ext cx="1244074" cy="791892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133B479C-9B62-4A7B-A600-69A8544D9EFC}"/>
              </a:ext>
            </a:extLst>
          </p:cNvPr>
          <p:cNvSpPr txBox="1"/>
          <p:nvPr/>
        </p:nvSpPr>
        <p:spPr>
          <a:xfrm>
            <a:off x="5453720" y="4381791"/>
            <a:ext cx="13889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" dirty="0"/>
              <a:t>Moinho pendular acoplado a queimador</a:t>
            </a:r>
            <a:r>
              <a:rPr lang="pt-BR" sz="1400" b="0" i="0" u="none" strike="noStrike" baseline="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99BC308-01BA-EC48-ED36-B0AFDA27BDB3}"/>
              </a:ext>
            </a:extLst>
          </p:cNvPr>
          <p:cNvSpPr txBox="1"/>
          <p:nvPr/>
        </p:nvSpPr>
        <p:spPr>
          <a:xfrm>
            <a:off x="5819559" y="3293062"/>
            <a:ext cx="22895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" dirty="0"/>
              <a:t>Secagem natural pátio e em galpões cobertos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E39DD18C-F588-A86B-20DD-27F3189221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5703" y="2318477"/>
            <a:ext cx="1215766" cy="92655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C628B1CA-8EA5-CE13-2F0C-B19AE30461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360"/>
          <a:stretch>
            <a:fillRect/>
          </a:stretch>
        </p:blipFill>
        <p:spPr>
          <a:xfrm>
            <a:off x="5661704" y="2338384"/>
            <a:ext cx="1215766" cy="844260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4F5DE209-FE66-C36E-D455-72F6752A54A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6011" b="-1"/>
          <a:stretch>
            <a:fillRect/>
          </a:stretch>
        </p:blipFill>
        <p:spPr>
          <a:xfrm>
            <a:off x="6929162" y="3589899"/>
            <a:ext cx="1273270" cy="791892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05C998CA-E7B5-B0D5-B781-525B944159DF}"/>
              </a:ext>
            </a:extLst>
          </p:cNvPr>
          <p:cNvSpPr txBox="1"/>
          <p:nvPr/>
        </p:nvSpPr>
        <p:spPr>
          <a:xfrm>
            <a:off x="6792711" y="4463184"/>
            <a:ext cx="138895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" dirty="0"/>
              <a:t>Estufas aquecidas</a:t>
            </a: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5C09AA1-BCFB-3376-491A-9962344E4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786" y="1496069"/>
            <a:ext cx="3253563" cy="2312307"/>
          </a:xfrm>
          <a:prstGeom prst="rect">
            <a:avLst/>
          </a:prstGeom>
        </p:spPr>
      </p:pic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699" y="963375"/>
            <a:ext cx="5366087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Objetivo central: </a:t>
            </a:r>
            <a:r>
              <a:rPr lang="pt-BR" dirty="0"/>
              <a:t>Desenvolver e validar um piloto técnico para aplicação do gás natural na indústria de cerâmica vermelha como substituto à biomassa, com foco inicial na etapa de secagem/impermeabilização.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lvl="0"/>
            <a:r>
              <a:rPr lang="pt-BR" b="1" dirty="0"/>
              <a:t>Solução escolhida após estudo de levantamento de oportunidades: </a:t>
            </a:r>
            <a:r>
              <a:rPr lang="pt-BR" dirty="0"/>
              <a:t>Testar o </a:t>
            </a:r>
            <a:r>
              <a:rPr lang="pt-BR" b="1" dirty="0"/>
              <a:t>secador horizontal com placas polidas a gás (</a:t>
            </a:r>
            <a:r>
              <a:rPr lang="pt-BR" dirty="0"/>
              <a:t>, avaliando parâmetros térmicos, operacionais e econômicos.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Contribuir com a </a:t>
            </a:r>
            <a:r>
              <a:rPr lang="pt-BR" b="1" dirty="0"/>
              <a:t>transição energética do setor cerâmico</a:t>
            </a:r>
            <a:r>
              <a:rPr lang="pt-BR" dirty="0"/>
              <a:t>, em linha com boas práticas de sustentabilidade e descarbonização.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b="1" dirty="0"/>
              <a:t>Relevância para Open </a:t>
            </a:r>
            <a:r>
              <a:rPr lang="pt-BR" b="1" dirty="0" err="1"/>
              <a:t>Innovation</a:t>
            </a:r>
            <a:r>
              <a:rPr lang="pt-BR" dirty="0"/>
              <a:t>: O projeto integra desenvolvimento tecnológico, colaboração universidade-empresa, transferência de conhecimento e atuação conjunta com foco em eficiência energética e transformação setorial.</a:t>
            </a:r>
            <a:br>
              <a:rPr lang="pt-BR" dirty="0"/>
            </a:br>
            <a:endParaRPr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5975FCA-180C-6D58-B351-01F766C5F499}"/>
              </a:ext>
            </a:extLst>
          </p:cNvPr>
          <p:cNvSpPr txBox="1"/>
          <p:nvPr/>
        </p:nvSpPr>
        <p:spPr>
          <a:xfrm>
            <a:off x="5603359" y="3786864"/>
            <a:ext cx="33598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/>
              <a:t>Lay Out - Secador horizontal com placas polidas a gás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br>
              <a:rPr lang="pt-BR" dirty="0"/>
            </a:b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3890508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Identifique qual dos tipos aceitos se aplica</a:t>
            </a:r>
            <a:br>
              <a:rPr lang="pt-BR" dirty="0"/>
            </a:br>
            <a:endParaRPr lang="pt-BR" dirty="0"/>
          </a:p>
          <a:p>
            <a:pPr lvl="1"/>
            <a:r>
              <a:rPr lang="pt-BR" b="1" dirty="0">
                <a:solidFill>
                  <a:schemeClr val="tx1"/>
                </a:solidFill>
              </a:rPr>
              <a:t>Desenvolvimento conjunto de soluções e processos</a:t>
            </a:r>
          </a:p>
          <a:p>
            <a:pPr lvl="1"/>
            <a:r>
              <a:rPr lang="pt-BR" b="1" dirty="0">
                <a:solidFill>
                  <a:schemeClr val="tx1"/>
                </a:solidFill>
              </a:rPr>
              <a:t>Transferência ou </a:t>
            </a:r>
            <a:r>
              <a:rPr lang="pt-BR" b="1" dirty="0" err="1">
                <a:solidFill>
                  <a:schemeClr val="tx1"/>
                </a:solidFill>
              </a:rPr>
              <a:t>co-criação</a:t>
            </a:r>
            <a:r>
              <a:rPr lang="pt-BR" b="1" dirty="0">
                <a:solidFill>
                  <a:schemeClr val="tx1"/>
                </a:solidFill>
              </a:rPr>
              <a:t> de tecnologias e recursos</a:t>
            </a:r>
          </a:p>
          <a:p>
            <a:pPr lvl="1"/>
            <a:r>
              <a:rPr lang="pt-BR" b="1" dirty="0">
                <a:solidFill>
                  <a:schemeClr val="tx1"/>
                </a:solidFill>
              </a:rPr>
              <a:t>Abertura de soluções energéticas ao setor industrial tradicional</a:t>
            </a:r>
          </a:p>
          <a:p>
            <a:pPr marL="596900" lvl="1" indent="0">
              <a:buNone/>
            </a:pPr>
            <a:endParaRPr lang="pt-BR" b="1" dirty="0">
              <a:solidFill>
                <a:schemeClr val="tx1"/>
              </a:solidFill>
            </a:endParaRPr>
          </a:p>
          <a:p>
            <a:endParaRPr lang="pt-BR" dirty="0"/>
          </a:p>
          <a:p>
            <a:r>
              <a:rPr lang="pt-BR" dirty="0"/>
              <a:t>Descrição sucinta do que foi implementado</a:t>
            </a:r>
          </a:p>
          <a:p>
            <a:pPr lvl="1"/>
            <a:r>
              <a:rPr lang="pt-BR" dirty="0" err="1"/>
              <a:t>Coexecução</a:t>
            </a:r>
            <a:r>
              <a:rPr lang="pt-BR" dirty="0"/>
              <a:t> entre Comgás e CRC para concepção, montagem e operação de um sistema piloto de secagem a gás natural para revestimentos cerâmicos.</a:t>
            </a:r>
          </a:p>
          <a:p>
            <a:pPr lvl="1"/>
            <a:r>
              <a:rPr lang="pt-BR" dirty="0"/>
              <a:t>Condução de testes comparativos (biomassa vs. gás) e avaliação técnica de parâmetros como consumo específico, temperatura, eficiência térmica e viabilidade de replicação.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1" y="963375"/>
            <a:ext cx="4068914" cy="3622802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Primeira solução técnica nacional estruturada para </a:t>
            </a:r>
            <a:r>
              <a:rPr lang="pt-BR" b="1" dirty="0"/>
              <a:t>uso de gás natural no processo de impermeabilização cerâmica</a:t>
            </a:r>
            <a:r>
              <a:rPr lang="pt-BR" dirty="0"/>
              <a:t>, substituindo métodos tradicionais com tanque de imersão.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Introdução de </a:t>
            </a:r>
            <a:r>
              <a:rPr lang="pt-BR" b="1" dirty="0"/>
              <a:t>secador horizontal com placas polidas</a:t>
            </a:r>
            <a:r>
              <a:rPr lang="pt-BR" dirty="0"/>
              <a:t>, tecnologia mais eficiente, que </a:t>
            </a:r>
            <a:r>
              <a:rPr lang="pt-BR" b="1" dirty="0"/>
              <a:t>reduz falhas na qualidade final e retrabalho</a:t>
            </a:r>
            <a:r>
              <a:rPr lang="pt-BR" dirty="0"/>
              <a:t>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Abordagem baseada em </a:t>
            </a:r>
            <a:r>
              <a:rPr lang="pt-BR" b="1" dirty="0"/>
              <a:t>eficiência térmica, controle de qualidade </a:t>
            </a:r>
            <a:r>
              <a:rPr lang="pt-BR" dirty="0"/>
              <a:t>e padronização de processos.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Projeto técnico realizado </a:t>
            </a:r>
            <a:r>
              <a:rPr lang="pt-BR" b="1" dirty="0"/>
              <a:t>em planta piloto com características industriais reais replicáveis em escalas similares ou maiores.</a:t>
            </a:r>
            <a:br>
              <a:rPr lang="pt-BR" dirty="0"/>
            </a:br>
            <a:endParaRPr lang="pt-BR" i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66E19D7-9F1E-0580-655B-C5A99D455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613" y="1020082"/>
            <a:ext cx="4582087" cy="249987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00B2CFE-D35B-408A-90B6-61CADC4AE2DF}"/>
              </a:ext>
            </a:extLst>
          </p:cNvPr>
          <p:cNvSpPr txBox="1"/>
          <p:nvPr/>
        </p:nvSpPr>
        <p:spPr>
          <a:xfrm>
            <a:off x="5117993" y="3519952"/>
            <a:ext cx="33315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Kanit Light"/>
                <a:cs typeface="Kanit Light"/>
                <a:sym typeface="Kanit Light"/>
              </a:rPr>
              <a:t>Secador de peças polidas em Operação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04571625-9DE6-118C-FA54-8275BA9C3B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225" t="5147" r="10389"/>
          <a:stretch>
            <a:fillRect/>
          </a:stretch>
        </p:blipFill>
        <p:spPr>
          <a:xfrm>
            <a:off x="-1" y="628651"/>
            <a:ext cx="9144002" cy="447102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E08A908-EA0C-B27E-99C0-4DD00E8EA35B}"/>
              </a:ext>
            </a:extLst>
          </p:cNvPr>
          <p:cNvSpPr/>
          <p:nvPr/>
        </p:nvSpPr>
        <p:spPr>
          <a:xfrm>
            <a:off x="0" y="620260"/>
            <a:ext cx="9144001" cy="452324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474630" y="798678"/>
            <a:ext cx="8026957" cy="452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sz="1600" b="1" dirty="0"/>
              <a:t>Parceria estratégica: </a:t>
            </a:r>
          </a:p>
          <a:p>
            <a:pPr lvl="1">
              <a:spcAft>
                <a:spcPts val="600"/>
              </a:spcAft>
              <a:buChar char="●"/>
            </a:pPr>
            <a:r>
              <a:rPr lang="pt-BR" sz="1600" b="1" dirty="0"/>
              <a:t>Comgás S.A. </a:t>
            </a:r>
            <a:r>
              <a:rPr lang="pt-BR" sz="1600" dirty="0"/>
              <a:t>– Responsável pela articulação regulatória, suporte técnico e viabilização da cadeia de gás.</a:t>
            </a:r>
          </a:p>
          <a:p>
            <a:pPr lvl="1">
              <a:spcAft>
                <a:spcPts val="600"/>
              </a:spcAft>
              <a:buChar char="●"/>
            </a:pPr>
            <a:r>
              <a:rPr lang="pt-BR" sz="1600" b="1" dirty="0"/>
              <a:t>CRC – </a:t>
            </a:r>
            <a:r>
              <a:rPr lang="pt-BR" sz="1600" dirty="0"/>
              <a:t>Centro de Revestimentos Cerâmicos – Execução técnica e ensaios laboratoriais/industriais.</a:t>
            </a:r>
          </a:p>
          <a:p>
            <a:pPr lvl="1">
              <a:spcAft>
                <a:spcPts val="600"/>
              </a:spcAft>
            </a:pPr>
            <a:r>
              <a:rPr lang="pt-BR" sz="1600" b="1" dirty="0" err="1"/>
              <a:t>Ceral</a:t>
            </a:r>
            <a:r>
              <a:rPr lang="pt-BR" sz="1600" b="1" dirty="0"/>
              <a:t> </a:t>
            </a:r>
            <a:r>
              <a:rPr lang="pt-BR" sz="1600" dirty="0"/>
              <a:t>- Cerâmica Ramos Ltda - empresa parceira e local de execução do piloto com uso da estrutura fabril para a </a:t>
            </a:r>
            <a:r>
              <a:rPr lang="pt-BR" sz="1600" b="1" dirty="0"/>
              <a:t>implantação do piloto técnico</a:t>
            </a:r>
            <a:r>
              <a:rPr lang="pt-BR" sz="1600" dirty="0"/>
              <a:t> com uso de gás natural.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sz="1600" b="1" dirty="0"/>
              <a:t>Mecanismo de </a:t>
            </a:r>
            <a:r>
              <a:rPr lang="pt-BR" sz="1600" b="1" dirty="0" err="1"/>
              <a:t>co-criação</a:t>
            </a:r>
            <a:r>
              <a:rPr lang="pt-BR" sz="1600" b="1" dirty="0"/>
              <a:t>: </a:t>
            </a:r>
            <a:r>
              <a:rPr lang="pt-BR" sz="1600" dirty="0"/>
              <a:t>Governança compartilhada entre equipes técnicas. Definição conjunta de critérios de desempenho, coleta de dados e avaliação de KPIs.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pt-BR" sz="1600" b="1" dirty="0"/>
              <a:t>Atores envolvidos: </a:t>
            </a:r>
            <a:r>
              <a:rPr lang="pt-BR" sz="1600" dirty="0"/>
              <a:t>Equipes técnicas do CRC especialistas de eficiência energética da Comgás e apoio do ecossistema cerâmico de Santa Gertrudes </a:t>
            </a:r>
            <a:r>
              <a:rPr lang="pt-BR" sz="1600" dirty="0" err="1"/>
              <a:t>atravé</a:t>
            </a:r>
            <a:r>
              <a:rPr lang="pt-BR" sz="1600" dirty="0"/>
              <a:t> da Equipe Industrial da </a:t>
            </a:r>
            <a:r>
              <a:rPr lang="pt-BR" sz="1600" dirty="0" err="1"/>
              <a:t>Ceral</a:t>
            </a:r>
            <a:r>
              <a:rPr lang="pt-BR" sz="1600" dirty="0"/>
              <a:t>.</a:t>
            </a:r>
            <a:br>
              <a:rPr lang="pt-BR" sz="1600" dirty="0"/>
            </a:br>
            <a:endParaRPr sz="16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202643" y="837539"/>
            <a:ext cx="4369357" cy="4124175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r>
              <a:rPr lang="pt-BR" b="1" dirty="0"/>
              <a:t>KPIs Técnicos: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b="1" dirty="0"/>
              <a:t>Eficiência térmica: </a:t>
            </a:r>
            <a:r>
              <a:rPr lang="pt-BR" dirty="0"/>
              <a:t>1.874 Kcal/kg de água evaporada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b="1" dirty="0"/>
              <a:t>Consumo específico de gás: </a:t>
            </a:r>
            <a:r>
              <a:rPr lang="pt-BR" dirty="0"/>
              <a:t>0,148 Nm³/m² de cerâmica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b="1" dirty="0"/>
              <a:t>Tempo de secagem: </a:t>
            </a:r>
            <a:r>
              <a:rPr lang="pt-BR" dirty="0"/>
              <a:t>Redução de até 30% comparado ao método tradicional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b="1" dirty="0"/>
              <a:t>Eliminação de retrabalho </a:t>
            </a:r>
            <a:r>
              <a:rPr lang="pt-BR" dirty="0"/>
              <a:t>em processos com falhas de impermeabilização</a:t>
            </a:r>
          </a:p>
          <a:p>
            <a:r>
              <a:rPr lang="pt-BR" b="1" dirty="0"/>
              <a:t>Redução de perdas e retrabalho:</a:t>
            </a:r>
            <a:endParaRPr lang="pt-BR" dirty="0"/>
          </a:p>
          <a:p>
            <a:pPr lvl="1"/>
            <a:r>
              <a:rPr lang="pt-BR" dirty="0"/>
              <a:t>Eliminação de danos causados por umidade nas embalagens</a:t>
            </a:r>
          </a:p>
          <a:p>
            <a:pPr lvl="1"/>
            <a:r>
              <a:rPr lang="pt-BR" dirty="0"/>
              <a:t>Redução de reclamações e trocas — 8.000 m² impactados em 16 meses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pt-BR" dirty="0"/>
          </a:p>
        </p:txBody>
      </p:sp>
      <p:sp>
        <p:nvSpPr>
          <p:cNvPr id="4" name="Google Shape;121;p19">
            <a:extLst>
              <a:ext uri="{FF2B5EF4-FFF2-40B4-BE49-F238E27FC236}">
                <a16:creationId xmlns:a16="http://schemas.microsoft.com/office/drawing/2014/main" id="{4766249A-8FCE-F60E-A8AD-04BB191AD163}"/>
              </a:ext>
            </a:extLst>
          </p:cNvPr>
          <p:cNvSpPr txBox="1">
            <a:spLocks/>
          </p:cNvSpPr>
          <p:nvPr/>
        </p:nvSpPr>
        <p:spPr>
          <a:xfrm>
            <a:off x="4572000" y="951315"/>
            <a:ext cx="4369357" cy="412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b="1" dirty="0"/>
              <a:t>Custo operacional da secagem: </a:t>
            </a:r>
          </a:p>
          <a:p>
            <a:pPr lvl="1">
              <a:spcAft>
                <a:spcPts val="600"/>
              </a:spcAft>
            </a:pPr>
            <a:r>
              <a:rPr lang="pt-BR" dirty="0"/>
              <a:t>R$ 0,41/m²(vs. R$ 0,23/m² com impermeabilização tradicional)</a:t>
            </a:r>
          </a:p>
          <a:p>
            <a:pPr lvl="1">
              <a:spcAft>
                <a:spcPts val="600"/>
              </a:spcAft>
            </a:pPr>
            <a:r>
              <a:rPr lang="pt-BR" dirty="0"/>
              <a:t>Estimativa Inicial era R$ 0,14/ m² </a:t>
            </a:r>
          </a:p>
          <a:p>
            <a:pPr marL="176213" lvl="1" indent="92075">
              <a:spcAft>
                <a:spcPts val="600"/>
              </a:spcAft>
              <a:buNone/>
            </a:pPr>
            <a:r>
              <a:rPr lang="pt-BR" dirty="0"/>
              <a:t>Apesar do custo superior, a secagem se mostrou mais eficaz, gerando </a:t>
            </a:r>
            <a:r>
              <a:rPr lang="pt-BR" b="1" dirty="0"/>
              <a:t>maior confiabilidade logística e ganho de imagem da marca</a:t>
            </a:r>
            <a:r>
              <a:rPr lang="pt-BR" dirty="0"/>
              <a:t>.</a:t>
            </a:r>
          </a:p>
          <a:p>
            <a:pPr marL="139700" indent="0">
              <a:spcBef>
                <a:spcPts val="600"/>
              </a:spcBef>
              <a:spcAft>
                <a:spcPts val="600"/>
              </a:spcAft>
              <a:buFont typeface="Kanit Light"/>
              <a:buNone/>
            </a:pPr>
            <a:r>
              <a:rPr lang="pt-BR" b="1" dirty="0"/>
              <a:t>Potencial de mercado: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b="1" dirty="0"/>
              <a:t>Estimativa</a:t>
            </a:r>
            <a:r>
              <a:rPr lang="pt-BR" dirty="0"/>
              <a:t> de 25 linhas no polo de Santa Gertrudes com potencial imediato de replicação.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Consumo estimado adicional: 8 milhões de Nm³/ano de gás natural.</a:t>
            </a:r>
            <a:br>
              <a:rPr lang="pt-BR" dirty="0"/>
            </a:br>
            <a:endParaRPr lang="pt-BR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 </a:t>
            </a:r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ts val="1400"/>
              <a:buChar char="●"/>
            </a:pPr>
            <a:r>
              <a:rPr lang="pt-BR" sz="1600" dirty="0"/>
              <a:t>O modelo é aplicável a unidades cerâmicas de médio e grande porte com foco em exportação e qualidade.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ts val="1400"/>
              <a:buChar char="●"/>
            </a:pPr>
            <a:r>
              <a:rPr lang="pt-BR" sz="1600" dirty="0"/>
              <a:t>O polo de Santa Gertrudes (SP) reúne condições ideais de replicação por ter infraestrutura e interesse pré-existente.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sz="1600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ts val="1400"/>
              <a:buChar char="●"/>
            </a:pPr>
            <a:r>
              <a:rPr lang="pt-BR" sz="1600" dirty="0"/>
              <a:t>Escalabilidade depende da combinação de:</a:t>
            </a:r>
          </a:p>
          <a:p>
            <a:pPr lvl="1">
              <a:spcAft>
                <a:spcPts val="1200"/>
              </a:spcAft>
              <a:buChar char="●"/>
            </a:pPr>
            <a:r>
              <a:rPr lang="pt-BR" sz="1600" dirty="0"/>
              <a:t>Suporte técnico e regulatório (disponibilidade de gás)</a:t>
            </a:r>
          </a:p>
          <a:p>
            <a:pPr lvl="1">
              <a:spcAft>
                <a:spcPts val="1200"/>
              </a:spcAft>
              <a:buChar char="●"/>
            </a:pPr>
            <a:r>
              <a:rPr lang="pt-BR" sz="1600" dirty="0"/>
              <a:t>Argumentos comerciais focados em qualidade, menor retrabalho e previsibilidade</a:t>
            </a:r>
          </a:p>
          <a:p>
            <a:pPr lvl="1">
              <a:spcAft>
                <a:spcPts val="1200"/>
              </a:spcAft>
              <a:buChar char="●"/>
            </a:pPr>
            <a:r>
              <a:rPr lang="pt-BR" sz="1600" dirty="0"/>
              <a:t>Mecanismos de financiamento e linhas de crédito para </a:t>
            </a:r>
            <a:r>
              <a:rPr lang="pt-BR" sz="1600" dirty="0" err="1"/>
              <a:t>retrofit</a:t>
            </a:r>
            <a:r>
              <a:rPr lang="pt-BR" sz="1600" dirty="0"/>
              <a:t> industrial</a:t>
            </a:r>
            <a:endParaRPr sz="16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747927" y="720093"/>
            <a:ext cx="7758510" cy="4506247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r>
              <a:rPr lang="pt-BR" b="1" dirty="0"/>
              <a:t>Desafios enfrentados:</a:t>
            </a:r>
          </a:p>
          <a:p>
            <a:pPr marL="457200" lvl="0" indent="-317500" algn="l" rtl="0">
              <a:spcBef>
                <a:spcPts val="300"/>
              </a:spcBef>
              <a:spcAft>
                <a:spcPts val="300"/>
              </a:spcAft>
              <a:buSzPts val="1400"/>
              <a:buChar char="●"/>
            </a:pPr>
            <a:r>
              <a:rPr lang="pt-BR" dirty="0"/>
              <a:t>Alto custo do gás em comparação à biomassa subsidiada ou de baixa qualidade.</a:t>
            </a:r>
          </a:p>
          <a:p>
            <a:pPr marL="457200" lvl="0" indent="-317500" algn="l" rtl="0">
              <a:spcBef>
                <a:spcPts val="300"/>
              </a:spcBef>
              <a:spcAft>
                <a:spcPts val="300"/>
              </a:spcAft>
              <a:buSzPts val="1400"/>
              <a:buChar char="●"/>
            </a:pPr>
            <a:r>
              <a:rPr lang="pt-BR" dirty="0"/>
              <a:t>Resistência cultural à mudança de processo nas cerâmicas.</a:t>
            </a:r>
          </a:p>
          <a:p>
            <a:pPr marL="457200" lvl="0" indent="-317500" algn="l" rtl="0">
              <a:spcBef>
                <a:spcPts val="300"/>
              </a:spcBef>
              <a:spcAft>
                <a:spcPts val="300"/>
              </a:spcAft>
              <a:buSzPts val="1400"/>
              <a:buChar char="●"/>
            </a:pPr>
            <a:r>
              <a:rPr lang="pt-BR" dirty="0"/>
              <a:t>Necessidade de adaptação da operação para novos padrões térmicos.</a:t>
            </a:r>
          </a:p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r>
              <a:rPr lang="pt-BR" b="1" dirty="0"/>
              <a:t>Como foram superados: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Realização de testes em ambiente real com dados objetivos.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Demonstração de ganhos em qualidade e redução de perdas.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Envolvimento de lideranças técnicas locais no processo de adaptação.</a:t>
            </a:r>
          </a:p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r>
              <a:rPr lang="pt-BR" b="1" dirty="0"/>
              <a:t>Recomendações: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Promover capacitação técnica sobre benefícios qualitativos.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Estruturar políticas públicas de incentivo à transição energética no setor cerâmico.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Utilizar o case como material de sensibilização para outros polos industriais.</a:t>
            </a:r>
            <a:br>
              <a:rPr lang="pt-BR" dirty="0"/>
            </a:br>
            <a:endParaRPr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 </a:t>
            </a:r>
            <a:endParaRPr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sz="1800" dirty="0"/>
          </a:p>
          <a:p>
            <a:pPr marL="13970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1" dirty="0"/>
              <a:t>Valor entregue:</a:t>
            </a:r>
            <a:endParaRPr lang="pt-BR" sz="1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600" dirty="0"/>
              <a:t>Modelo validado para descarbonização do setor cerâmico.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600" dirty="0"/>
              <a:t>Ganhos em eficiência, qualidade e redução de desperdícios.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600" dirty="0"/>
              <a:t>Base técnica e comercial para ampliação da oferta de gás natural no interior de São Paulo.</a:t>
            </a:r>
          </a:p>
          <a:p>
            <a:pPr marL="13970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1" dirty="0"/>
              <a:t>Próximos passos:</a:t>
            </a:r>
            <a:endParaRPr lang="pt-BR" sz="1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600" dirty="0"/>
              <a:t>Apresentação dos resultados ao setor e entidades setoriais.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600" dirty="0"/>
              <a:t>Busca de mecanismos de fomento (</a:t>
            </a:r>
            <a:r>
              <a:rPr lang="pt-BR" sz="1600" dirty="0" err="1"/>
              <a:t>ex</a:t>
            </a:r>
            <a:r>
              <a:rPr lang="pt-BR" sz="1600" dirty="0"/>
              <a:t>: subvenção, crédito, </a:t>
            </a:r>
            <a:r>
              <a:rPr lang="pt-BR" sz="1600" dirty="0" err="1"/>
              <a:t>PPAs</a:t>
            </a:r>
            <a:r>
              <a:rPr lang="pt-BR" sz="1600" dirty="0"/>
              <a:t> industriais).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600" dirty="0"/>
              <a:t>Expansão para outras etapas do processo cerâmico.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361041" y="938141"/>
            <a:ext cx="2905261" cy="14845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dirty="0"/>
              <a:t>Obrigada</a:t>
            </a:r>
            <a:r>
              <a:rPr lang="pt-BR" sz="3600" dirty="0"/>
              <a:t>!</a:t>
            </a:r>
            <a:br>
              <a:rPr lang="pt-BR" sz="3600" dirty="0"/>
            </a:br>
            <a:endParaRPr sz="3600" dirty="0"/>
          </a:p>
        </p:txBody>
      </p:sp>
      <p:pic>
        <p:nvPicPr>
          <p:cNvPr id="7170" name="Picture 2" descr="Pessoa posando para foto&#10;&#10;O conteúdo gerado por IA pode estar incorreto.">
            <a:extLst>
              <a:ext uri="{FF2B5EF4-FFF2-40B4-BE49-F238E27FC236}">
                <a16:creationId xmlns:a16="http://schemas.microsoft.com/office/drawing/2014/main" id="{45336B02-3723-2EE0-A61D-713132442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7220" t="5163" r="361" b="24593"/>
          <a:stretch>
            <a:fillRect/>
          </a:stretch>
        </p:blipFill>
        <p:spPr bwMode="auto">
          <a:xfrm>
            <a:off x="481109" y="1409645"/>
            <a:ext cx="2285923" cy="23165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9EAC2D9-A493-594B-254F-6643F5E14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6803" y="1879924"/>
            <a:ext cx="2111599" cy="2097932"/>
          </a:xfrm>
          <a:prstGeom prst="rect">
            <a:avLst/>
          </a:prstGeo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7849198C-9D61-EC90-6DCC-422FB4FA61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920" y="3721037"/>
            <a:ext cx="3361044" cy="792600"/>
          </a:xfrm>
        </p:spPr>
        <p:txBody>
          <a:bodyPr/>
          <a:lstStyle/>
          <a:p>
            <a:r>
              <a:rPr lang="pt-BR" sz="2800" b="1" dirty="0">
                <a:solidFill>
                  <a:schemeClr val="bg1"/>
                </a:solidFill>
              </a:rPr>
              <a:t>Ebiliane Lima</a:t>
            </a:r>
            <a:endParaRPr lang="pt-BR" sz="2800" b="1"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Subtítulo 4">
            <a:extLst>
              <a:ext uri="{FF2B5EF4-FFF2-40B4-BE49-F238E27FC236}">
                <a16:creationId xmlns:a16="http://schemas.microsoft.com/office/drawing/2014/main" id="{61109A91-79B2-067A-2901-2F3EB24C5B43}"/>
              </a:ext>
            </a:extLst>
          </p:cNvPr>
          <p:cNvSpPr txBox="1">
            <a:spLocks/>
          </p:cNvSpPr>
          <p:nvPr/>
        </p:nvSpPr>
        <p:spPr>
          <a:xfrm>
            <a:off x="3361043" y="4116613"/>
            <a:ext cx="2905261" cy="456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defRPr sz="2000" b="0" i="0" u="none" strike="noStrike" cap="none">
                <a:solidFill>
                  <a:srgbClr val="F792D7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457200" marR="0" lvl="0" indent="-317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 dirty="0">
                <a:ln>
                  <a:noFill/>
                </a:ln>
                <a:solidFill>
                  <a:srgbClr val="F792D7"/>
                </a:solidFill>
                <a:effectLst/>
                <a:uLnTx/>
                <a:uFillTx/>
                <a:latin typeface="Kanit Light"/>
                <a:cs typeface="Kanit Light"/>
                <a:sym typeface="Kanit Light"/>
              </a:rPr>
              <a:t>Contato:</a:t>
            </a:r>
          </a:p>
          <a:p>
            <a:pPr marL="457200" marR="0" lvl="0" indent="-317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Font typeface="Kanit Light"/>
              <a:buNone/>
              <a:tabLst/>
              <a:defRPr/>
            </a:pPr>
            <a:r>
              <a:rPr kumimoji="0" lang="pt-BR" sz="1100" b="0" i="0" u="none" strike="noStrike" kern="0" cap="none" spc="0" normalizeH="0" baseline="0" noProof="0" dirty="0">
                <a:ln>
                  <a:noFill/>
                </a:ln>
                <a:solidFill>
                  <a:srgbClr val="F792D7"/>
                </a:solidFill>
                <a:effectLst/>
                <a:uLnTx/>
                <a:uFillTx/>
                <a:latin typeface="Kanit Light"/>
                <a:cs typeface="Kanit Light"/>
                <a:sym typeface="Kanit Light"/>
              </a:rPr>
              <a:t>https://www.linkedin.com/in/ebilianelima/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BEB164-A416-9DC4-9B15-78CDD7CFAF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2363" y="219075"/>
            <a:ext cx="1571625" cy="5619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_x00e7__x00e3_o xmlns="2ae370dc-059c-4c3c-a4a1-85f1ab911a10"/>
    <lcf76f155ced4ddcb4097134ff3c332f xmlns="2ae370dc-059c-4c3c-a4a1-85f1ab911a10">
      <Terms xmlns="http://schemas.microsoft.com/office/infopath/2007/PartnerControls"/>
    </lcf76f155ced4ddcb4097134ff3c332f>
    <TaxCatchAll xmlns="8a85f3a7-8e69-4d97-82bf-79dbfbc5bed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7C8E62E3A5D04298084B5869AA3611" ma:contentTypeVersion="20" ma:contentTypeDescription="Create a new document." ma:contentTypeScope="" ma:versionID="2267b4d377d5dbd2194c054304ed5ec9">
  <xsd:schema xmlns:xsd="http://www.w3.org/2001/XMLSchema" xmlns:xs="http://www.w3.org/2001/XMLSchema" xmlns:p="http://schemas.microsoft.com/office/2006/metadata/properties" xmlns:ns2="2ae370dc-059c-4c3c-a4a1-85f1ab911a10" xmlns:ns3="8a85f3a7-8e69-4d97-82bf-79dbfbc5bed6" targetNamespace="http://schemas.microsoft.com/office/2006/metadata/properties" ma:root="true" ma:fieldsID="1979b04b3d92a73480f1a7707327e37e" ns2:_="" ns3:_="">
    <xsd:import namespace="2ae370dc-059c-4c3c-a4a1-85f1ab911a10"/>
    <xsd:import namespace="8a85f3a7-8e69-4d97-82bf-79dbfbc5be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escri_x00e7__x00e3_o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e370dc-059c-4c3c-a4a1-85f1ab911a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c45801d-319f-4d26-ad81-31594094f9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escri_x00e7__x00e3_o" ma:index="26" ma:displayName="Descrição " ma:description="Artes novo branding" ma:format="Dropdown" ma:internalName="Descri_x00e7__x00e3_o">
      <xsd:simpleType>
        <xsd:restriction base="dms:Note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5f3a7-8e69-4d97-82bf-79dbfbc5bed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d2adf92-d7c6-4b31-be1c-45f7467c51e2}" ma:internalName="TaxCatchAll" ma:showField="CatchAllData" ma:web="8a85f3a7-8e69-4d97-82bf-79dbfbc5be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1BD0FD-6827-4A1D-8BC5-3FDC468D13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522587-847E-402A-BF15-BF3856F2764A}">
  <ds:schemaRefs>
    <ds:schemaRef ds:uri="http://schemas.microsoft.com/office/2006/metadata/properties"/>
    <ds:schemaRef ds:uri="http://schemas.microsoft.com/office/infopath/2007/PartnerControls"/>
    <ds:schemaRef ds:uri="2ae370dc-059c-4c3c-a4a1-85f1ab911a10"/>
    <ds:schemaRef ds:uri="8a85f3a7-8e69-4d97-82bf-79dbfbc5bed6"/>
  </ds:schemaRefs>
</ds:datastoreItem>
</file>

<file path=customXml/itemProps3.xml><?xml version="1.0" encoding="utf-8"?>
<ds:datastoreItem xmlns:ds="http://schemas.openxmlformats.org/officeDocument/2006/customXml" ds:itemID="{07304A83-FC61-445C-837A-CA86005341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e370dc-059c-4c3c-a4a1-85f1ab911a10"/>
    <ds:schemaRef ds:uri="8a85f3a7-8e69-4d97-82bf-79dbfbc5be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1196</Words>
  <Application>Microsoft Office PowerPoint</Application>
  <PresentationFormat>Apresentação na tela (16:9)</PresentationFormat>
  <Paragraphs>116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3" baseType="lpstr">
      <vt:lpstr>Simple Light</vt:lpstr>
      <vt:lpstr>1_Simple Light</vt:lpstr>
      <vt:lpstr>Apresentação do PowerPoint</vt:lpstr>
      <vt:lpstr>Contexto &amp; Desafio </vt:lpstr>
      <vt:lpstr>Objetivo da Iniciativa</vt:lpstr>
      <vt:lpstr>Tipo de Caso &amp; Descrição da Prática </vt:lpstr>
      <vt:lpstr>Originalidade &amp; Inovação</vt:lpstr>
      <vt:lpstr>Colaboração &amp; Engajamento</vt:lpstr>
      <vt:lpstr>Demonstração de Resultados</vt:lpstr>
      <vt:lpstr>Escalabilidade &amp; Replicabilidade </vt:lpstr>
      <vt:lpstr>Lições Aprendidas &amp; Recomendações Práticas</vt:lpstr>
      <vt:lpstr>Encerramento &amp; Contato </vt:lpstr>
      <vt:lpstr>Obrigada!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Luiz Marcel Alonso Levy Notari</dc:creator>
  <cp:lastModifiedBy>Luiz Marcel Alonso Levy Notari</cp:lastModifiedBy>
  <cp:revision>20</cp:revision>
  <dcterms:modified xsi:type="dcterms:W3CDTF">2025-08-08T23:55:52Z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2680ef8-edb0-4d26-8ed1-ad5cd5327595_Enabled">
    <vt:lpwstr>true</vt:lpwstr>
  </property>
  <property fmtid="{D5CDD505-2E9C-101B-9397-08002B2CF9AE}" pid="3" name="MSIP_Label_72680ef8-edb0-4d26-8ed1-ad5cd5327595_SetDate">
    <vt:lpwstr>2025-07-25T22:15:54Z</vt:lpwstr>
  </property>
  <property fmtid="{D5CDD505-2E9C-101B-9397-08002B2CF9AE}" pid="4" name="MSIP_Label_72680ef8-edb0-4d26-8ed1-ad5cd5327595_Method">
    <vt:lpwstr>Privileged</vt:lpwstr>
  </property>
  <property fmtid="{D5CDD505-2E9C-101B-9397-08002B2CF9AE}" pid="5" name="MSIP_Label_72680ef8-edb0-4d26-8ed1-ad5cd5327595_Name">
    <vt:lpwstr>Público</vt:lpwstr>
  </property>
  <property fmtid="{D5CDD505-2E9C-101B-9397-08002B2CF9AE}" pid="6" name="MSIP_Label_72680ef8-edb0-4d26-8ed1-ad5cd5327595_SiteId">
    <vt:lpwstr>a38e94f2-456e-47b2-b626-d54f18cebc92</vt:lpwstr>
  </property>
  <property fmtid="{D5CDD505-2E9C-101B-9397-08002B2CF9AE}" pid="7" name="MSIP_Label_72680ef8-edb0-4d26-8ed1-ad5cd5327595_ActionId">
    <vt:lpwstr>46f5e78d-c052-4292-b9d4-be292bca507e</vt:lpwstr>
  </property>
  <property fmtid="{D5CDD505-2E9C-101B-9397-08002B2CF9AE}" pid="8" name="MSIP_Label_72680ef8-edb0-4d26-8ed1-ad5cd5327595_ContentBits">
    <vt:lpwstr>3</vt:lpwstr>
  </property>
  <property fmtid="{D5CDD505-2E9C-101B-9397-08002B2CF9AE}" pid="9" name="MSIP_Label_72680ef8-edb0-4d26-8ed1-ad5cd5327595_Tag">
    <vt:lpwstr>10, 0, 1, 1</vt:lpwstr>
  </property>
  <property fmtid="{D5CDD505-2E9C-101B-9397-08002B2CF9AE}" pid="10" name="ClassificationContentMarkingFooterLocations">
    <vt:lpwstr>Simple Light:5</vt:lpwstr>
  </property>
  <property fmtid="{D5CDD505-2E9C-101B-9397-08002B2CF9AE}" pid="11" name="ClassificationContentMarkingFooterText">
    <vt:lpwstr>Público</vt:lpwstr>
  </property>
  <property fmtid="{D5CDD505-2E9C-101B-9397-08002B2CF9AE}" pid="12" name="ClassificationContentMarkingHeaderLocations">
    <vt:lpwstr>Simple Light:4</vt:lpwstr>
  </property>
  <property fmtid="{D5CDD505-2E9C-101B-9397-08002B2CF9AE}" pid="13" name="ClassificationContentMarkingHeaderText">
    <vt:lpwstr>Público</vt:lpwstr>
  </property>
  <property fmtid="{D5CDD505-2E9C-101B-9397-08002B2CF9AE}" pid="14" name="ContentTypeId">
    <vt:lpwstr>0x0101006B7C8E62E3A5D04298084B5869AA3611</vt:lpwstr>
  </property>
  <property fmtid="{D5CDD505-2E9C-101B-9397-08002B2CF9AE}" pid="15" name="MediaServiceImageTags">
    <vt:lpwstr/>
  </property>
</Properties>
</file>