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71" r:id="rId3"/>
    <p:sldId id="273" r:id="rId4"/>
    <p:sldId id="272" r:id="rId5"/>
    <p:sldId id="257" r:id="rId6"/>
    <p:sldId id="258" r:id="rId7"/>
    <p:sldId id="259" r:id="rId8"/>
    <p:sldId id="274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5143500" type="screen16x9"/>
  <p:notesSz cx="6858000" cy="9144000"/>
  <p:embeddedFontLst>
    <p:embeddedFont>
      <p:font typeface="Kanit" panose="020B0604020202020204" charset="-34"/>
      <p:regular r:id="rId18"/>
      <p:bold r:id="rId19"/>
      <p:italic r:id="rId20"/>
      <p:boldItalic r:id="rId21"/>
    </p:embeddedFont>
    <p:embeddedFont>
      <p:font typeface="Kanit Light" panose="020B0604020202020204" charset="-34"/>
      <p:regular r:id="rId22"/>
      <p:bold r:id="rId23"/>
      <p:italic r:id="rId24"/>
      <p:boldItalic r:id="rId25"/>
    </p:embeddedFont>
    <p:embeddedFont>
      <p:font typeface="Source Sans Pro" panose="020B0503030403020204" pitchFamily="3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AD23255-60BD-181C-18AA-F5A9DDEE6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EA60D804-55FE-532C-7BA6-BC3CB30F0D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6919F278-A7DE-8A81-ECC0-E8DD4357D4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6772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A184CBF-F768-20D5-60D3-142007B47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3AD38564-6C97-9DC0-E8EF-D35058A9F7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368C6E2A-CA16-AF61-4D4A-40809A9EC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956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24DC475F-3801-7750-3176-B4D0BC539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1AD94989-3780-47F1-D406-24B5147CF3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BCC15CA2-DCA8-F90B-BBA0-5375B2BE95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9309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AE96EA8-8305-B66E-23E4-2D0C194EE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4A95575F-B767-B63C-FA98-37D238993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1C866526-A6FA-C5CC-A55E-5653B16D5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8104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46656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Inovação aberta em fundo de pensão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Rafael Judar Vicchini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Fundação Elos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Ago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/2025</a:t>
            </a:r>
            <a:endParaRPr sz="1800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C75818EF-09FA-C13A-7B33-91E69FEF7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1133E3F7-C6E6-C90E-13F7-EDCCBAF247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pic>
        <p:nvPicPr>
          <p:cNvPr id="29" name="Picture 2" descr="Sistema Financeiro Nacional. Transformação Digita; no Sistema Financeiro">
            <a:extLst>
              <a:ext uri="{FF2B5EF4-FFF2-40B4-BE49-F238E27FC236}">
                <a16:creationId xmlns:a16="http://schemas.microsoft.com/office/drawing/2014/main" id="{79E27475-01CF-BE71-D35B-AA870567D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40" y="1310405"/>
            <a:ext cx="4778459" cy="358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id="{908F7E56-4459-1E65-0DB6-1F9496503F19}"/>
              </a:ext>
            </a:extLst>
          </p:cNvPr>
          <p:cNvSpPr/>
          <p:nvPr/>
        </p:nvSpPr>
        <p:spPr>
          <a:xfrm>
            <a:off x="3704454" y="1436716"/>
            <a:ext cx="956086" cy="27679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4D58A3-5878-BCD2-0B6C-415095499292}"/>
              </a:ext>
            </a:extLst>
          </p:cNvPr>
          <p:cNvSpPr txBox="1"/>
          <p:nvPr/>
        </p:nvSpPr>
        <p:spPr>
          <a:xfrm>
            <a:off x="354185" y="815639"/>
            <a:ext cx="581801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17500"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indent="-317500">
              <a:buClr>
                <a:srgbClr val="C15CB4"/>
              </a:buClr>
              <a:buSzPts val="1400"/>
              <a:buFont typeface="Kanit Light"/>
              <a:buChar char="●"/>
              <a:defRPr b="1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>
                <a:sym typeface="Kanit"/>
              </a:rPr>
              <a:t>Contextualização: A Previdência</a:t>
            </a:r>
            <a:r>
              <a:rPr lang="pt-BR" dirty="0"/>
              <a:t> Complementar</a:t>
            </a:r>
          </a:p>
        </p:txBody>
      </p:sp>
      <p:pic>
        <p:nvPicPr>
          <p:cNvPr id="73" name="Picture 4" descr="por-que-meus-peixes-estao-pulando-do-aquario">
            <a:extLst>
              <a:ext uri="{FF2B5EF4-FFF2-40B4-BE49-F238E27FC236}">
                <a16:creationId xmlns:a16="http://schemas.microsoft.com/office/drawing/2014/main" id="{C768261D-ADAB-0A87-D844-75725CFDF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99" y="1618184"/>
            <a:ext cx="3124456" cy="206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6" descr="Arquivos Banco Central - Open Finance Brasil">
            <a:extLst>
              <a:ext uri="{FF2B5EF4-FFF2-40B4-BE49-F238E27FC236}">
                <a16:creationId xmlns:a16="http://schemas.microsoft.com/office/drawing/2014/main" id="{B5864ECF-E3B3-6CA5-C80B-2B61E6852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216" y="3744192"/>
            <a:ext cx="733964" cy="70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8" descr="Pix – Wikipédia, a enciclopédia livre">
            <a:extLst>
              <a:ext uri="{FF2B5EF4-FFF2-40B4-BE49-F238E27FC236}">
                <a16:creationId xmlns:a16="http://schemas.microsoft.com/office/drawing/2014/main" id="{C03DE6D9-BCE7-F93E-9011-11BD6EC0E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87" y="3948955"/>
            <a:ext cx="797728" cy="28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620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009A48D5-27F1-CA31-34DB-3D8B52E7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C95C90E8-E363-8F87-8F2E-2FF4440D79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grpSp>
        <p:nvGrpSpPr>
          <p:cNvPr id="36" name="Agrupar 41">
            <a:extLst>
              <a:ext uri="{FF2B5EF4-FFF2-40B4-BE49-F238E27FC236}">
                <a16:creationId xmlns:a16="http://schemas.microsoft.com/office/drawing/2014/main" id="{8DF8E33F-A654-2F08-4DB5-DDB7EDF6FAB4}"/>
              </a:ext>
            </a:extLst>
          </p:cNvPr>
          <p:cNvGrpSpPr>
            <a:grpSpLocks/>
          </p:cNvGrpSpPr>
          <p:nvPr/>
        </p:nvGrpSpPr>
        <p:grpSpPr bwMode="auto">
          <a:xfrm>
            <a:off x="535672" y="3152615"/>
            <a:ext cx="8301256" cy="1934935"/>
            <a:chOff x="830263" y="2306828"/>
            <a:chExt cx="10318115" cy="2852016"/>
          </a:xfrm>
        </p:grpSpPr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0B156C79-ECC9-9B52-FEB1-3276D763B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0263" y="2343351"/>
              <a:ext cx="1527081" cy="1323305"/>
              <a:chOff x="576263" y="2343351"/>
              <a:chExt cx="1527081" cy="1323305"/>
            </a:xfrm>
          </p:grpSpPr>
          <p:grpSp>
            <p:nvGrpSpPr>
              <p:cNvPr id="67" name="Agrupar 31">
                <a:extLst>
                  <a:ext uri="{FF2B5EF4-FFF2-40B4-BE49-F238E27FC236}">
                    <a16:creationId xmlns:a16="http://schemas.microsoft.com/office/drawing/2014/main" id="{BB87CD81-496E-9AAC-C900-09D7C9521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0900" y="2343351"/>
                <a:ext cx="977900" cy="811940"/>
                <a:chOff x="885826" y="2343351"/>
                <a:chExt cx="977900" cy="760412"/>
              </a:xfrm>
            </p:grpSpPr>
            <p:grpSp>
              <p:nvGrpSpPr>
                <p:cNvPr id="69" name="Agrupar 30">
                  <a:extLst>
                    <a:ext uri="{FF2B5EF4-FFF2-40B4-BE49-F238E27FC236}">
                      <a16:creationId xmlns:a16="http://schemas.microsoft.com/office/drawing/2014/main" id="{F767CEE4-7972-684A-63F2-707EE15DA0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84278" y="2343351"/>
                  <a:ext cx="377826" cy="242888"/>
                  <a:chOff x="1184278" y="2333825"/>
                  <a:chExt cx="377826" cy="242888"/>
                </a:xfrm>
              </p:grpSpPr>
              <p:sp>
                <p:nvSpPr>
                  <p:cNvPr id="71" name="object 9">
                    <a:extLst>
                      <a:ext uri="{FF2B5EF4-FFF2-40B4-BE49-F238E27FC236}">
                        <a16:creationId xmlns:a16="http://schemas.microsoft.com/office/drawing/2014/main" id="{ECE3F13B-22FD-3AC7-5AB3-3BD07D711E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84242" y="2338269"/>
                    <a:ext cx="173026" cy="239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385" h="393064">
                        <a:moveTo>
                          <a:pt x="139943" y="393056"/>
                        </a:moveTo>
                        <a:lnTo>
                          <a:pt x="185270" y="387175"/>
                        </a:lnTo>
                        <a:lnTo>
                          <a:pt x="225252" y="369964"/>
                        </a:lnTo>
                        <a:lnTo>
                          <a:pt x="257173" y="342063"/>
                        </a:lnTo>
                        <a:lnTo>
                          <a:pt x="278318" y="304116"/>
                        </a:lnTo>
                        <a:lnTo>
                          <a:pt x="285970" y="256767"/>
                        </a:lnTo>
                        <a:lnTo>
                          <a:pt x="275986" y="203733"/>
                        </a:lnTo>
                        <a:lnTo>
                          <a:pt x="249004" y="166559"/>
                        </a:lnTo>
                        <a:lnTo>
                          <a:pt x="209474" y="144672"/>
                        </a:lnTo>
                        <a:lnTo>
                          <a:pt x="161848" y="137503"/>
                        </a:lnTo>
                        <a:lnTo>
                          <a:pt x="152633" y="137769"/>
                        </a:lnTo>
                        <a:lnTo>
                          <a:pt x="143820" y="138720"/>
                        </a:lnTo>
                        <a:lnTo>
                          <a:pt x="134893" y="140587"/>
                        </a:lnTo>
                        <a:lnTo>
                          <a:pt x="125336" y="143597"/>
                        </a:lnTo>
                        <a:lnTo>
                          <a:pt x="130205" y="87620"/>
                        </a:lnTo>
                        <a:lnTo>
                          <a:pt x="268923" y="87620"/>
                        </a:lnTo>
                        <a:lnTo>
                          <a:pt x="268923" y="0"/>
                        </a:lnTo>
                        <a:lnTo>
                          <a:pt x="40155" y="0"/>
                        </a:lnTo>
                        <a:lnTo>
                          <a:pt x="30417" y="198349"/>
                        </a:lnTo>
                        <a:lnTo>
                          <a:pt x="75442" y="227553"/>
                        </a:lnTo>
                        <a:lnTo>
                          <a:pt x="90659" y="218543"/>
                        </a:lnTo>
                        <a:lnTo>
                          <a:pt x="103135" y="212954"/>
                        </a:lnTo>
                        <a:lnTo>
                          <a:pt x="115152" y="210101"/>
                        </a:lnTo>
                        <a:lnTo>
                          <a:pt x="128990" y="209302"/>
                        </a:lnTo>
                        <a:lnTo>
                          <a:pt x="149998" y="212477"/>
                        </a:lnTo>
                        <a:lnTo>
                          <a:pt x="166559" y="221927"/>
                        </a:lnTo>
                        <a:lnTo>
                          <a:pt x="177415" y="237538"/>
                        </a:lnTo>
                        <a:lnTo>
                          <a:pt x="181313" y="259196"/>
                        </a:lnTo>
                        <a:lnTo>
                          <a:pt x="177512" y="281366"/>
                        </a:lnTo>
                        <a:lnTo>
                          <a:pt x="166409" y="296920"/>
                        </a:lnTo>
                        <a:lnTo>
                          <a:pt x="148461" y="306085"/>
                        </a:lnTo>
                        <a:lnTo>
                          <a:pt x="124121" y="309090"/>
                        </a:lnTo>
                        <a:lnTo>
                          <a:pt x="103396" y="306294"/>
                        </a:lnTo>
                        <a:lnTo>
                          <a:pt x="83354" y="298594"/>
                        </a:lnTo>
                        <a:lnTo>
                          <a:pt x="64226" y="287016"/>
                        </a:lnTo>
                        <a:lnTo>
                          <a:pt x="46239" y="272588"/>
                        </a:lnTo>
                        <a:lnTo>
                          <a:pt x="0" y="338303"/>
                        </a:lnTo>
                        <a:lnTo>
                          <a:pt x="26311" y="360203"/>
                        </a:lnTo>
                        <a:lnTo>
                          <a:pt x="58101" y="377542"/>
                        </a:lnTo>
                        <a:lnTo>
                          <a:pt x="95826" y="388949"/>
                        </a:lnTo>
                        <a:lnTo>
                          <a:pt x="139943" y="393056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20941">
                    <a:solidFill>
                      <a:srgbClr val="F5F6FC"/>
                    </a:solidFill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72" name="object 10">
                    <a:extLst>
                      <a:ext uri="{FF2B5EF4-FFF2-40B4-BE49-F238E27FC236}">
                        <a16:creationId xmlns:a16="http://schemas.microsoft.com/office/drawing/2014/main" id="{D73CA17D-14CD-5B0C-9299-7C790CA232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387430" y="2333809"/>
                    <a:ext cx="174614" cy="2437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55" h="400685">
                        <a:moveTo>
                          <a:pt x="143597" y="400354"/>
                        </a:moveTo>
                        <a:lnTo>
                          <a:pt x="183811" y="394559"/>
                        </a:lnTo>
                        <a:lnTo>
                          <a:pt x="218684" y="377322"/>
                        </a:lnTo>
                        <a:lnTo>
                          <a:pt x="247339" y="348862"/>
                        </a:lnTo>
                        <a:lnTo>
                          <a:pt x="268895" y="309400"/>
                        </a:lnTo>
                        <a:lnTo>
                          <a:pt x="282473" y="259156"/>
                        </a:lnTo>
                        <a:lnTo>
                          <a:pt x="287195" y="198349"/>
                        </a:lnTo>
                        <a:lnTo>
                          <a:pt x="282473" y="138025"/>
                        </a:lnTo>
                        <a:lnTo>
                          <a:pt x="268895" y="88516"/>
                        </a:lnTo>
                        <a:lnTo>
                          <a:pt x="247339" y="49892"/>
                        </a:lnTo>
                        <a:lnTo>
                          <a:pt x="218684" y="22219"/>
                        </a:lnTo>
                        <a:lnTo>
                          <a:pt x="183811" y="5566"/>
                        </a:lnTo>
                        <a:lnTo>
                          <a:pt x="143597" y="0"/>
                        </a:lnTo>
                        <a:lnTo>
                          <a:pt x="103380" y="5524"/>
                        </a:lnTo>
                        <a:lnTo>
                          <a:pt x="68505" y="22084"/>
                        </a:lnTo>
                        <a:lnTo>
                          <a:pt x="39852" y="49664"/>
                        </a:lnTo>
                        <a:lnTo>
                          <a:pt x="18297" y="88247"/>
                        </a:lnTo>
                        <a:lnTo>
                          <a:pt x="4720" y="137814"/>
                        </a:lnTo>
                        <a:lnTo>
                          <a:pt x="0" y="198349"/>
                        </a:lnTo>
                        <a:lnTo>
                          <a:pt x="4720" y="259156"/>
                        </a:lnTo>
                        <a:lnTo>
                          <a:pt x="18297" y="309400"/>
                        </a:lnTo>
                        <a:lnTo>
                          <a:pt x="39852" y="348862"/>
                        </a:lnTo>
                        <a:lnTo>
                          <a:pt x="68505" y="377322"/>
                        </a:lnTo>
                        <a:lnTo>
                          <a:pt x="103380" y="394559"/>
                        </a:lnTo>
                        <a:lnTo>
                          <a:pt x="143597" y="400354"/>
                        </a:lnTo>
                        <a:close/>
                      </a:path>
                      <a:path w="287655" h="400685">
                        <a:moveTo>
                          <a:pt x="143597" y="320042"/>
                        </a:moveTo>
                        <a:lnTo>
                          <a:pt x="126296" y="315402"/>
                        </a:lnTo>
                        <a:lnTo>
                          <a:pt x="111959" y="297527"/>
                        </a:lnTo>
                        <a:lnTo>
                          <a:pt x="102186" y="260487"/>
                        </a:lnTo>
                        <a:lnTo>
                          <a:pt x="98572" y="198349"/>
                        </a:lnTo>
                        <a:lnTo>
                          <a:pt x="102186" y="136783"/>
                        </a:lnTo>
                        <a:lnTo>
                          <a:pt x="111959" y="100999"/>
                        </a:lnTo>
                        <a:lnTo>
                          <a:pt x="126296" y="84380"/>
                        </a:lnTo>
                        <a:lnTo>
                          <a:pt x="143597" y="80311"/>
                        </a:lnTo>
                        <a:lnTo>
                          <a:pt x="160898" y="84380"/>
                        </a:lnTo>
                        <a:lnTo>
                          <a:pt x="175235" y="100999"/>
                        </a:lnTo>
                        <a:lnTo>
                          <a:pt x="185009" y="136783"/>
                        </a:lnTo>
                        <a:lnTo>
                          <a:pt x="188622" y="198349"/>
                        </a:lnTo>
                        <a:lnTo>
                          <a:pt x="185009" y="260487"/>
                        </a:lnTo>
                        <a:lnTo>
                          <a:pt x="175235" y="297527"/>
                        </a:lnTo>
                        <a:lnTo>
                          <a:pt x="160898" y="315402"/>
                        </a:lnTo>
                        <a:lnTo>
                          <a:pt x="143597" y="320042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20941">
                    <a:solidFill>
                      <a:srgbClr val="F5F6FC"/>
                    </a:solidFill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70" name="object 16">
                  <a:extLst>
                    <a:ext uri="{FF2B5EF4-FFF2-40B4-BE49-F238E27FC236}">
                      <a16:creationId xmlns:a16="http://schemas.microsoft.com/office/drawing/2014/main" id="{19F0CFE5-39A6-300F-7734-A7766E42232F}"/>
                    </a:ext>
                  </a:extLst>
                </p:cNvPr>
                <p:cNvSpPr/>
                <p:nvPr/>
              </p:nvSpPr>
              <p:spPr>
                <a:xfrm>
                  <a:off x="885810" y="2624283"/>
                  <a:ext cx="977840" cy="480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360" h="791210">
                      <a:moveTo>
                        <a:pt x="1609804" y="0"/>
                      </a:moveTo>
                      <a:lnTo>
                        <a:pt x="1263971" y="0"/>
                      </a:lnTo>
                      <a:lnTo>
                        <a:pt x="1261601" y="46931"/>
                      </a:lnTo>
                      <a:lnTo>
                        <a:pt x="1254643" y="92508"/>
                      </a:lnTo>
                      <a:lnTo>
                        <a:pt x="1243328" y="136500"/>
                      </a:lnTo>
                      <a:lnTo>
                        <a:pt x="1227888" y="178677"/>
                      </a:lnTo>
                      <a:lnTo>
                        <a:pt x="1208554" y="218807"/>
                      </a:lnTo>
                      <a:lnTo>
                        <a:pt x="1185556" y="256658"/>
                      </a:lnTo>
                      <a:lnTo>
                        <a:pt x="1159127" y="292001"/>
                      </a:lnTo>
                      <a:lnTo>
                        <a:pt x="1129495" y="324605"/>
                      </a:lnTo>
                      <a:lnTo>
                        <a:pt x="1096894" y="354237"/>
                      </a:lnTo>
                      <a:lnTo>
                        <a:pt x="1061553" y="380668"/>
                      </a:lnTo>
                      <a:lnTo>
                        <a:pt x="1023703" y="403667"/>
                      </a:lnTo>
                      <a:lnTo>
                        <a:pt x="983577" y="423001"/>
                      </a:lnTo>
                      <a:lnTo>
                        <a:pt x="941404" y="438441"/>
                      </a:lnTo>
                      <a:lnTo>
                        <a:pt x="897416" y="449756"/>
                      </a:lnTo>
                      <a:lnTo>
                        <a:pt x="851843" y="456714"/>
                      </a:lnTo>
                      <a:lnTo>
                        <a:pt x="804917" y="459085"/>
                      </a:lnTo>
                      <a:lnTo>
                        <a:pt x="757986" y="456714"/>
                      </a:lnTo>
                      <a:lnTo>
                        <a:pt x="712409" y="449756"/>
                      </a:lnTo>
                      <a:lnTo>
                        <a:pt x="668416" y="438441"/>
                      </a:lnTo>
                      <a:lnTo>
                        <a:pt x="626240" y="423001"/>
                      </a:lnTo>
                      <a:lnTo>
                        <a:pt x="586110" y="403667"/>
                      </a:lnTo>
                      <a:lnTo>
                        <a:pt x="548258" y="380668"/>
                      </a:lnTo>
                      <a:lnTo>
                        <a:pt x="512915" y="354237"/>
                      </a:lnTo>
                      <a:lnTo>
                        <a:pt x="480312" y="324605"/>
                      </a:lnTo>
                      <a:lnTo>
                        <a:pt x="450679" y="292001"/>
                      </a:lnTo>
                      <a:lnTo>
                        <a:pt x="424249" y="256658"/>
                      </a:lnTo>
                      <a:lnTo>
                        <a:pt x="401250" y="218807"/>
                      </a:lnTo>
                      <a:lnTo>
                        <a:pt x="381916" y="178677"/>
                      </a:lnTo>
                      <a:lnTo>
                        <a:pt x="366475" y="136500"/>
                      </a:lnTo>
                      <a:lnTo>
                        <a:pt x="355161" y="92508"/>
                      </a:lnTo>
                      <a:lnTo>
                        <a:pt x="348203" y="46931"/>
                      </a:lnTo>
                      <a:lnTo>
                        <a:pt x="345832" y="0"/>
                      </a:lnTo>
                      <a:lnTo>
                        <a:pt x="0" y="0"/>
                      </a:lnTo>
                      <a:lnTo>
                        <a:pt x="2278" y="48299"/>
                      </a:lnTo>
                      <a:lnTo>
                        <a:pt x="7353" y="95814"/>
                      </a:lnTo>
                      <a:lnTo>
                        <a:pt x="15143" y="142465"/>
                      </a:lnTo>
                      <a:lnTo>
                        <a:pt x="25568" y="188168"/>
                      </a:lnTo>
                      <a:lnTo>
                        <a:pt x="38544" y="232843"/>
                      </a:lnTo>
                      <a:lnTo>
                        <a:pt x="53992" y="276409"/>
                      </a:lnTo>
                      <a:lnTo>
                        <a:pt x="71829" y="318783"/>
                      </a:lnTo>
                      <a:lnTo>
                        <a:pt x="91974" y="359885"/>
                      </a:lnTo>
                      <a:lnTo>
                        <a:pt x="114346" y="399632"/>
                      </a:lnTo>
                      <a:lnTo>
                        <a:pt x="138863" y="437944"/>
                      </a:lnTo>
                      <a:lnTo>
                        <a:pt x="165444" y="474739"/>
                      </a:lnTo>
                      <a:lnTo>
                        <a:pt x="194006" y="509935"/>
                      </a:lnTo>
                      <a:lnTo>
                        <a:pt x="224470" y="543451"/>
                      </a:lnTo>
                      <a:lnTo>
                        <a:pt x="256752" y="575205"/>
                      </a:lnTo>
                      <a:lnTo>
                        <a:pt x="290773" y="605116"/>
                      </a:lnTo>
                      <a:lnTo>
                        <a:pt x="326450" y="633103"/>
                      </a:lnTo>
                      <a:lnTo>
                        <a:pt x="363702" y="659083"/>
                      </a:lnTo>
                      <a:lnTo>
                        <a:pt x="402447" y="682976"/>
                      </a:lnTo>
                      <a:lnTo>
                        <a:pt x="442604" y="704700"/>
                      </a:lnTo>
                      <a:lnTo>
                        <a:pt x="484092" y="724173"/>
                      </a:lnTo>
                      <a:lnTo>
                        <a:pt x="526828" y="741314"/>
                      </a:lnTo>
                      <a:lnTo>
                        <a:pt x="570733" y="756042"/>
                      </a:lnTo>
                      <a:lnTo>
                        <a:pt x="615723" y="768274"/>
                      </a:lnTo>
                      <a:lnTo>
                        <a:pt x="661718" y="777930"/>
                      </a:lnTo>
                      <a:lnTo>
                        <a:pt x="708637" y="784928"/>
                      </a:lnTo>
                      <a:lnTo>
                        <a:pt x="756397" y="789187"/>
                      </a:lnTo>
                      <a:lnTo>
                        <a:pt x="804917" y="790625"/>
                      </a:lnTo>
                      <a:lnTo>
                        <a:pt x="853432" y="789187"/>
                      </a:lnTo>
                      <a:lnTo>
                        <a:pt x="901188" y="784928"/>
                      </a:lnTo>
                      <a:lnTo>
                        <a:pt x="948102" y="777930"/>
                      </a:lnTo>
                      <a:lnTo>
                        <a:pt x="994093" y="768274"/>
                      </a:lnTo>
                      <a:lnTo>
                        <a:pt x="1039080" y="756042"/>
                      </a:lnTo>
                      <a:lnTo>
                        <a:pt x="1082981" y="741314"/>
                      </a:lnTo>
                      <a:lnTo>
                        <a:pt x="1125716" y="724173"/>
                      </a:lnTo>
                      <a:lnTo>
                        <a:pt x="1167201" y="704700"/>
                      </a:lnTo>
                      <a:lnTo>
                        <a:pt x="1207357" y="682976"/>
                      </a:lnTo>
                      <a:lnTo>
                        <a:pt x="1246100" y="659083"/>
                      </a:lnTo>
                      <a:lnTo>
                        <a:pt x="1283351" y="633103"/>
                      </a:lnTo>
                      <a:lnTo>
                        <a:pt x="1319027" y="605116"/>
                      </a:lnTo>
                      <a:lnTo>
                        <a:pt x="1353047" y="575205"/>
                      </a:lnTo>
                      <a:lnTo>
                        <a:pt x="1385330" y="543451"/>
                      </a:lnTo>
                      <a:lnTo>
                        <a:pt x="1415793" y="509935"/>
                      </a:lnTo>
                      <a:lnTo>
                        <a:pt x="1444356" y="474739"/>
                      </a:lnTo>
                      <a:lnTo>
                        <a:pt x="1470936" y="437944"/>
                      </a:lnTo>
                      <a:lnTo>
                        <a:pt x="1495454" y="399632"/>
                      </a:lnTo>
                      <a:lnTo>
                        <a:pt x="1517826" y="359885"/>
                      </a:lnTo>
                      <a:lnTo>
                        <a:pt x="1537972" y="318783"/>
                      </a:lnTo>
                      <a:lnTo>
                        <a:pt x="1555809" y="276409"/>
                      </a:lnTo>
                      <a:lnTo>
                        <a:pt x="1571257" y="232843"/>
                      </a:lnTo>
                      <a:lnTo>
                        <a:pt x="1584235" y="188168"/>
                      </a:lnTo>
                      <a:lnTo>
                        <a:pt x="1594659" y="142465"/>
                      </a:lnTo>
                      <a:lnTo>
                        <a:pt x="1602450" y="95814"/>
                      </a:lnTo>
                      <a:lnTo>
                        <a:pt x="1607525" y="48299"/>
                      </a:lnTo>
                      <a:lnTo>
                        <a:pt x="1609804" y="0"/>
                      </a:lnTo>
                      <a:close/>
                    </a:path>
                  </a:pathLst>
                </a:custGeom>
                <a:solidFill>
                  <a:srgbClr val="963683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68" name="object 34">
                <a:extLst>
                  <a:ext uri="{FF2B5EF4-FFF2-40B4-BE49-F238E27FC236}">
                    <a16:creationId xmlns:a16="http://schemas.microsoft.com/office/drawing/2014/main" id="{FDADB14A-AA40-53BD-819F-9BFD82A0A5FD}"/>
                  </a:ext>
                </a:extLst>
              </p:cNvPr>
              <p:cNvSpPr txBox="1"/>
              <p:nvPr/>
            </p:nvSpPr>
            <p:spPr>
              <a:xfrm>
                <a:off x="576263" y="3281384"/>
                <a:ext cx="1527081" cy="38527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38121" rIns="0" bIns="0">
                <a:spAutoFit/>
              </a:bodyPr>
              <a:lstStyle>
                <a:lvl1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6pPr>
                <a:lvl7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7pPr>
                <a:lvl8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8pPr>
                <a:lvl9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pt-BR" altLang="pt-BR" sz="1600" b="1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50 anos</a:t>
                </a:r>
                <a:endParaRPr lang="pt-BR" altLang="pt-BR" sz="1600" dirty="0">
                  <a:solidFill>
                    <a:srgbClr val="002060"/>
                  </a:solidFill>
                  <a:latin typeface="Source Sans Pro" panose="020B0503030403020204" pitchFamily="34" charset="0"/>
                  <a:cs typeface="Source Sans Pro" panose="020B0503030403020204" pitchFamily="34" charset="0"/>
                </a:endParaRPr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FDB5C6BB-6B51-A266-3C73-5163E7D9CE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2787" y="2338580"/>
              <a:ext cx="1528668" cy="2054654"/>
              <a:chOff x="2947691" y="2338580"/>
              <a:chExt cx="1528668" cy="2054654"/>
            </a:xfrm>
          </p:grpSpPr>
          <p:grpSp>
            <p:nvGrpSpPr>
              <p:cNvPr id="63" name="Agrupar 32">
                <a:extLst>
                  <a:ext uri="{FF2B5EF4-FFF2-40B4-BE49-F238E27FC236}">
                    <a16:creationId xmlns:a16="http://schemas.microsoft.com/office/drawing/2014/main" id="{A6EFAE0A-579F-6CAB-860B-FECB5BD8DC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23896" y="2338580"/>
                <a:ext cx="976312" cy="820414"/>
                <a:chOff x="3287396" y="2338586"/>
                <a:chExt cx="976312" cy="768352"/>
              </a:xfrm>
            </p:grpSpPr>
            <p:sp>
              <p:nvSpPr>
                <p:cNvPr id="65" name="object 19">
                  <a:extLst>
                    <a:ext uri="{FF2B5EF4-FFF2-40B4-BE49-F238E27FC236}">
                      <a16:creationId xmlns:a16="http://schemas.microsoft.com/office/drawing/2014/main" id="{6E78C99C-36E1-AA44-DBB7-6701F27ED070}"/>
                    </a:ext>
                  </a:extLst>
                </p:cNvPr>
                <p:cNvSpPr/>
                <p:nvPr/>
              </p:nvSpPr>
              <p:spPr bwMode="auto">
                <a:xfrm>
                  <a:off x="3287399" y="2626960"/>
                  <a:ext cx="976252" cy="48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360" h="791210">
                      <a:moveTo>
                        <a:pt x="1609814" y="0"/>
                      </a:moveTo>
                      <a:lnTo>
                        <a:pt x="1263971" y="0"/>
                      </a:lnTo>
                      <a:lnTo>
                        <a:pt x="1261601" y="46931"/>
                      </a:lnTo>
                      <a:lnTo>
                        <a:pt x="1254643" y="92508"/>
                      </a:lnTo>
                      <a:lnTo>
                        <a:pt x="1243328" y="136500"/>
                      </a:lnTo>
                      <a:lnTo>
                        <a:pt x="1227888" y="178677"/>
                      </a:lnTo>
                      <a:lnTo>
                        <a:pt x="1208554" y="218807"/>
                      </a:lnTo>
                      <a:lnTo>
                        <a:pt x="1185556" y="256658"/>
                      </a:lnTo>
                      <a:lnTo>
                        <a:pt x="1159127" y="292001"/>
                      </a:lnTo>
                      <a:lnTo>
                        <a:pt x="1129495" y="324605"/>
                      </a:lnTo>
                      <a:lnTo>
                        <a:pt x="1096894" y="354237"/>
                      </a:lnTo>
                      <a:lnTo>
                        <a:pt x="1061553" y="380668"/>
                      </a:lnTo>
                      <a:lnTo>
                        <a:pt x="1023703" y="403667"/>
                      </a:lnTo>
                      <a:lnTo>
                        <a:pt x="983577" y="423001"/>
                      </a:lnTo>
                      <a:lnTo>
                        <a:pt x="941404" y="438441"/>
                      </a:lnTo>
                      <a:lnTo>
                        <a:pt x="897416" y="449756"/>
                      </a:lnTo>
                      <a:lnTo>
                        <a:pt x="851843" y="456714"/>
                      </a:lnTo>
                      <a:lnTo>
                        <a:pt x="804917" y="459085"/>
                      </a:lnTo>
                      <a:lnTo>
                        <a:pt x="757986" y="456714"/>
                      </a:lnTo>
                      <a:lnTo>
                        <a:pt x="712409" y="449756"/>
                      </a:lnTo>
                      <a:lnTo>
                        <a:pt x="668416" y="438441"/>
                      </a:lnTo>
                      <a:lnTo>
                        <a:pt x="626240" y="423001"/>
                      </a:lnTo>
                      <a:lnTo>
                        <a:pt x="586110" y="403667"/>
                      </a:lnTo>
                      <a:lnTo>
                        <a:pt x="548258" y="380668"/>
                      </a:lnTo>
                      <a:lnTo>
                        <a:pt x="512915" y="354237"/>
                      </a:lnTo>
                      <a:lnTo>
                        <a:pt x="480312" y="324605"/>
                      </a:lnTo>
                      <a:lnTo>
                        <a:pt x="450679" y="292001"/>
                      </a:lnTo>
                      <a:lnTo>
                        <a:pt x="424249" y="256658"/>
                      </a:lnTo>
                      <a:lnTo>
                        <a:pt x="401250" y="218807"/>
                      </a:lnTo>
                      <a:lnTo>
                        <a:pt x="381916" y="178677"/>
                      </a:lnTo>
                      <a:lnTo>
                        <a:pt x="366475" y="136500"/>
                      </a:lnTo>
                      <a:lnTo>
                        <a:pt x="355161" y="92508"/>
                      </a:lnTo>
                      <a:lnTo>
                        <a:pt x="348203" y="46931"/>
                      </a:lnTo>
                      <a:lnTo>
                        <a:pt x="345832" y="0"/>
                      </a:lnTo>
                      <a:lnTo>
                        <a:pt x="0" y="0"/>
                      </a:lnTo>
                      <a:lnTo>
                        <a:pt x="2279" y="48299"/>
                      </a:lnTo>
                      <a:lnTo>
                        <a:pt x="7355" y="95814"/>
                      </a:lnTo>
                      <a:lnTo>
                        <a:pt x="15146" y="142465"/>
                      </a:lnTo>
                      <a:lnTo>
                        <a:pt x="25571" y="188168"/>
                      </a:lnTo>
                      <a:lnTo>
                        <a:pt x="38548" y="232843"/>
                      </a:lnTo>
                      <a:lnTo>
                        <a:pt x="53996" y="276409"/>
                      </a:lnTo>
                      <a:lnTo>
                        <a:pt x="71834" y="318783"/>
                      </a:lnTo>
                      <a:lnTo>
                        <a:pt x="91979" y="359885"/>
                      </a:lnTo>
                      <a:lnTo>
                        <a:pt x="114351" y="399632"/>
                      </a:lnTo>
                      <a:lnTo>
                        <a:pt x="138868" y="437944"/>
                      </a:lnTo>
                      <a:lnTo>
                        <a:pt x="165448" y="474739"/>
                      </a:lnTo>
                      <a:lnTo>
                        <a:pt x="194011" y="509935"/>
                      </a:lnTo>
                      <a:lnTo>
                        <a:pt x="224474" y="543451"/>
                      </a:lnTo>
                      <a:lnTo>
                        <a:pt x="256756" y="575205"/>
                      </a:lnTo>
                      <a:lnTo>
                        <a:pt x="290776" y="605116"/>
                      </a:lnTo>
                      <a:lnTo>
                        <a:pt x="326453" y="633103"/>
                      </a:lnTo>
                      <a:lnTo>
                        <a:pt x="363704" y="659083"/>
                      </a:lnTo>
                      <a:lnTo>
                        <a:pt x="402449" y="682976"/>
                      </a:lnTo>
                      <a:lnTo>
                        <a:pt x="442606" y="704700"/>
                      </a:lnTo>
                      <a:lnTo>
                        <a:pt x="484093" y="724173"/>
                      </a:lnTo>
                      <a:lnTo>
                        <a:pt x="526830" y="741314"/>
                      </a:lnTo>
                      <a:lnTo>
                        <a:pt x="570734" y="756042"/>
                      </a:lnTo>
                      <a:lnTo>
                        <a:pt x="615724" y="768274"/>
                      </a:lnTo>
                      <a:lnTo>
                        <a:pt x="661719" y="777930"/>
                      </a:lnTo>
                      <a:lnTo>
                        <a:pt x="708637" y="784928"/>
                      </a:lnTo>
                      <a:lnTo>
                        <a:pt x="756397" y="789187"/>
                      </a:lnTo>
                      <a:lnTo>
                        <a:pt x="804917" y="790625"/>
                      </a:lnTo>
                      <a:lnTo>
                        <a:pt x="853432" y="789187"/>
                      </a:lnTo>
                      <a:lnTo>
                        <a:pt x="901188" y="784928"/>
                      </a:lnTo>
                      <a:lnTo>
                        <a:pt x="948102" y="777930"/>
                      </a:lnTo>
                      <a:lnTo>
                        <a:pt x="994093" y="768274"/>
                      </a:lnTo>
                      <a:lnTo>
                        <a:pt x="1039080" y="756042"/>
                      </a:lnTo>
                      <a:lnTo>
                        <a:pt x="1082981" y="741314"/>
                      </a:lnTo>
                      <a:lnTo>
                        <a:pt x="1125716" y="724173"/>
                      </a:lnTo>
                      <a:lnTo>
                        <a:pt x="1167201" y="704700"/>
                      </a:lnTo>
                      <a:lnTo>
                        <a:pt x="1207357" y="682976"/>
                      </a:lnTo>
                      <a:lnTo>
                        <a:pt x="1246101" y="659083"/>
                      </a:lnTo>
                      <a:lnTo>
                        <a:pt x="1283352" y="633103"/>
                      </a:lnTo>
                      <a:lnTo>
                        <a:pt x="1319028" y="605116"/>
                      </a:lnTo>
                      <a:lnTo>
                        <a:pt x="1353048" y="575205"/>
                      </a:lnTo>
                      <a:lnTo>
                        <a:pt x="1385331" y="543451"/>
                      </a:lnTo>
                      <a:lnTo>
                        <a:pt x="1415795" y="509935"/>
                      </a:lnTo>
                      <a:lnTo>
                        <a:pt x="1444358" y="474739"/>
                      </a:lnTo>
                      <a:lnTo>
                        <a:pt x="1470939" y="437944"/>
                      </a:lnTo>
                      <a:lnTo>
                        <a:pt x="1495457" y="399632"/>
                      </a:lnTo>
                      <a:lnTo>
                        <a:pt x="1517830" y="359885"/>
                      </a:lnTo>
                      <a:lnTo>
                        <a:pt x="1537976" y="318783"/>
                      </a:lnTo>
                      <a:lnTo>
                        <a:pt x="1555814" y="276409"/>
                      </a:lnTo>
                      <a:lnTo>
                        <a:pt x="1571263" y="232843"/>
                      </a:lnTo>
                      <a:lnTo>
                        <a:pt x="1584241" y="188168"/>
                      </a:lnTo>
                      <a:lnTo>
                        <a:pt x="1594667" y="142465"/>
                      </a:lnTo>
                      <a:lnTo>
                        <a:pt x="1602458" y="95814"/>
                      </a:lnTo>
                      <a:lnTo>
                        <a:pt x="1607535" y="48299"/>
                      </a:lnTo>
                      <a:lnTo>
                        <a:pt x="1609814" y="0"/>
                      </a:lnTo>
                      <a:close/>
                    </a:path>
                  </a:pathLst>
                </a:custGeom>
                <a:solidFill>
                  <a:srgbClr val="963683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6" name="object 20">
                  <a:extLst>
                    <a:ext uri="{FF2B5EF4-FFF2-40B4-BE49-F238E27FC236}">
                      <a16:creationId xmlns:a16="http://schemas.microsoft.com/office/drawing/2014/main" id="{80470767-6C09-5F3F-26D9-9097217CC37F}"/>
                    </a:ext>
                  </a:extLst>
                </p:cNvPr>
                <p:cNvSpPr/>
                <p:nvPr/>
              </p:nvSpPr>
              <p:spPr bwMode="auto">
                <a:xfrm>
                  <a:off x="3623928" y="2338579"/>
                  <a:ext cx="288907" cy="330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0" h="517525">
                      <a:moveTo>
                        <a:pt x="352348" y="102654"/>
                      </a:moveTo>
                      <a:lnTo>
                        <a:pt x="349364" y="97383"/>
                      </a:lnTo>
                      <a:lnTo>
                        <a:pt x="345376" y="94907"/>
                      </a:lnTo>
                      <a:lnTo>
                        <a:pt x="328714" y="91198"/>
                      </a:lnTo>
                      <a:lnTo>
                        <a:pt x="257263" y="76593"/>
                      </a:lnTo>
                      <a:lnTo>
                        <a:pt x="254749" y="76949"/>
                      </a:lnTo>
                      <a:lnTo>
                        <a:pt x="249199" y="78930"/>
                      </a:lnTo>
                      <a:lnTo>
                        <a:pt x="246951" y="82257"/>
                      </a:lnTo>
                      <a:lnTo>
                        <a:pt x="246951" y="91821"/>
                      </a:lnTo>
                      <a:lnTo>
                        <a:pt x="250317" y="95478"/>
                      </a:lnTo>
                      <a:lnTo>
                        <a:pt x="343535" y="114744"/>
                      </a:lnTo>
                      <a:lnTo>
                        <a:pt x="348018" y="114173"/>
                      </a:lnTo>
                      <a:lnTo>
                        <a:pt x="350139" y="110020"/>
                      </a:lnTo>
                      <a:lnTo>
                        <a:pt x="351574" y="107238"/>
                      </a:lnTo>
                      <a:lnTo>
                        <a:pt x="352348" y="102654"/>
                      </a:lnTo>
                      <a:close/>
                    </a:path>
                    <a:path w="476250" h="517525">
                      <a:moveTo>
                        <a:pt x="475996" y="503948"/>
                      </a:moveTo>
                      <a:lnTo>
                        <a:pt x="474065" y="497751"/>
                      </a:lnTo>
                      <a:lnTo>
                        <a:pt x="470484" y="493306"/>
                      </a:lnTo>
                      <a:lnTo>
                        <a:pt x="463143" y="492620"/>
                      </a:lnTo>
                      <a:lnTo>
                        <a:pt x="463143" y="492404"/>
                      </a:lnTo>
                      <a:lnTo>
                        <a:pt x="463143" y="243751"/>
                      </a:lnTo>
                      <a:lnTo>
                        <a:pt x="463054" y="185750"/>
                      </a:lnTo>
                      <a:lnTo>
                        <a:pt x="460984" y="183286"/>
                      </a:lnTo>
                      <a:lnTo>
                        <a:pt x="438861" y="178689"/>
                      </a:lnTo>
                      <a:lnTo>
                        <a:pt x="438861" y="306946"/>
                      </a:lnTo>
                      <a:lnTo>
                        <a:pt x="438645" y="306908"/>
                      </a:lnTo>
                      <a:lnTo>
                        <a:pt x="438645" y="453326"/>
                      </a:lnTo>
                      <a:lnTo>
                        <a:pt x="438645" y="492379"/>
                      </a:lnTo>
                      <a:lnTo>
                        <a:pt x="160553" y="492379"/>
                      </a:lnTo>
                      <a:lnTo>
                        <a:pt x="160553" y="395643"/>
                      </a:lnTo>
                      <a:lnTo>
                        <a:pt x="160553" y="395287"/>
                      </a:lnTo>
                      <a:lnTo>
                        <a:pt x="438645" y="453326"/>
                      </a:lnTo>
                      <a:lnTo>
                        <a:pt x="438645" y="306908"/>
                      </a:lnTo>
                      <a:lnTo>
                        <a:pt x="438569" y="327393"/>
                      </a:lnTo>
                      <a:lnTo>
                        <a:pt x="438569" y="369646"/>
                      </a:lnTo>
                      <a:lnTo>
                        <a:pt x="438492" y="390144"/>
                      </a:lnTo>
                      <a:lnTo>
                        <a:pt x="438492" y="432777"/>
                      </a:lnTo>
                      <a:lnTo>
                        <a:pt x="258267" y="395287"/>
                      </a:lnTo>
                      <a:lnTo>
                        <a:pt x="161480" y="375158"/>
                      </a:lnTo>
                      <a:lnTo>
                        <a:pt x="160083" y="374040"/>
                      </a:lnTo>
                      <a:lnTo>
                        <a:pt x="160172" y="369646"/>
                      </a:lnTo>
                      <a:lnTo>
                        <a:pt x="160286" y="360807"/>
                      </a:lnTo>
                      <a:lnTo>
                        <a:pt x="160248" y="332193"/>
                      </a:lnTo>
                      <a:lnTo>
                        <a:pt x="438492" y="390144"/>
                      </a:lnTo>
                      <a:lnTo>
                        <a:pt x="438492" y="369633"/>
                      </a:lnTo>
                      <a:lnTo>
                        <a:pt x="258292" y="332092"/>
                      </a:lnTo>
                      <a:lnTo>
                        <a:pt x="160642" y="311746"/>
                      </a:lnTo>
                      <a:lnTo>
                        <a:pt x="160540" y="268998"/>
                      </a:lnTo>
                      <a:lnTo>
                        <a:pt x="438569" y="327393"/>
                      </a:lnTo>
                      <a:lnTo>
                        <a:pt x="438569" y="306895"/>
                      </a:lnTo>
                      <a:lnTo>
                        <a:pt x="257670" y="268998"/>
                      </a:lnTo>
                      <a:lnTo>
                        <a:pt x="161620" y="248869"/>
                      </a:lnTo>
                      <a:lnTo>
                        <a:pt x="160083" y="247891"/>
                      </a:lnTo>
                      <a:lnTo>
                        <a:pt x="160172" y="243332"/>
                      </a:lnTo>
                      <a:lnTo>
                        <a:pt x="160248" y="205994"/>
                      </a:lnTo>
                      <a:lnTo>
                        <a:pt x="160248" y="205854"/>
                      </a:lnTo>
                      <a:lnTo>
                        <a:pt x="436118" y="263880"/>
                      </a:lnTo>
                      <a:lnTo>
                        <a:pt x="438645" y="265772"/>
                      </a:lnTo>
                      <a:lnTo>
                        <a:pt x="438772" y="273342"/>
                      </a:lnTo>
                      <a:lnTo>
                        <a:pt x="438861" y="306946"/>
                      </a:lnTo>
                      <a:lnTo>
                        <a:pt x="438861" y="178689"/>
                      </a:lnTo>
                      <a:lnTo>
                        <a:pt x="438569" y="178625"/>
                      </a:lnTo>
                      <a:lnTo>
                        <a:pt x="438569" y="203250"/>
                      </a:lnTo>
                      <a:lnTo>
                        <a:pt x="438569" y="243751"/>
                      </a:lnTo>
                      <a:lnTo>
                        <a:pt x="257505" y="205854"/>
                      </a:lnTo>
                      <a:lnTo>
                        <a:pt x="161899" y="185889"/>
                      </a:lnTo>
                      <a:lnTo>
                        <a:pt x="159880" y="184404"/>
                      </a:lnTo>
                      <a:lnTo>
                        <a:pt x="160096" y="179184"/>
                      </a:lnTo>
                      <a:lnTo>
                        <a:pt x="160248" y="173863"/>
                      </a:lnTo>
                      <a:lnTo>
                        <a:pt x="160248" y="144970"/>
                      </a:lnTo>
                      <a:lnTo>
                        <a:pt x="160248" y="144818"/>
                      </a:lnTo>
                      <a:lnTo>
                        <a:pt x="438569" y="203250"/>
                      </a:lnTo>
                      <a:lnTo>
                        <a:pt x="438569" y="178625"/>
                      </a:lnTo>
                      <a:lnTo>
                        <a:pt x="394093" y="169367"/>
                      </a:lnTo>
                      <a:lnTo>
                        <a:pt x="394093" y="163817"/>
                      </a:lnTo>
                      <a:lnTo>
                        <a:pt x="394093" y="39763"/>
                      </a:lnTo>
                      <a:lnTo>
                        <a:pt x="391134" y="36080"/>
                      </a:lnTo>
                      <a:lnTo>
                        <a:pt x="369849" y="31610"/>
                      </a:lnTo>
                      <a:lnTo>
                        <a:pt x="369849" y="56362"/>
                      </a:lnTo>
                      <a:lnTo>
                        <a:pt x="369785" y="83667"/>
                      </a:lnTo>
                      <a:lnTo>
                        <a:pt x="369684" y="162433"/>
                      </a:lnTo>
                      <a:lnTo>
                        <a:pt x="369531" y="162687"/>
                      </a:lnTo>
                      <a:lnTo>
                        <a:pt x="369201" y="163817"/>
                      </a:lnTo>
                      <a:lnTo>
                        <a:pt x="278371" y="144818"/>
                      </a:lnTo>
                      <a:lnTo>
                        <a:pt x="231063" y="134886"/>
                      </a:lnTo>
                      <a:lnTo>
                        <a:pt x="229209" y="134518"/>
                      </a:lnTo>
                      <a:lnTo>
                        <a:pt x="229222" y="129298"/>
                      </a:lnTo>
                      <a:lnTo>
                        <a:pt x="229374" y="28460"/>
                      </a:lnTo>
                      <a:lnTo>
                        <a:pt x="229577" y="28155"/>
                      </a:lnTo>
                      <a:lnTo>
                        <a:pt x="229920" y="27152"/>
                      </a:lnTo>
                      <a:lnTo>
                        <a:pt x="243776" y="29921"/>
                      </a:lnTo>
                      <a:lnTo>
                        <a:pt x="368147" y="55930"/>
                      </a:lnTo>
                      <a:lnTo>
                        <a:pt x="369849" y="56362"/>
                      </a:lnTo>
                      <a:lnTo>
                        <a:pt x="369849" y="31610"/>
                      </a:lnTo>
                      <a:lnTo>
                        <a:pt x="348665" y="27152"/>
                      </a:lnTo>
                      <a:lnTo>
                        <a:pt x="346722" y="26746"/>
                      </a:lnTo>
                      <a:lnTo>
                        <a:pt x="223329" y="838"/>
                      </a:lnTo>
                      <a:lnTo>
                        <a:pt x="222440" y="342"/>
                      </a:lnTo>
                      <a:lnTo>
                        <a:pt x="221551" y="0"/>
                      </a:lnTo>
                      <a:lnTo>
                        <a:pt x="213474" y="0"/>
                      </a:lnTo>
                      <a:lnTo>
                        <a:pt x="204736" y="1841"/>
                      </a:lnTo>
                      <a:lnTo>
                        <a:pt x="204736" y="26746"/>
                      </a:lnTo>
                      <a:lnTo>
                        <a:pt x="204736" y="129298"/>
                      </a:lnTo>
                      <a:lnTo>
                        <a:pt x="199364" y="128193"/>
                      </a:lnTo>
                      <a:lnTo>
                        <a:pt x="163258" y="120738"/>
                      </a:lnTo>
                      <a:lnTo>
                        <a:pt x="158051" y="119316"/>
                      </a:lnTo>
                      <a:lnTo>
                        <a:pt x="149491" y="118071"/>
                      </a:lnTo>
                      <a:lnTo>
                        <a:pt x="146011" y="118122"/>
                      </a:lnTo>
                      <a:lnTo>
                        <a:pt x="135902" y="120078"/>
                      </a:lnTo>
                      <a:lnTo>
                        <a:pt x="135902" y="144970"/>
                      </a:lnTo>
                      <a:lnTo>
                        <a:pt x="135813" y="178015"/>
                      </a:lnTo>
                      <a:lnTo>
                        <a:pt x="65214" y="199999"/>
                      </a:lnTo>
                      <a:lnTo>
                        <a:pt x="60248" y="200914"/>
                      </a:lnTo>
                      <a:lnTo>
                        <a:pt x="48704" y="203657"/>
                      </a:lnTo>
                      <a:lnTo>
                        <a:pt x="45351" y="208699"/>
                      </a:lnTo>
                      <a:lnTo>
                        <a:pt x="48107" y="219938"/>
                      </a:lnTo>
                      <a:lnTo>
                        <a:pt x="53276" y="222808"/>
                      </a:lnTo>
                      <a:lnTo>
                        <a:pt x="133388" y="206286"/>
                      </a:lnTo>
                      <a:lnTo>
                        <a:pt x="134213" y="206197"/>
                      </a:lnTo>
                      <a:lnTo>
                        <a:pt x="135458" y="205994"/>
                      </a:lnTo>
                      <a:lnTo>
                        <a:pt x="135458" y="248462"/>
                      </a:lnTo>
                      <a:lnTo>
                        <a:pt x="120180" y="251764"/>
                      </a:lnTo>
                      <a:lnTo>
                        <a:pt x="70878" y="261899"/>
                      </a:lnTo>
                      <a:lnTo>
                        <a:pt x="53657" y="265684"/>
                      </a:lnTo>
                      <a:lnTo>
                        <a:pt x="49504" y="267982"/>
                      </a:lnTo>
                      <a:lnTo>
                        <a:pt x="46469" y="273342"/>
                      </a:lnTo>
                      <a:lnTo>
                        <a:pt x="47180" y="278066"/>
                      </a:lnTo>
                      <a:lnTo>
                        <a:pt x="50685" y="285280"/>
                      </a:lnTo>
                      <a:lnTo>
                        <a:pt x="55359" y="285546"/>
                      </a:lnTo>
                      <a:lnTo>
                        <a:pt x="135547" y="268986"/>
                      </a:lnTo>
                      <a:lnTo>
                        <a:pt x="135547" y="311746"/>
                      </a:lnTo>
                      <a:lnTo>
                        <a:pt x="52209" y="329006"/>
                      </a:lnTo>
                      <a:lnTo>
                        <a:pt x="48056" y="330504"/>
                      </a:lnTo>
                      <a:lnTo>
                        <a:pt x="46647" y="337985"/>
                      </a:lnTo>
                      <a:lnTo>
                        <a:pt x="47320" y="341947"/>
                      </a:lnTo>
                      <a:lnTo>
                        <a:pt x="50977" y="348259"/>
                      </a:lnTo>
                      <a:lnTo>
                        <a:pt x="55079" y="348830"/>
                      </a:lnTo>
                      <a:lnTo>
                        <a:pt x="135509" y="332193"/>
                      </a:lnTo>
                      <a:lnTo>
                        <a:pt x="135509" y="374827"/>
                      </a:lnTo>
                      <a:lnTo>
                        <a:pt x="56426" y="391172"/>
                      </a:lnTo>
                      <a:lnTo>
                        <a:pt x="56108" y="391287"/>
                      </a:lnTo>
                      <a:lnTo>
                        <a:pt x="48806" y="393141"/>
                      </a:lnTo>
                      <a:lnTo>
                        <a:pt x="45237" y="397738"/>
                      </a:lnTo>
                      <a:lnTo>
                        <a:pt x="47612" y="409460"/>
                      </a:lnTo>
                      <a:lnTo>
                        <a:pt x="52781" y="412343"/>
                      </a:lnTo>
                      <a:lnTo>
                        <a:pt x="132537" y="395897"/>
                      </a:lnTo>
                      <a:lnTo>
                        <a:pt x="133896" y="395846"/>
                      </a:lnTo>
                      <a:lnTo>
                        <a:pt x="135585" y="395643"/>
                      </a:lnTo>
                      <a:lnTo>
                        <a:pt x="135585" y="492404"/>
                      </a:lnTo>
                      <a:lnTo>
                        <a:pt x="36677" y="492404"/>
                      </a:lnTo>
                      <a:lnTo>
                        <a:pt x="36588" y="165392"/>
                      </a:lnTo>
                      <a:lnTo>
                        <a:pt x="37617" y="163880"/>
                      </a:lnTo>
                      <a:lnTo>
                        <a:pt x="132334" y="145313"/>
                      </a:lnTo>
                      <a:lnTo>
                        <a:pt x="133845" y="145224"/>
                      </a:lnTo>
                      <a:lnTo>
                        <a:pt x="135902" y="144970"/>
                      </a:lnTo>
                      <a:lnTo>
                        <a:pt x="135902" y="120078"/>
                      </a:lnTo>
                      <a:lnTo>
                        <a:pt x="93929" y="128193"/>
                      </a:lnTo>
                      <a:lnTo>
                        <a:pt x="93929" y="48450"/>
                      </a:lnTo>
                      <a:lnTo>
                        <a:pt x="204736" y="26746"/>
                      </a:lnTo>
                      <a:lnTo>
                        <a:pt x="204736" y="1841"/>
                      </a:lnTo>
                      <a:lnTo>
                        <a:pt x="184696" y="6032"/>
                      </a:lnTo>
                      <a:lnTo>
                        <a:pt x="72936" y="27889"/>
                      </a:lnTo>
                      <a:lnTo>
                        <a:pt x="69443" y="32334"/>
                      </a:lnTo>
                      <a:lnTo>
                        <a:pt x="69418" y="133032"/>
                      </a:lnTo>
                      <a:lnTo>
                        <a:pt x="29083" y="141008"/>
                      </a:lnTo>
                      <a:lnTo>
                        <a:pt x="25933" y="141566"/>
                      </a:lnTo>
                      <a:lnTo>
                        <a:pt x="16141" y="143865"/>
                      </a:lnTo>
                      <a:lnTo>
                        <a:pt x="12509" y="148336"/>
                      </a:lnTo>
                      <a:lnTo>
                        <a:pt x="12484" y="492467"/>
                      </a:lnTo>
                      <a:lnTo>
                        <a:pt x="10960" y="492912"/>
                      </a:lnTo>
                      <a:lnTo>
                        <a:pt x="9664" y="493242"/>
                      </a:lnTo>
                      <a:lnTo>
                        <a:pt x="3136" y="495452"/>
                      </a:lnTo>
                      <a:lnTo>
                        <a:pt x="0" y="500138"/>
                      </a:lnTo>
                      <a:lnTo>
                        <a:pt x="596" y="510933"/>
                      </a:lnTo>
                      <a:lnTo>
                        <a:pt x="4000" y="515124"/>
                      </a:lnTo>
                      <a:lnTo>
                        <a:pt x="11252" y="516890"/>
                      </a:lnTo>
                      <a:lnTo>
                        <a:pt x="13309" y="517042"/>
                      </a:lnTo>
                      <a:lnTo>
                        <a:pt x="460413" y="517080"/>
                      </a:lnTo>
                      <a:lnTo>
                        <a:pt x="469468" y="517080"/>
                      </a:lnTo>
                      <a:lnTo>
                        <a:pt x="472338" y="514985"/>
                      </a:lnTo>
                      <a:lnTo>
                        <a:pt x="475996" y="505968"/>
                      </a:lnTo>
                      <a:lnTo>
                        <a:pt x="475996" y="503948"/>
                      </a:lnTo>
                      <a:close/>
                    </a:path>
                  </a:pathLst>
                </a:custGeom>
                <a:solidFill>
                  <a:srgbClr val="2A2D6B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64" name="object 34">
                <a:extLst>
                  <a:ext uri="{FF2B5EF4-FFF2-40B4-BE49-F238E27FC236}">
                    <a16:creationId xmlns:a16="http://schemas.microsoft.com/office/drawing/2014/main" id="{350644A8-00FD-7972-70D7-E49309AF97BF}"/>
                  </a:ext>
                </a:extLst>
              </p:cNvPr>
              <p:cNvSpPr txBox="1"/>
              <p:nvPr/>
            </p:nvSpPr>
            <p:spPr>
              <a:xfrm>
                <a:off x="2947691" y="3281383"/>
                <a:ext cx="1528668" cy="1111851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38121" rIns="0" bIns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554492" fontAlgn="auto">
                  <a:spcBef>
                    <a:spcPts val="849"/>
                  </a:spcBef>
                  <a:spcAft>
                    <a:spcPts val="849"/>
                  </a:spcAft>
                </a:pPr>
                <a:r>
                  <a:rPr lang="pt-BR" sz="1600" kern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~ </a:t>
                </a:r>
                <a:r>
                  <a:rPr lang="pt-BR" sz="1600" b="1" kern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3 mil</a:t>
                </a:r>
                <a:r>
                  <a:rPr lang="pt-BR" sz="1600" kern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participantes</a:t>
                </a:r>
                <a:endParaRPr lang="en-BR" sz="1600" kern="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algn="ctr" defTabSz="554492" fontAlgn="auto">
                  <a:lnSpc>
                    <a:spcPts val="1440"/>
                  </a:lnSpc>
                </a:pPr>
                <a:endParaRPr sz="1600" kern="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p:grp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32FE986F-3B41-AAB1-6B8A-ED1BA9102A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6858" y="2416368"/>
              <a:ext cx="1303338" cy="1765581"/>
              <a:chOff x="5339398" y="2416368"/>
              <a:chExt cx="1303338" cy="1765581"/>
            </a:xfrm>
          </p:grpSpPr>
          <p:grpSp>
            <p:nvGrpSpPr>
              <p:cNvPr id="59" name="Agrupar 33">
                <a:extLst>
                  <a:ext uri="{FF2B5EF4-FFF2-40B4-BE49-F238E27FC236}">
                    <a16:creationId xmlns:a16="http://schemas.microsoft.com/office/drawing/2014/main" id="{67653EBD-7658-D8CD-F7EA-ED7A83487A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02911" y="2416368"/>
                <a:ext cx="976312" cy="752617"/>
                <a:chOff x="5547361" y="2416372"/>
                <a:chExt cx="976312" cy="704853"/>
              </a:xfrm>
            </p:grpSpPr>
            <p:sp>
              <p:nvSpPr>
                <p:cNvPr id="61" name="object 22">
                  <a:extLst>
                    <a:ext uri="{FF2B5EF4-FFF2-40B4-BE49-F238E27FC236}">
                      <a16:creationId xmlns:a16="http://schemas.microsoft.com/office/drawing/2014/main" id="{144CF9AA-B94B-E474-D8AE-A2C65D02AA57}"/>
                    </a:ext>
                  </a:extLst>
                </p:cNvPr>
                <p:cNvSpPr/>
                <p:nvPr/>
              </p:nvSpPr>
              <p:spPr bwMode="auto">
                <a:xfrm>
                  <a:off x="5547391" y="2640812"/>
                  <a:ext cx="976253" cy="480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359" h="791210">
                      <a:moveTo>
                        <a:pt x="1609804" y="0"/>
                      </a:moveTo>
                      <a:lnTo>
                        <a:pt x="1263971" y="0"/>
                      </a:lnTo>
                      <a:lnTo>
                        <a:pt x="1261601" y="46931"/>
                      </a:lnTo>
                      <a:lnTo>
                        <a:pt x="1254643" y="92508"/>
                      </a:lnTo>
                      <a:lnTo>
                        <a:pt x="1243328" y="136500"/>
                      </a:lnTo>
                      <a:lnTo>
                        <a:pt x="1227888" y="178677"/>
                      </a:lnTo>
                      <a:lnTo>
                        <a:pt x="1208554" y="218807"/>
                      </a:lnTo>
                      <a:lnTo>
                        <a:pt x="1185556" y="256658"/>
                      </a:lnTo>
                      <a:lnTo>
                        <a:pt x="1159127" y="292001"/>
                      </a:lnTo>
                      <a:lnTo>
                        <a:pt x="1129495" y="324605"/>
                      </a:lnTo>
                      <a:lnTo>
                        <a:pt x="1096894" y="354237"/>
                      </a:lnTo>
                      <a:lnTo>
                        <a:pt x="1061553" y="380668"/>
                      </a:lnTo>
                      <a:lnTo>
                        <a:pt x="1023703" y="403667"/>
                      </a:lnTo>
                      <a:lnTo>
                        <a:pt x="983577" y="423001"/>
                      </a:lnTo>
                      <a:lnTo>
                        <a:pt x="941404" y="438441"/>
                      </a:lnTo>
                      <a:lnTo>
                        <a:pt x="897416" y="449756"/>
                      </a:lnTo>
                      <a:lnTo>
                        <a:pt x="851843" y="456714"/>
                      </a:lnTo>
                      <a:lnTo>
                        <a:pt x="804917" y="459085"/>
                      </a:lnTo>
                      <a:lnTo>
                        <a:pt x="757986" y="456714"/>
                      </a:lnTo>
                      <a:lnTo>
                        <a:pt x="712409" y="449756"/>
                      </a:lnTo>
                      <a:lnTo>
                        <a:pt x="668416" y="438441"/>
                      </a:lnTo>
                      <a:lnTo>
                        <a:pt x="626240" y="423001"/>
                      </a:lnTo>
                      <a:lnTo>
                        <a:pt x="586110" y="403667"/>
                      </a:lnTo>
                      <a:lnTo>
                        <a:pt x="548258" y="380668"/>
                      </a:lnTo>
                      <a:lnTo>
                        <a:pt x="512915" y="354237"/>
                      </a:lnTo>
                      <a:lnTo>
                        <a:pt x="480312" y="324605"/>
                      </a:lnTo>
                      <a:lnTo>
                        <a:pt x="450679" y="292001"/>
                      </a:lnTo>
                      <a:lnTo>
                        <a:pt x="424249" y="256658"/>
                      </a:lnTo>
                      <a:lnTo>
                        <a:pt x="401250" y="218807"/>
                      </a:lnTo>
                      <a:lnTo>
                        <a:pt x="381916" y="178677"/>
                      </a:lnTo>
                      <a:lnTo>
                        <a:pt x="366475" y="136500"/>
                      </a:lnTo>
                      <a:lnTo>
                        <a:pt x="355161" y="92508"/>
                      </a:lnTo>
                      <a:lnTo>
                        <a:pt x="348203" y="46931"/>
                      </a:lnTo>
                      <a:lnTo>
                        <a:pt x="345832" y="0"/>
                      </a:lnTo>
                      <a:lnTo>
                        <a:pt x="0" y="0"/>
                      </a:lnTo>
                      <a:lnTo>
                        <a:pt x="2279" y="48299"/>
                      </a:lnTo>
                      <a:lnTo>
                        <a:pt x="7355" y="95814"/>
                      </a:lnTo>
                      <a:lnTo>
                        <a:pt x="15146" y="142465"/>
                      </a:lnTo>
                      <a:lnTo>
                        <a:pt x="25571" y="188168"/>
                      </a:lnTo>
                      <a:lnTo>
                        <a:pt x="38548" y="232843"/>
                      </a:lnTo>
                      <a:lnTo>
                        <a:pt x="53996" y="276409"/>
                      </a:lnTo>
                      <a:lnTo>
                        <a:pt x="71834" y="318783"/>
                      </a:lnTo>
                      <a:lnTo>
                        <a:pt x="91979" y="359885"/>
                      </a:lnTo>
                      <a:lnTo>
                        <a:pt x="114351" y="399632"/>
                      </a:lnTo>
                      <a:lnTo>
                        <a:pt x="138868" y="437944"/>
                      </a:lnTo>
                      <a:lnTo>
                        <a:pt x="165448" y="474739"/>
                      </a:lnTo>
                      <a:lnTo>
                        <a:pt x="194011" y="509935"/>
                      </a:lnTo>
                      <a:lnTo>
                        <a:pt x="224474" y="543451"/>
                      </a:lnTo>
                      <a:lnTo>
                        <a:pt x="256756" y="575205"/>
                      </a:lnTo>
                      <a:lnTo>
                        <a:pt x="290776" y="605116"/>
                      </a:lnTo>
                      <a:lnTo>
                        <a:pt x="326453" y="633103"/>
                      </a:lnTo>
                      <a:lnTo>
                        <a:pt x="363704" y="659083"/>
                      </a:lnTo>
                      <a:lnTo>
                        <a:pt x="402449" y="682976"/>
                      </a:lnTo>
                      <a:lnTo>
                        <a:pt x="442606" y="704700"/>
                      </a:lnTo>
                      <a:lnTo>
                        <a:pt x="484093" y="724173"/>
                      </a:lnTo>
                      <a:lnTo>
                        <a:pt x="526830" y="741314"/>
                      </a:lnTo>
                      <a:lnTo>
                        <a:pt x="570734" y="756042"/>
                      </a:lnTo>
                      <a:lnTo>
                        <a:pt x="615724" y="768274"/>
                      </a:lnTo>
                      <a:lnTo>
                        <a:pt x="661719" y="777930"/>
                      </a:lnTo>
                      <a:lnTo>
                        <a:pt x="708637" y="784928"/>
                      </a:lnTo>
                      <a:lnTo>
                        <a:pt x="756397" y="789187"/>
                      </a:lnTo>
                      <a:lnTo>
                        <a:pt x="804917" y="790625"/>
                      </a:lnTo>
                      <a:lnTo>
                        <a:pt x="853432" y="789187"/>
                      </a:lnTo>
                      <a:lnTo>
                        <a:pt x="901188" y="784928"/>
                      </a:lnTo>
                      <a:lnTo>
                        <a:pt x="948102" y="777930"/>
                      </a:lnTo>
                      <a:lnTo>
                        <a:pt x="994093" y="768274"/>
                      </a:lnTo>
                      <a:lnTo>
                        <a:pt x="1039080" y="756042"/>
                      </a:lnTo>
                      <a:lnTo>
                        <a:pt x="1082981" y="741314"/>
                      </a:lnTo>
                      <a:lnTo>
                        <a:pt x="1125716" y="724173"/>
                      </a:lnTo>
                      <a:lnTo>
                        <a:pt x="1167201" y="704700"/>
                      </a:lnTo>
                      <a:lnTo>
                        <a:pt x="1207357" y="682976"/>
                      </a:lnTo>
                      <a:lnTo>
                        <a:pt x="1246100" y="659083"/>
                      </a:lnTo>
                      <a:lnTo>
                        <a:pt x="1283351" y="633103"/>
                      </a:lnTo>
                      <a:lnTo>
                        <a:pt x="1319027" y="605116"/>
                      </a:lnTo>
                      <a:lnTo>
                        <a:pt x="1353047" y="575205"/>
                      </a:lnTo>
                      <a:lnTo>
                        <a:pt x="1385330" y="543451"/>
                      </a:lnTo>
                      <a:lnTo>
                        <a:pt x="1415793" y="509935"/>
                      </a:lnTo>
                      <a:lnTo>
                        <a:pt x="1444356" y="474739"/>
                      </a:lnTo>
                      <a:lnTo>
                        <a:pt x="1470936" y="437944"/>
                      </a:lnTo>
                      <a:lnTo>
                        <a:pt x="1495454" y="399632"/>
                      </a:lnTo>
                      <a:lnTo>
                        <a:pt x="1517826" y="359885"/>
                      </a:lnTo>
                      <a:lnTo>
                        <a:pt x="1537972" y="318783"/>
                      </a:lnTo>
                      <a:lnTo>
                        <a:pt x="1555809" y="276409"/>
                      </a:lnTo>
                      <a:lnTo>
                        <a:pt x="1571257" y="232843"/>
                      </a:lnTo>
                      <a:lnTo>
                        <a:pt x="1584235" y="188168"/>
                      </a:lnTo>
                      <a:lnTo>
                        <a:pt x="1594659" y="142465"/>
                      </a:lnTo>
                      <a:lnTo>
                        <a:pt x="1602450" y="95814"/>
                      </a:lnTo>
                      <a:lnTo>
                        <a:pt x="1607525" y="48299"/>
                      </a:lnTo>
                      <a:lnTo>
                        <a:pt x="1609804" y="0"/>
                      </a:lnTo>
                      <a:close/>
                    </a:path>
                  </a:pathLst>
                </a:custGeom>
                <a:solidFill>
                  <a:srgbClr val="963683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2" name="object 23">
                  <a:extLst>
                    <a:ext uri="{FF2B5EF4-FFF2-40B4-BE49-F238E27FC236}">
                      <a16:creationId xmlns:a16="http://schemas.microsoft.com/office/drawing/2014/main" id="{68CC7D0F-738D-87E8-0B4B-7510482E4C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91858" y="2416351"/>
                  <a:ext cx="276208" cy="29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665" h="388620">
                      <a:moveTo>
                        <a:pt x="315112" y="79768"/>
                      </a:moveTo>
                      <a:lnTo>
                        <a:pt x="284810" y="55626"/>
                      </a:lnTo>
                      <a:lnTo>
                        <a:pt x="239915" y="41440"/>
                      </a:lnTo>
                      <a:lnTo>
                        <a:pt x="190690" y="35839"/>
                      </a:lnTo>
                      <a:lnTo>
                        <a:pt x="185750" y="35763"/>
                      </a:lnTo>
                      <a:lnTo>
                        <a:pt x="180022" y="42164"/>
                      </a:lnTo>
                      <a:lnTo>
                        <a:pt x="181952" y="56045"/>
                      </a:lnTo>
                      <a:lnTo>
                        <a:pt x="186778" y="59982"/>
                      </a:lnTo>
                      <a:lnTo>
                        <a:pt x="207454" y="61442"/>
                      </a:lnTo>
                      <a:lnTo>
                        <a:pt x="214223" y="62217"/>
                      </a:lnTo>
                      <a:lnTo>
                        <a:pt x="255612" y="70688"/>
                      </a:lnTo>
                      <a:lnTo>
                        <a:pt x="301294" y="92608"/>
                      </a:lnTo>
                      <a:lnTo>
                        <a:pt x="308038" y="90995"/>
                      </a:lnTo>
                      <a:lnTo>
                        <a:pt x="311607" y="85331"/>
                      </a:lnTo>
                      <a:lnTo>
                        <a:pt x="315112" y="79768"/>
                      </a:lnTo>
                      <a:close/>
                    </a:path>
                    <a:path w="367665" h="388620">
                      <a:moveTo>
                        <a:pt x="367245" y="87630"/>
                      </a:moveTo>
                      <a:lnTo>
                        <a:pt x="366598" y="85090"/>
                      </a:lnTo>
                      <a:lnTo>
                        <a:pt x="365988" y="82550"/>
                      </a:lnTo>
                      <a:lnTo>
                        <a:pt x="365290" y="80010"/>
                      </a:lnTo>
                      <a:lnTo>
                        <a:pt x="361124" y="68580"/>
                      </a:lnTo>
                      <a:lnTo>
                        <a:pt x="355092" y="58420"/>
                      </a:lnTo>
                      <a:lnTo>
                        <a:pt x="347497" y="50800"/>
                      </a:lnTo>
                      <a:lnTo>
                        <a:pt x="340944" y="45161"/>
                      </a:lnTo>
                      <a:lnTo>
                        <a:pt x="340944" y="275590"/>
                      </a:lnTo>
                      <a:lnTo>
                        <a:pt x="340715" y="284480"/>
                      </a:lnTo>
                      <a:lnTo>
                        <a:pt x="326288" y="325120"/>
                      </a:lnTo>
                      <a:lnTo>
                        <a:pt x="292417" y="345440"/>
                      </a:lnTo>
                      <a:lnTo>
                        <a:pt x="250469" y="358140"/>
                      </a:lnTo>
                      <a:lnTo>
                        <a:pt x="190373" y="364490"/>
                      </a:lnTo>
                      <a:lnTo>
                        <a:pt x="159829" y="363220"/>
                      </a:lnTo>
                      <a:lnTo>
                        <a:pt x="116852" y="358140"/>
                      </a:lnTo>
                      <a:lnTo>
                        <a:pt x="75387" y="345440"/>
                      </a:lnTo>
                      <a:lnTo>
                        <a:pt x="35433" y="318770"/>
                      </a:lnTo>
                      <a:lnTo>
                        <a:pt x="26085" y="304800"/>
                      </a:lnTo>
                      <a:lnTo>
                        <a:pt x="26327" y="294640"/>
                      </a:lnTo>
                      <a:lnTo>
                        <a:pt x="26327" y="275590"/>
                      </a:lnTo>
                      <a:lnTo>
                        <a:pt x="65989" y="298450"/>
                      </a:lnTo>
                      <a:lnTo>
                        <a:pt x="136055" y="316230"/>
                      </a:lnTo>
                      <a:lnTo>
                        <a:pt x="180289" y="318770"/>
                      </a:lnTo>
                      <a:lnTo>
                        <a:pt x="205359" y="318770"/>
                      </a:lnTo>
                      <a:lnTo>
                        <a:pt x="255193" y="312420"/>
                      </a:lnTo>
                      <a:lnTo>
                        <a:pt x="308927" y="294640"/>
                      </a:lnTo>
                      <a:lnTo>
                        <a:pt x="325653" y="285750"/>
                      </a:lnTo>
                      <a:lnTo>
                        <a:pt x="330581" y="283210"/>
                      </a:lnTo>
                      <a:lnTo>
                        <a:pt x="335229" y="279400"/>
                      </a:lnTo>
                      <a:lnTo>
                        <a:pt x="340944" y="275590"/>
                      </a:lnTo>
                      <a:lnTo>
                        <a:pt x="340944" y="45161"/>
                      </a:lnTo>
                      <a:lnTo>
                        <a:pt x="340893" y="152400"/>
                      </a:lnTo>
                      <a:lnTo>
                        <a:pt x="340664" y="153403"/>
                      </a:lnTo>
                      <a:lnTo>
                        <a:pt x="340664" y="223520"/>
                      </a:lnTo>
                      <a:lnTo>
                        <a:pt x="340487" y="228600"/>
                      </a:lnTo>
                      <a:lnTo>
                        <a:pt x="315645" y="262890"/>
                      </a:lnTo>
                      <a:lnTo>
                        <a:pt x="279793" y="279400"/>
                      </a:lnTo>
                      <a:lnTo>
                        <a:pt x="219684" y="292100"/>
                      </a:lnTo>
                      <a:lnTo>
                        <a:pt x="189077" y="294640"/>
                      </a:lnTo>
                      <a:lnTo>
                        <a:pt x="158165" y="293370"/>
                      </a:lnTo>
                      <a:lnTo>
                        <a:pt x="136906" y="290830"/>
                      </a:lnTo>
                      <a:lnTo>
                        <a:pt x="115963" y="287020"/>
                      </a:lnTo>
                      <a:lnTo>
                        <a:pt x="95389" y="281940"/>
                      </a:lnTo>
                      <a:lnTo>
                        <a:pt x="78600" y="275590"/>
                      </a:lnTo>
                      <a:lnTo>
                        <a:pt x="75234" y="274320"/>
                      </a:lnTo>
                      <a:lnTo>
                        <a:pt x="35331" y="248920"/>
                      </a:lnTo>
                      <a:lnTo>
                        <a:pt x="26073" y="233680"/>
                      </a:lnTo>
                      <a:lnTo>
                        <a:pt x="26428" y="219710"/>
                      </a:lnTo>
                      <a:lnTo>
                        <a:pt x="26327" y="204470"/>
                      </a:lnTo>
                      <a:lnTo>
                        <a:pt x="31673" y="208280"/>
                      </a:lnTo>
                      <a:lnTo>
                        <a:pt x="36347" y="210820"/>
                      </a:lnTo>
                      <a:lnTo>
                        <a:pt x="41287" y="214630"/>
                      </a:lnTo>
                      <a:lnTo>
                        <a:pt x="110617" y="240030"/>
                      </a:lnTo>
                      <a:lnTo>
                        <a:pt x="167995" y="246380"/>
                      </a:lnTo>
                      <a:lnTo>
                        <a:pt x="196824" y="246380"/>
                      </a:lnTo>
                      <a:lnTo>
                        <a:pt x="247218" y="241300"/>
                      </a:lnTo>
                      <a:lnTo>
                        <a:pt x="288925" y="231140"/>
                      </a:lnTo>
                      <a:lnTo>
                        <a:pt x="324815" y="214630"/>
                      </a:lnTo>
                      <a:lnTo>
                        <a:pt x="332587" y="209550"/>
                      </a:lnTo>
                      <a:lnTo>
                        <a:pt x="340410" y="205740"/>
                      </a:lnTo>
                      <a:lnTo>
                        <a:pt x="340271" y="204470"/>
                      </a:lnTo>
                      <a:lnTo>
                        <a:pt x="340525" y="205740"/>
                      </a:lnTo>
                      <a:lnTo>
                        <a:pt x="340664" y="223520"/>
                      </a:lnTo>
                      <a:lnTo>
                        <a:pt x="340664" y="153403"/>
                      </a:lnTo>
                      <a:lnTo>
                        <a:pt x="319455" y="187960"/>
                      </a:lnTo>
                      <a:lnTo>
                        <a:pt x="259778" y="213360"/>
                      </a:lnTo>
                      <a:lnTo>
                        <a:pt x="208521" y="220980"/>
                      </a:lnTo>
                      <a:lnTo>
                        <a:pt x="182638" y="222250"/>
                      </a:lnTo>
                      <a:lnTo>
                        <a:pt x="156616" y="220980"/>
                      </a:lnTo>
                      <a:lnTo>
                        <a:pt x="103708" y="212090"/>
                      </a:lnTo>
                      <a:lnTo>
                        <a:pt x="62801" y="196850"/>
                      </a:lnTo>
                      <a:lnTo>
                        <a:pt x="29756" y="168910"/>
                      </a:lnTo>
                      <a:lnTo>
                        <a:pt x="26276" y="149860"/>
                      </a:lnTo>
                      <a:lnTo>
                        <a:pt x="26504" y="147320"/>
                      </a:lnTo>
                      <a:lnTo>
                        <a:pt x="26543" y="144780"/>
                      </a:lnTo>
                      <a:lnTo>
                        <a:pt x="26327" y="140970"/>
                      </a:lnTo>
                      <a:lnTo>
                        <a:pt x="26327" y="135890"/>
                      </a:lnTo>
                      <a:lnTo>
                        <a:pt x="38912" y="144780"/>
                      </a:lnTo>
                      <a:lnTo>
                        <a:pt x="51955" y="152400"/>
                      </a:lnTo>
                      <a:lnTo>
                        <a:pt x="101765" y="170180"/>
                      </a:lnTo>
                      <a:lnTo>
                        <a:pt x="147447" y="177800"/>
                      </a:lnTo>
                      <a:lnTo>
                        <a:pt x="170675" y="179070"/>
                      </a:lnTo>
                      <a:lnTo>
                        <a:pt x="196227" y="179070"/>
                      </a:lnTo>
                      <a:lnTo>
                        <a:pt x="246811" y="173990"/>
                      </a:lnTo>
                      <a:lnTo>
                        <a:pt x="289623" y="162560"/>
                      </a:lnTo>
                      <a:lnTo>
                        <a:pt x="338747" y="137160"/>
                      </a:lnTo>
                      <a:lnTo>
                        <a:pt x="339839" y="137160"/>
                      </a:lnTo>
                      <a:lnTo>
                        <a:pt x="340893" y="152400"/>
                      </a:lnTo>
                      <a:lnTo>
                        <a:pt x="340893" y="45110"/>
                      </a:lnTo>
                      <a:lnTo>
                        <a:pt x="340080" y="44411"/>
                      </a:lnTo>
                      <a:lnTo>
                        <a:pt x="340080" y="91440"/>
                      </a:lnTo>
                      <a:lnTo>
                        <a:pt x="337286" y="100330"/>
                      </a:lnTo>
                      <a:lnTo>
                        <a:pt x="300520" y="132080"/>
                      </a:lnTo>
                      <a:lnTo>
                        <a:pt x="289128" y="135890"/>
                      </a:lnTo>
                      <a:lnTo>
                        <a:pt x="263410" y="144780"/>
                      </a:lnTo>
                      <a:lnTo>
                        <a:pt x="237197" y="149860"/>
                      </a:lnTo>
                      <a:lnTo>
                        <a:pt x="210566" y="153670"/>
                      </a:lnTo>
                      <a:lnTo>
                        <a:pt x="183591" y="154940"/>
                      </a:lnTo>
                      <a:lnTo>
                        <a:pt x="156540" y="153670"/>
                      </a:lnTo>
                      <a:lnTo>
                        <a:pt x="129806" y="149860"/>
                      </a:lnTo>
                      <a:lnTo>
                        <a:pt x="103505" y="144780"/>
                      </a:lnTo>
                      <a:lnTo>
                        <a:pt x="77711" y="135890"/>
                      </a:lnTo>
                      <a:lnTo>
                        <a:pt x="66421" y="132080"/>
                      </a:lnTo>
                      <a:lnTo>
                        <a:pt x="33159" y="106680"/>
                      </a:lnTo>
                      <a:lnTo>
                        <a:pt x="24803" y="88900"/>
                      </a:lnTo>
                      <a:lnTo>
                        <a:pt x="27774" y="82550"/>
                      </a:lnTo>
                      <a:lnTo>
                        <a:pt x="74891" y="44450"/>
                      </a:lnTo>
                      <a:lnTo>
                        <a:pt x="111594" y="33020"/>
                      </a:lnTo>
                      <a:lnTo>
                        <a:pt x="150964" y="26670"/>
                      </a:lnTo>
                      <a:lnTo>
                        <a:pt x="171373" y="25400"/>
                      </a:lnTo>
                      <a:lnTo>
                        <a:pt x="191833" y="25400"/>
                      </a:lnTo>
                      <a:lnTo>
                        <a:pt x="237490" y="29210"/>
                      </a:lnTo>
                      <a:lnTo>
                        <a:pt x="286105" y="41910"/>
                      </a:lnTo>
                      <a:lnTo>
                        <a:pt x="322300" y="60960"/>
                      </a:lnTo>
                      <a:lnTo>
                        <a:pt x="328104" y="67310"/>
                      </a:lnTo>
                      <a:lnTo>
                        <a:pt x="333222" y="72390"/>
                      </a:lnTo>
                      <a:lnTo>
                        <a:pt x="338734" y="82550"/>
                      </a:lnTo>
                      <a:lnTo>
                        <a:pt x="340080" y="91440"/>
                      </a:lnTo>
                      <a:lnTo>
                        <a:pt x="340080" y="44411"/>
                      </a:lnTo>
                      <a:lnTo>
                        <a:pt x="338658" y="43180"/>
                      </a:lnTo>
                      <a:lnTo>
                        <a:pt x="320827" y="30480"/>
                      </a:lnTo>
                      <a:lnTo>
                        <a:pt x="309956" y="25400"/>
                      </a:lnTo>
                      <a:lnTo>
                        <a:pt x="301802" y="21590"/>
                      </a:lnTo>
                      <a:lnTo>
                        <a:pt x="281863" y="13970"/>
                      </a:lnTo>
                      <a:lnTo>
                        <a:pt x="261213" y="8890"/>
                      </a:lnTo>
                      <a:lnTo>
                        <a:pt x="232714" y="3810"/>
                      </a:lnTo>
                      <a:lnTo>
                        <a:pt x="203873" y="1270"/>
                      </a:lnTo>
                      <a:lnTo>
                        <a:pt x="200888" y="1270"/>
                      </a:lnTo>
                      <a:lnTo>
                        <a:pt x="199390" y="0"/>
                      </a:lnTo>
                      <a:lnTo>
                        <a:pt x="167500" y="0"/>
                      </a:lnTo>
                      <a:lnTo>
                        <a:pt x="159194" y="1270"/>
                      </a:lnTo>
                      <a:lnTo>
                        <a:pt x="150888" y="1270"/>
                      </a:lnTo>
                      <a:lnTo>
                        <a:pt x="94195" y="11430"/>
                      </a:lnTo>
                      <a:lnTo>
                        <a:pt x="48361" y="29210"/>
                      </a:lnTo>
                      <a:lnTo>
                        <a:pt x="16764" y="53340"/>
                      </a:lnTo>
                      <a:lnTo>
                        <a:pt x="101" y="91440"/>
                      </a:lnTo>
                      <a:lnTo>
                        <a:pt x="0" y="297180"/>
                      </a:lnTo>
                      <a:lnTo>
                        <a:pt x="1689" y="309880"/>
                      </a:lnTo>
                      <a:lnTo>
                        <a:pt x="23329" y="342900"/>
                      </a:lnTo>
                      <a:lnTo>
                        <a:pt x="55118" y="364490"/>
                      </a:lnTo>
                      <a:lnTo>
                        <a:pt x="118478" y="383540"/>
                      </a:lnTo>
                      <a:lnTo>
                        <a:pt x="174663" y="388620"/>
                      </a:lnTo>
                      <a:lnTo>
                        <a:pt x="203085" y="388620"/>
                      </a:lnTo>
                      <a:lnTo>
                        <a:pt x="251625" y="383540"/>
                      </a:lnTo>
                      <a:lnTo>
                        <a:pt x="298577" y="369570"/>
                      </a:lnTo>
                      <a:lnTo>
                        <a:pt x="339471" y="346710"/>
                      </a:lnTo>
                      <a:lnTo>
                        <a:pt x="365099" y="311150"/>
                      </a:lnTo>
                      <a:lnTo>
                        <a:pt x="366737" y="299720"/>
                      </a:lnTo>
                      <a:lnTo>
                        <a:pt x="367042" y="299720"/>
                      </a:lnTo>
                      <a:lnTo>
                        <a:pt x="367245" y="298450"/>
                      </a:lnTo>
                      <a:lnTo>
                        <a:pt x="367245" y="275590"/>
                      </a:lnTo>
                      <a:lnTo>
                        <a:pt x="367245" y="204470"/>
                      </a:lnTo>
                      <a:lnTo>
                        <a:pt x="367245" y="137160"/>
                      </a:lnTo>
                      <a:lnTo>
                        <a:pt x="367245" y="87630"/>
                      </a:lnTo>
                      <a:close/>
                    </a:path>
                  </a:pathLst>
                </a:custGeom>
                <a:solidFill>
                  <a:srgbClr val="2A2D6B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60" name="object 34">
                <a:extLst>
                  <a:ext uri="{FF2B5EF4-FFF2-40B4-BE49-F238E27FC236}">
                    <a16:creationId xmlns:a16="http://schemas.microsoft.com/office/drawing/2014/main" id="{A616C832-6FBC-BCB0-4DD5-F26437D984CE}"/>
                  </a:ext>
                </a:extLst>
              </p:cNvPr>
              <p:cNvSpPr txBox="1"/>
              <p:nvPr/>
            </p:nvSpPr>
            <p:spPr>
              <a:xfrm>
                <a:off x="5339439" y="3302017"/>
                <a:ext cx="1303257" cy="87932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38121" rIns="0" bIns="0">
                <a:spAutoFit/>
              </a:bodyPr>
              <a:lstStyle>
                <a:lvl1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6pPr>
                <a:lvl7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7pPr>
                <a:lvl8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8pPr>
                <a:lvl9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pt-BR" altLang="pt-BR" sz="1600" b="1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R$ 3,5 bilhões</a:t>
                </a:r>
                <a:r>
                  <a:rPr lang="pt-BR" altLang="pt-BR" sz="1600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 AUM</a:t>
                </a:r>
                <a:endParaRPr lang="LID4096" altLang="pt-BR" sz="1600" dirty="0">
                  <a:solidFill>
                    <a:srgbClr val="002060"/>
                  </a:solidFill>
                  <a:latin typeface="Source Sans Pro" panose="020B0503030403020204" pitchFamily="34" charset="0"/>
                  <a:cs typeface="Source Sans Pro" panose="020B0503030403020204" pitchFamily="34" charset="0"/>
                </a:endParaRPr>
              </a:p>
              <a:p>
                <a:pPr algn="ctr" eaLnBrk="1" hangingPunct="1"/>
                <a:endParaRPr lang="pt-BR" altLang="pt-BR" sz="1600" dirty="0">
                  <a:solidFill>
                    <a:srgbClr val="002060"/>
                  </a:solidFill>
                  <a:latin typeface="Source Sans Pro" panose="020B0503030403020204" pitchFamily="34" charset="0"/>
                  <a:cs typeface="Source Sans Pro" panose="020B0503030403020204" pitchFamily="34" charset="0"/>
                </a:endParaRPr>
              </a:p>
            </p:txBody>
          </p:sp>
        </p:grp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E98E1D79-44A5-1312-3476-1B3DC812C5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65599" y="2306828"/>
              <a:ext cx="1528669" cy="2852016"/>
              <a:chOff x="7889378" y="2306828"/>
              <a:chExt cx="1528669" cy="2852016"/>
            </a:xfrm>
          </p:grpSpPr>
          <p:grpSp>
            <p:nvGrpSpPr>
              <p:cNvPr id="50" name="Agrupar 34">
                <a:extLst>
                  <a:ext uri="{FF2B5EF4-FFF2-40B4-BE49-F238E27FC236}">
                    <a16:creationId xmlns:a16="http://schemas.microsoft.com/office/drawing/2014/main" id="{AC113C53-847D-09D3-07DB-4D7345338F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5527" y="2306828"/>
                <a:ext cx="976313" cy="869571"/>
                <a:chOff x="8165527" y="2306838"/>
                <a:chExt cx="976313" cy="814386"/>
              </a:xfrm>
            </p:grpSpPr>
            <p:sp>
              <p:nvSpPr>
                <p:cNvPr id="52" name="object 28">
                  <a:extLst>
                    <a:ext uri="{FF2B5EF4-FFF2-40B4-BE49-F238E27FC236}">
                      <a16:creationId xmlns:a16="http://schemas.microsoft.com/office/drawing/2014/main" id="{C2523FAE-DC64-ECD3-F1AB-70CD5F8C4A81}"/>
                    </a:ext>
                  </a:extLst>
                </p:cNvPr>
                <p:cNvSpPr/>
                <p:nvPr/>
              </p:nvSpPr>
              <p:spPr bwMode="auto">
                <a:xfrm>
                  <a:off x="8165586" y="2641299"/>
                  <a:ext cx="976252" cy="480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359" h="791210">
                      <a:moveTo>
                        <a:pt x="1609804" y="0"/>
                      </a:moveTo>
                      <a:lnTo>
                        <a:pt x="1263971" y="0"/>
                      </a:lnTo>
                      <a:lnTo>
                        <a:pt x="1261601" y="46931"/>
                      </a:lnTo>
                      <a:lnTo>
                        <a:pt x="1254643" y="92508"/>
                      </a:lnTo>
                      <a:lnTo>
                        <a:pt x="1243328" y="136500"/>
                      </a:lnTo>
                      <a:lnTo>
                        <a:pt x="1227888" y="178677"/>
                      </a:lnTo>
                      <a:lnTo>
                        <a:pt x="1208554" y="218807"/>
                      </a:lnTo>
                      <a:lnTo>
                        <a:pt x="1185556" y="256658"/>
                      </a:lnTo>
                      <a:lnTo>
                        <a:pt x="1159127" y="292001"/>
                      </a:lnTo>
                      <a:lnTo>
                        <a:pt x="1129495" y="324605"/>
                      </a:lnTo>
                      <a:lnTo>
                        <a:pt x="1096894" y="354237"/>
                      </a:lnTo>
                      <a:lnTo>
                        <a:pt x="1061553" y="380668"/>
                      </a:lnTo>
                      <a:lnTo>
                        <a:pt x="1023703" y="403667"/>
                      </a:lnTo>
                      <a:lnTo>
                        <a:pt x="983577" y="423001"/>
                      </a:lnTo>
                      <a:lnTo>
                        <a:pt x="941404" y="438441"/>
                      </a:lnTo>
                      <a:lnTo>
                        <a:pt x="897416" y="449756"/>
                      </a:lnTo>
                      <a:lnTo>
                        <a:pt x="851843" y="456714"/>
                      </a:lnTo>
                      <a:lnTo>
                        <a:pt x="804917" y="459085"/>
                      </a:lnTo>
                      <a:lnTo>
                        <a:pt x="757986" y="456714"/>
                      </a:lnTo>
                      <a:lnTo>
                        <a:pt x="712409" y="449756"/>
                      </a:lnTo>
                      <a:lnTo>
                        <a:pt x="668416" y="438441"/>
                      </a:lnTo>
                      <a:lnTo>
                        <a:pt x="626240" y="423001"/>
                      </a:lnTo>
                      <a:lnTo>
                        <a:pt x="586110" y="403667"/>
                      </a:lnTo>
                      <a:lnTo>
                        <a:pt x="548258" y="380668"/>
                      </a:lnTo>
                      <a:lnTo>
                        <a:pt x="512915" y="354237"/>
                      </a:lnTo>
                      <a:lnTo>
                        <a:pt x="480312" y="324605"/>
                      </a:lnTo>
                      <a:lnTo>
                        <a:pt x="450679" y="292001"/>
                      </a:lnTo>
                      <a:lnTo>
                        <a:pt x="424249" y="256658"/>
                      </a:lnTo>
                      <a:lnTo>
                        <a:pt x="401250" y="218807"/>
                      </a:lnTo>
                      <a:lnTo>
                        <a:pt x="381916" y="178677"/>
                      </a:lnTo>
                      <a:lnTo>
                        <a:pt x="366475" y="136500"/>
                      </a:lnTo>
                      <a:lnTo>
                        <a:pt x="355161" y="92508"/>
                      </a:lnTo>
                      <a:lnTo>
                        <a:pt x="348203" y="46931"/>
                      </a:lnTo>
                      <a:lnTo>
                        <a:pt x="345832" y="0"/>
                      </a:lnTo>
                      <a:lnTo>
                        <a:pt x="0" y="0"/>
                      </a:lnTo>
                      <a:lnTo>
                        <a:pt x="2279" y="48299"/>
                      </a:lnTo>
                      <a:lnTo>
                        <a:pt x="7355" y="95814"/>
                      </a:lnTo>
                      <a:lnTo>
                        <a:pt x="15146" y="142465"/>
                      </a:lnTo>
                      <a:lnTo>
                        <a:pt x="25571" y="188168"/>
                      </a:lnTo>
                      <a:lnTo>
                        <a:pt x="38548" y="232843"/>
                      </a:lnTo>
                      <a:lnTo>
                        <a:pt x="53996" y="276409"/>
                      </a:lnTo>
                      <a:lnTo>
                        <a:pt x="71834" y="318783"/>
                      </a:lnTo>
                      <a:lnTo>
                        <a:pt x="91979" y="359885"/>
                      </a:lnTo>
                      <a:lnTo>
                        <a:pt x="114351" y="399632"/>
                      </a:lnTo>
                      <a:lnTo>
                        <a:pt x="138868" y="437944"/>
                      </a:lnTo>
                      <a:lnTo>
                        <a:pt x="165448" y="474739"/>
                      </a:lnTo>
                      <a:lnTo>
                        <a:pt x="194011" y="509935"/>
                      </a:lnTo>
                      <a:lnTo>
                        <a:pt x="224474" y="543451"/>
                      </a:lnTo>
                      <a:lnTo>
                        <a:pt x="256756" y="575205"/>
                      </a:lnTo>
                      <a:lnTo>
                        <a:pt x="290776" y="605116"/>
                      </a:lnTo>
                      <a:lnTo>
                        <a:pt x="326453" y="633103"/>
                      </a:lnTo>
                      <a:lnTo>
                        <a:pt x="363704" y="659083"/>
                      </a:lnTo>
                      <a:lnTo>
                        <a:pt x="402449" y="682976"/>
                      </a:lnTo>
                      <a:lnTo>
                        <a:pt x="442606" y="704700"/>
                      </a:lnTo>
                      <a:lnTo>
                        <a:pt x="484093" y="724173"/>
                      </a:lnTo>
                      <a:lnTo>
                        <a:pt x="526830" y="741314"/>
                      </a:lnTo>
                      <a:lnTo>
                        <a:pt x="570734" y="756042"/>
                      </a:lnTo>
                      <a:lnTo>
                        <a:pt x="615724" y="768274"/>
                      </a:lnTo>
                      <a:lnTo>
                        <a:pt x="661719" y="777930"/>
                      </a:lnTo>
                      <a:lnTo>
                        <a:pt x="708637" y="784928"/>
                      </a:lnTo>
                      <a:lnTo>
                        <a:pt x="756397" y="789187"/>
                      </a:lnTo>
                      <a:lnTo>
                        <a:pt x="804917" y="790625"/>
                      </a:lnTo>
                      <a:lnTo>
                        <a:pt x="853432" y="789187"/>
                      </a:lnTo>
                      <a:lnTo>
                        <a:pt x="901188" y="784928"/>
                      </a:lnTo>
                      <a:lnTo>
                        <a:pt x="948102" y="777930"/>
                      </a:lnTo>
                      <a:lnTo>
                        <a:pt x="994093" y="768274"/>
                      </a:lnTo>
                      <a:lnTo>
                        <a:pt x="1039080" y="756042"/>
                      </a:lnTo>
                      <a:lnTo>
                        <a:pt x="1082981" y="741314"/>
                      </a:lnTo>
                      <a:lnTo>
                        <a:pt x="1125716" y="724173"/>
                      </a:lnTo>
                      <a:lnTo>
                        <a:pt x="1167201" y="704700"/>
                      </a:lnTo>
                      <a:lnTo>
                        <a:pt x="1207357" y="682976"/>
                      </a:lnTo>
                      <a:lnTo>
                        <a:pt x="1246100" y="659083"/>
                      </a:lnTo>
                      <a:lnTo>
                        <a:pt x="1283351" y="633103"/>
                      </a:lnTo>
                      <a:lnTo>
                        <a:pt x="1319027" y="605116"/>
                      </a:lnTo>
                      <a:lnTo>
                        <a:pt x="1353047" y="575205"/>
                      </a:lnTo>
                      <a:lnTo>
                        <a:pt x="1385330" y="543451"/>
                      </a:lnTo>
                      <a:lnTo>
                        <a:pt x="1415793" y="509935"/>
                      </a:lnTo>
                      <a:lnTo>
                        <a:pt x="1444356" y="474739"/>
                      </a:lnTo>
                      <a:lnTo>
                        <a:pt x="1470936" y="437944"/>
                      </a:lnTo>
                      <a:lnTo>
                        <a:pt x="1495454" y="399632"/>
                      </a:lnTo>
                      <a:lnTo>
                        <a:pt x="1517826" y="359885"/>
                      </a:lnTo>
                      <a:lnTo>
                        <a:pt x="1537972" y="318783"/>
                      </a:lnTo>
                      <a:lnTo>
                        <a:pt x="1555809" y="276409"/>
                      </a:lnTo>
                      <a:lnTo>
                        <a:pt x="1571257" y="232843"/>
                      </a:lnTo>
                      <a:lnTo>
                        <a:pt x="1584235" y="188168"/>
                      </a:lnTo>
                      <a:lnTo>
                        <a:pt x="1594659" y="142465"/>
                      </a:lnTo>
                      <a:lnTo>
                        <a:pt x="1602450" y="95814"/>
                      </a:lnTo>
                      <a:lnTo>
                        <a:pt x="1607525" y="48299"/>
                      </a:lnTo>
                      <a:lnTo>
                        <a:pt x="1609804" y="0"/>
                      </a:lnTo>
                      <a:close/>
                    </a:path>
                  </a:pathLst>
                </a:custGeom>
                <a:solidFill>
                  <a:srgbClr val="963683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53" name="Agrupar 29">
                  <a:extLst>
                    <a:ext uri="{FF2B5EF4-FFF2-40B4-BE49-F238E27FC236}">
                      <a16:creationId xmlns:a16="http://schemas.microsoft.com/office/drawing/2014/main" id="{474D544A-9B25-40DC-6019-2BBE58388B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473818" y="2306838"/>
                  <a:ext cx="344487" cy="393160"/>
                  <a:chOff x="8494138" y="2306840"/>
                  <a:chExt cx="344487" cy="384174"/>
                </a:xfrm>
              </p:grpSpPr>
              <p:sp>
                <p:nvSpPr>
                  <p:cNvPr id="54" name="object 29">
                    <a:extLst>
                      <a:ext uri="{FF2B5EF4-FFF2-40B4-BE49-F238E27FC236}">
                        <a16:creationId xmlns:a16="http://schemas.microsoft.com/office/drawing/2014/main" id="{CF470D66-6104-63F4-13AD-88E280D4B2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601805" y="2559579"/>
                    <a:ext cx="179376" cy="132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6544" h="217803">
                        <a:moveTo>
                          <a:pt x="152184" y="0"/>
                        </a:moveTo>
                        <a:lnTo>
                          <a:pt x="99275" y="116"/>
                        </a:lnTo>
                        <a:lnTo>
                          <a:pt x="94353" y="116"/>
                        </a:lnTo>
                        <a:lnTo>
                          <a:pt x="89348" y="493"/>
                        </a:lnTo>
                        <a:lnTo>
                          <a:pt x="50114" y="13352"/>
                        </a:lnTo>
                        <a:lnTo>
                          <a:pt x="6268" y="65163"/>
                        </a:lnTo>
                        <a:lnTo>
                          <a:pt x="0" y="187367"/>
                        </a:lnTo>
                        <a:lnTo>
                          <a:pt x="1927" y="200304"/>
                        </a:lnTo>
                        <a:lnTo>
                          <a:pt x="7658" y="209751"/>
                        </a:lnTo>
                        <a:lnTo>
                          <a:pt x="17079" y="215487"/>
                        </a:lnTo>
                        <a:lnTo>
                          <a:pt x="30093" y="217429"/>
                        </a:lnTo>
                        <a:lnTo>
                          <a:pt x="237686" y="217448"/>
                        </a:lnTo>
                        <a:lnTo>
                          <a:pt x="267688" y="217408"/>
                        </a:lnTo>
                        <a:lnTo>
                          <a:pt x="296253" y="190163"/>
                        </a:lnTo>
                        <a:lnTo>
                          <a:pt x="296275" y="187367"/>
                        </a:lnTo>
                        <a:lnTo>
                          <a:pt x="81568" y="187367"/>
                        </a:lnTo>
                        <a:lnTo>
                          <a:pt x="81568" y="187199"/>
                        </a:lnTo>
                        <a:lnTo>
                          <a:pt x="30701" y="187199"/>
                        </a:lnTo>
                        <a:lnTo>
                          <a:pt x="30512" y="186686"/>
                        </a:lnTo>
                        <a:lnTo>
                          <a:pt x="30041" y="185953"/>
                        </a:lnTo>
                        <a:lnTo>
                          <a:pt x="29971" y="162169"/>
                        </a:lnTo>
                        <a:lnTo>
                          <a:pt x="30002" y="115432"/>
                        </a:lnTo>
                        <a:lnTo>
                          <a:pt x="30586" y="94281"/>
                        </a:lnTo>
                        <a:lnTo>
                          <a:pt x="50588" y="49525"/>
                        </a:lnTo>
                        <a:lnTo>
                          <a:pt x="95704" y="30419"/>
                        </a:lnTo>
                        <a:lnTo>
                          <a:pt x="267906" y="29759"/>
                        </a:lnTo>
                        <a:lnTo>
                          <a:pt x="267188" y="28746"/>
                        </a:lnTo>
                        <a:lnTo>
                          <a:pt x="238733" y="8940"/>
                        </a:lnTo>
                        <a:lnTo>
                          <a:pt x="205062" y="786"/>
                        </a:lnTo>
                        <a:lnTo>
                          <a:pt x="178632" y="156"/>
                        </a:lnTo>
                        <a:lnTo>
                          <a:pt x="152184" y="0"/>
                        </a:lnTo>
                        <a:close/>
                      </a:path>
                      <a:path w="296544" h="217803">
                        <a:moveTo>
                          <a:pt x="221470" y="87286"/>
                        </a:moveTo>
                        <a:lnTo>
                          <a:pt x="216433" y="90909"/>
                        </a:lnTo>
                        <a:lnTo>
                          <a:pt x="214507" y="99150"/>
                        </a:lnTo>
                        <a:lnTo>
                          <a:pt x="214375" y="101202"/>
                        </a:lnTo>
                        <a:lnTo>
                          <a:pt x="214266" y="187367"/>
                        </a:lnTo>
                        <a:lnTo>
                          <a:pt x="238852" y="187367"/>
                        </a:lnTo>
                        <a:lnTo>
                          <a:pt x="238795" y="99150"/>
                        </a:lnTo>
                        <a:lnTo>
                          <a:pt x="237637" y="91789"/>
                        </a:lnTo>
                        <a:lnTo>
                          <a:pt x="232705" y="87569"/>
                        </a:lnTo>
                        <a:lnTo>
                          <a:pt x="221470" y="87286"/>
                        </a:lnTo>
                        <a:close/>
                      </a:path>
                      <a:path w="296544" h="217803">
                        <a:moveTo>
                          <a:pt x="267906" y="29759"/>
                        </a:moveTo>
                        <a:lnTo>
                          <a:pt x="148578" y="29759"/>
                        </a:lnTo>
                        <a:lnTo>
                          <a:pt x="175024" y="29936"/>
                        </a:lnTo>
                        <a:lnTo>
                          <a:pt x="201460" y="30450"/>
                        </a:lnTo>
                        <a:lnTo>
                          <a:pt x="246288" y="49943"/>
                        </a:lnTo>
                        <a:lnTo>
                          <a:pt x="265971" y="94888"/>
                        </a:lnTo>
                        <a:lnTo>
                          <a:pt x="266506" y="144212"/>
                        </a:lnTo>
                        <a:lnTo>
                          <a:pt x="266379" y="185388"/>
                        </a:lnTo>
                        <a:lnTo>
                          <a:pt x="266118" y="186173"/>
                        </a:lnTo>
                        <a:lnTo>
                          <a:pt x="265908" y="187367"/>
                        </a:lnTo>
                        <a:lnTo>
                          <a:pt x="296275" y="187367"/>
                        </a:lnTo>
                        <a:lnTo>
                          <a:pt x="296448" y="165248"/>
                        </a:lnTo>
                        <a:lnTo>
                          <a:pt x="296514" y="139726"/>
                        </a:lnTo>
                        <a:lnTo>
                          <a:pt x="296285" y="115432"/>
                        </a:lnTo>
                        <a:lnTo>
                          <a:pt x="295562" y="90553"/>
                        </a:lnTo>
                        <a:lnTo>
                          <a:pt x="287205" y="57014"/>
                        </a:lnTo>
                        <a:lnTo>
                          <a:pt x="267906" y="29759"/>
                        </a:lnTo>
                        <a:close/>
                      </a:path>
                      <a:path w="296544" h="217803">
                        <a:moveTo>
                          <a:pt x="64072" y="87328"/>
                        </a:moveTo>
                        <a:lnTo>
                          <a:pt x="59161" y="90951"/>
                        </a:lnTo>
                        <a:lnTo>
                          <a:pt x="57171" y="99275"/>
                        </a:lnTo>
                        <a:lnTo>
                          <a:pt x="57047" y="101202"/>
                        </a:lnTo>
                        <a:lnTo>
                          <a:pt x="56941" y="187199"/>
                        </a:lnTo>
                        <a:lnTo>
                          <a:pt x="81568" y="187199"/>
                        </a:lnTo>
                        <a:lnTo>
                          <a:pt x="81533" y="99150"/>
                        </a:lnTo>
                        <a:lnTo>
                          <a:pt x="80218" y="91652"/>
                        </a:lnTo>
                        <a:lnTo>
                          <a:pt x="75254" y="87506"/>
                        </a:lnTo>
                        <a:lnTo>
                          <a:pt x="64072" y="87328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  <p:pic>
                <p:nvPicPr>
                  <p:cNvPr id="55" name="object 30">
                    <a:extLst>
                      <a:ext uri="{FF2B5EF4-FFF2-40B4-BE49-F238E27FC236}">
                        <a16:creationId xmlns:a16="http://schemas.microsoft.com/office/drawing/2014/main" id="{6AC7F4B2-B3B3-911A-CE4B-2925A51F4C3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03775" y="2306840"/>
                    <a:ext cx="90462" cy="907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6" name="object 31">
                    <a:extLst>
                      <a:ext uri="{FF2B5EF4-FFF2-40B4-BE49-F238E27FC236}">
                        <a16:creationId xmlns:a16="http://schemas.microsoft.com/office/drawing/2014/main" id="{FC01B0C5-4889-E1E4-0BC5-01503EE889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3862" y="2411422"/>
                    <a:ext cx="344466" cy="193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8325" h="318135">
                        <a:moveTo>
                          <a:pt x="245554" y="118592"/>
                        </a:moveTo>
                        <a:lnTo>
                          <a:pt x="206768" y="101295"/>
                        </a:lnTo>
                        <a:lnTo>
                          <a:pt x="148907" y="100469"/>
                        </a:lnTo>
                        <a:lnTo>
                          <a:pt x="119976" y="100533"/>
                        </a:lnTo>
                        <a:lnTo>
                          <a:pt x="56883" y="109601"/>
                        </a:lnTo>
                        <a:lnTo>
                          <a:pt x="8445" y="159207"/>
                        </a:lnTo>
                        <a:lnTo>
                          <a:pt x="114" y="217766"/>
                        </a:lnTo>
                        <a:lnTo>
                          <a:pt x="0" y="241909"/>
                        </a:lnTo>
                        <a:lnTo>
                          <a:pt x="203" y="290195"/>
                        </a:lnTo>
                        <a:lnTo>
                          <a:pt x="2209" y="301739"/>
                        </a:lnTo>
                        <a:lnTo>
                          <a:pt x="7835" y="310388"/>
                        </a:lnTo>
                        <a:lnTo>
                          <a:pt x="16687" y="315836"/>
                        </a:lnTo>
                        <a:lnTo>
                          <a:pt x="28384" y="317728"/>
                        </a:lnTo>
                        <a:lnTo>
                          <a:pt x="157073" y="317715"/>
                        </a:lnTo>
                        <a:lnTo>
                          <a:pt x="81978" y="287997"/>
                        </a:lnTo>
                        <a:lnTo>
                          <a:pt x="81940" y="204863"/>
                        </a:lnTo>
                        <a:lnTo>
                          <a:pt x="81762" y="199478"/>
                        </a:lnTo>
                        <a:lnTo>
                          <a:pt x="79717" y="190906"/>
                        </a:lnTo>
                        <a:lnTo>
                          <a:pt x="74930" y="187439"/>
                        </a:lnTo>
                        <a:lnTo>
                          <a:pt x="63423" y="187972"/>
                        </a:lnTo>
                        <a:lnTo>
                          <a:pt x="58801" y="191871"/>
                        </a:lnTo>
                        <a:lnTo>
                          <a:pt x="57302" y="199694"/>
                        </a:lnTo>
                        <a:lnTo>
                          <a:pt x="57340" y="287718"/>
                        </a:lnTo>
                        <a:lnTo>
                          <a:pt x="30048" y="287718"/>
                        </a:lnTo>
                        <a:lnTo>
                          <a:pt x="29870" y="218846"/>
                        </a:lnTo>
                        <a:lnTo>
                          <a:pt x="35674" y="171297"/>
                        </a:lnTo>
                        <a:lnTo>
                          <a:pt x="69875" y="136563"/>
                        </a:lnTo>
                        <a:lnTo>
                          <a:pt x="116687" y="130314"/>
                        </a:lnTo>
                        <a:lnTo>
                          <a:pt x="193408" y="130467"/>
                        </a:lnTo>
                        <a:lnTo>
                          <a:pt x="203682" y="130962"/>
                        </a:lnTo>
                        <a:lnTo>
                          <a:pt x="213868" y="132397"/>
                        </a:lnTo>
                        <a:lnTo>
                          <a:pt x="223939" y="135242"/>
                        </a:lnTo>
                        <a:lnTo>
                          <a:pt x="232130" y="138277"/>
                        </a:lnTo>
                        <a:lnTo>
                          <a:pt x="240157" y="133896"/>
                        </a:lnTo>
                        <a:lnTo>
                          <a:pt x="242722" y="126644"/>
                        </a:lnTo>
                        <a:lnTo>
                          <a:pt x="245554" y="118592"/>
                        </a:lnTo>
                        <a:close/>
                      </a:path>
                      <a:path w="568325" h="318135">
                        <a:moveTo>
                          <a:pt x="567753" y="117830"/>
                        </a:moveTo>
                        <a:lnTo>
                          <a:pt x="559460" y="58966"/>
                        </a:lnTo>
                        <a:lnTo>
                          <a:pt x="510819" y="9309"/>
                        </a:lnTo>
                        <a:lnTo>
                          <a:pt x="449656" y="190"/>
                        </a:lnTo>
                        <a:lnTo>
                          <a:pt x="422897" y="0"/>
                        </a:lnTo>
                        <a:lnTo>
                          <a:pt x="369366" y="190"/>
                        </a:lnTo>
                        <a:lnTo>
                          <a:pt x="329323" y="8483"/>
                        </a:lnTo>
                        <a:lnTo>
                          <a:pt x="296926" y="33375"/>
                        </a:lnTo>
                        <a:lnTo>
                          <a:pt x="285737" y="51142"/>
                        </a:lnTo>
                        <a:lnTo>
                          <a:pt x="292239" y="62458"/>
                        </a:lnTo>
                        <a:lnTo>
                          <a:pt x="298754" y="65836"/>
                        </a:lnTo>
                        <a:lnTo>
                          <a:pt x="308851" y="62090"/>
                        </a:lnTo>
                        <a:lnTo>
                          <a:pt x="312953" y="58724"/>
                        </a:lnTo>
                        <a:lnTo>
                          <a:pt x="316064" y="55181"/>
                        </a:lnTo>
                        <a:lnTo>
                          <a:pt x="326656" y="44958"/>
                        </a:lnTo>
                        <a:lnTo>
                          <a:pt x="338467" y="37249"/>
                        </a:lnTo>
                        <a:lnTo>
                          <a:pt x="351586" y="32346"/>
                        </a:lnTo>
                        <a:lnTo>
                          <a:pt x="366090" y="30518"/>
                        </a:lnTo>
                        <a:lnTo>
                          <a:pt x="418680" y="30073"/>
                        </a:lnTo>
                        <a:lnTo>
                          <a:pt x="444982" y="30149"/>
                        </a:lnTo>
                        <a:lnTo>
                          <a:pt x="497090" y="36080"/>
                        </a:lnTo>
                        <a:lnTo>
                          <a:pt x="532282" y="71704"/>
                        </a:lnTo>
                        <a:lnTo>
                          <a:pt x="537959" y="119151"/>
                        </a:lnTo>
                        <a:lnTo>
                          <a:pt x="537883" y="183680"/>
                        </a:lnTo>
                        <a:lnTo>
                          <a:pt x="537603" y="187439"/>
                        </a:lnTo>
                        <a:lnTo>
                          <a:pt x="510501" y="187439"/>
                        </a:lnTo>
                        <a:lnTo>
                          <a:pt x="510552" y="100114"/>
                        </a:lnTo>
                        <a:lnTo>
                          <a:pt x="509168" y="91960"/>
                        </a:lnTo>
                        <a:lnTo>
                          <a:pt x="504139" y="87566"/>
                        </a:lnTo>
                        <a:lnTo>
                          <a:pt x="492633" y="87490"/>
                        </a:lnTo>
                        <a:lnTo>
                          <a:pt x="487794" y="91363"/>
                        </a:lnTo>
                        <a:lnTo>
                          <a:pt x="485952" y="99936"/>
                        </a:lnTo>
                        <a:lnTo>
                          <a:pt x="485838" y="187807"/>
                        </a:lnTo>
                        <a:lnTo>
                          <a:pt x="400685" y="187909"/>
                        </a:lnTo>
                        <a:lnTo>
                          <a:pt x="393941" y="194246"/>
                        </a:lnTo>
                        <a:lnTo>
                          <a:pt x="394284" y="211607"/>
                        </a:lnTo>
                        <a:lnTo>
                          <a:pt x="400799" y="217538"/>
                        </a:lnTo>
                        <a:lnTo>
                          <a:pt x="540702" y="217538"/>
                        </a:lnTo>
                        <a:lnTo>
                          <a:pt x="551688" y="215595"/>
                        </a:lnTo>
                        <a:lnTo>
                          <a:pt x="560158" y="210172"/>
                        </a:lnTo>
                        <a:lnTo>
                          <a:pt x="565607" y="201726"/>
                        </a:lnTo>
                        <a:lnTo>
                          <a:pt x="567575" y="190728"/>
                        </a:lnTo>
                        <a:lnTo>
                          <a:pt x="567753" y="117830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  <p:pic>
                <p:nvPicPr>
                  <p:cNvPr id="57" name="object 32">
                    <a:extLst>
                      <a:ext uri="{FF2B5EF4-FFF2-40B4-BE49-F238E27FC236}">
                        <a16:creationId xmlns:a16="http://schemas.microsoft.com/office/drawing/2014/main" id="{8DD62CD9-2F55-F11C-BA33-7237B89A268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538756" y="2367657"/>
                    <a:ext cx="90874" cy="909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8" name="object 33">
                    <a:extLst>
                      <a:ext uri="{FF2B5EF4-FFF2-40B4-BE49-F238E27FC236}">
                        <a16:creationId xmlns:a16="http://schemas.microsoft.com/office/drawing/2014/main" id="{CFEE1C61-21D5-9C55-2EB7-92CC6D300D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646253" y="2454997"/>
                    <a:ext cx="92069" cy="915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494" h="150495">
                        <a:moveTo>
                          <a:pt x="74364" y="0"/>
                        </a:moveTo>
                        <a:lnTo>
                          <a:pt x="45357" y="6048"/>
                        </a:lnTo>
                        <a:lnTo>
                          <a:pt x="21672" y="22238"/>
                        </a:lnTo>
                        <a:lnTo>
                          <a:pt x="5741" y="46107"/>
                        </a:lnTo>
                        <a:lnTo>
                          <a:pt x="0" y="75191"/>
                        </a:lnTo>
                        <a:lnTo>
                          <a:pt x="6032" y="104466"/>
                        </a:lnTo>
                        <a:lnTo>
                          <a:pt x="22207" y="128250"/>
                        </a:lnTo>
                        <a:lnTo>
                          <a:pt x="46139" y="144176"/>
                        </a:lnTo>
                        <a:lnTo>
                          <a:pt x="75442" y="149880"/>
                        </a:lnTo>
                        <a:lnTo>
                          <a:pt x="104489" y="143793"/>
                        </a:lnTo>
                        <a:lnTo>
                          <a:pt x="128240" y="127575"/>
                        </a:lnTo>
                        <a:lnTo>
                          <a:pt x="133354" y="119943"/>
                        </a:lnTo>
                        <a:lnTo>
                          <a:pt x="77379" y="119943"/>
                        </a:lnTo>
                        <a:lnTo>
                          <a:pt x="60466" y="117652"/>
                        </a:lnTo>
                        <a:lnTo>
                          <a:pt x="45743" y="109110"/>
                        </a:lnTo>
                        <a:lnTo>
                          <a:pt x="35050" y="95894"/>
                        </a:lnTo>
                        <a:lnTo>
                          <a:pt x="30229" y="79578"/>
                        </a:lnTo>
                        <a:lnTo>
                          <a:pt x="32303" y="60952"/>
                        </a:lnTo>
                        <a:lnTo>
                          <a:pt x="40739" y="45641"/>
                        </a:lnTo>
                        <a:lnTo>
                          <a:pt x="54480" y="34890"/>
                        </a:lnTo>
                        <a:lnTo>
                          <a:pt x="72468" y="29946"/>
                        </a:lnTo>
                        <a:lnTo>
                          <a:pt x="133244" y="29946"/>
                        </a:lnTo>
                        <a:lnTo>
                          <a:pt x="127623" y="21713"/>
                        </a:lnTo>
                        <a:lnTo>
                          <a:pt x="103650" y="5751"/>
                        </a:lnTo>
                        <a:lnTo>
                          <a:pt x="74364" y="0"/>
                        </a:lnTo>
                        <a:close/>
                      </a:path>
                      <a:path w="150494" h="150495">
                        <a:moveTo>
                          <a:pt x="133244" y="29946"/>
                        </a:moveTo>
                        <a:lnTo>
                          <a:pt x="72468" y="29946"/>
                        </a:lnTo>
                        <a:lnTo>
                          <a:pt x="89759" y="32199"/>
                        </a:lnTo>
                        <a:lnTo>
                          <a:pt x="104416" y="41009"/>
                        </a:lnTo>
                        <a:lnTo>
                          <a:pt x="114921" y="55002"/>
                        </a:lnTo>
                        <a:lnTo>
                          <a:pt x="119755" y="72804"/>
                        </a:lnTo>
                        <a:lnTo>
                          <a:pt x="117457" y="90014"/>
                        </a:lnTo>
                        <a:lnTo>
                          <a:pt x="108706" y="104635"/>
                        </a:lnTo>
                        <a:lnTo>
                          <a:pt x="94885" y="115125"/>
                        </a:lnTo>
                        <a:lnTo>
                          <a:pt x="77379" y="119943"/>
                        </a:lnTo>
                        <a:lnTo>
                          <a:pt x="133354" y="119943"/>
                        </a:lnTo>
                        <a:lnTo>
                          <a:pt x="144223" y="103722"/>
                        </a:lnTo>
                        <a:lnTo>
                          <a:pt x="149964" y="74730"/>
                        </a:lnTo>
                        <a:lnTo>
                          <a:pt x="143866" y="45502"/>
                        </a:lnTo>
                        <a:lnTo>
                          <a:pt x="133244" y="29946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sp>
            <p:nvSpPr>
              <p:cNvPr id="51" name="object 34">
                <a:extLst>
                  <a:ext uri="{FF2B5EF4-FFF2-40B4-BE49-F238E27FC236}">
                    <a16:creationId xmlns:a16="http://schemas.microsoft.com/office/drawing/2014/main" id="{9F6C366E-9E2A-539A-0A71-97598955009F}"/>
                  </a:ext>
                </a:extLst>
              </p:cNvPr>
              <p:cNvSpPr txBox="1"/>
              <p:nvPr/>
            </p:nvSpPr>
            <p:spPr>
              <a:xfrm>
                <a:off x="7889378" y="3302017"/>
                <a:ext cx="1528669" cy="185682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38121" rIns="0" bIns="0">
                <a:spAutoFit/>
              </a:bodyPr>
              <a:lstStyle>
                <a:lvl1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defTabSz="554038" eaLnBrk="0" hangingPunct="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6pPr>
                <a:lvl7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7pPr>
                <a:lvl8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8pPr>
                <a:lvl9pPr defTabSz="554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pt-BR" altLang="pt-BR" sz="1600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~ </a:t>
                </a:r>
                <a:r>
                  <a:rPr lang="pt-BR" altLang="pt-BR" sz="1600" b="1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R$ 130 milhões/ano</a:t>
                </a:r>
                <a:r>
                  <a:rPr lang="pt-BR" altLang="pt-BR" sz="1600" dirty="0">
                    <a:solidFill>
                      <a:srgbClr val="002060"/>
                    </a:solidFill>
                    <a:latin typeface="Source Sans Pro" panose="020B0503030403020204" pitchFamily="34" charset="0"/>
                    <a:cs typeface="Source Sans Pro" panose="020B0503030403020204" pitchFamily="34" charset="0"/>
                  </a:rPr>
                  <a:t> em benefícios</a:t>
                </a:r>
                <a:endParaRPr lang="LID4096" altLang="pt-BR" sz="1600" dirty="0">
                  <a:solidFill>
                    <a:srgbClr val="002060"/>
                  </a:solidFill>
                  <a:latin typeface="Source Sans Pro" panose="020B0503030403020204" pitchFamily="34" charset="0"/>
                  <a:cs typeface="Source Sans Pro" panose="020B0503030403020204" pitchFamily="34" charset="0"/>
                </a:endParaRPr>
              </a:p>
              <a:p>
                <a:pPr algn="ctr" eaLnBrk="1" hangingPunct="1"/>
                <a:endParaRPr lang="pt-BR" altLang="pt-BR" sz="1600" dirty="0">
                  <a:solidFill>
                    <a:srgbClr val="002060"/>
                  </a:solidFill>
                  <a:latin typeface="Source Sans Pro" panose="020B0503030403020204" pitchFamily="34" charset="0"/>
                  <a:cs typeface="Source Sans Pro" panose="020B0503030403020204" pitchFamily="34" charset="0"/>
                </a:endParaRPr>
              </a:p>
            </p:txBody>
          </p:sp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71CD59B7-4EF6-EA10-1247-4D2525E0DD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3981" y="2343341"/>
              <a:ext cx="1674397" cy="2255393"/>
              <a:chOff x="9941341" y="2343341"/>
              <a:chExt cx="1674397" cy="2255393"/>
            </a:xfrm>
          </p:grpSpPr>
          <p:sp>
            <p:nvSpPr>
              <p:cNvPr id="42" name="object 34">
                <a:extLst>
                  <a:ext uri="{FF2B5EF4-FFF2-40B4-BE49-F238E27FC236}">
                    <a16:creationId xmlns:a16="http://schemas.microsoft.com/office/drawing/2014/main" id="{19EEA6E0-1263-FFD5-3955-6FF8176B5DB1}"/>
                  </a:ext>
                </a:extLst>
              </p:cNvPr>
              <p:cNvSpPr txBox="1"/>
              <p:nvPr/>
            </p:nvSpPr>
            <p:spPr>
              <a:xfrm>
                <a:off x="9941341" y="3302019"/>
                <a:ext cx="1674397" cy="129671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0" tIns="38121" rIns="0" bIns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554492" fontAlgn="auto">
                  <a:spcBef>
                    <a:spcPts val="849"/>
                  </a:spcBef>
                  <a:spcAft>
                    <a:spcPts val="849"/>
                  </a:spcAft>
                </a:pPr>
                <a:r>
                  <a:rPr lang="pt-BR" sz="1600" kern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40 colaboradores</a:t>
                </a:r>
                <a:endParaRPr lang="en-BR" sz="1600" kern="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algn="ctr" defTabSz="554492" fontAlgn="auto"/>
                <a:endParaRPr sz="1600" kern="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  <p:grpSp>
            <p:nvGrpSpPr>
              <p:cNvPr id="43" name="Agrupar 35">
                <a:extLst>
                  <a:ext uri="{FF2B5EF4-FFF2-40B4-BE49-F238E27FC236}">
                    <a16:creationId xmlns:a16="http://schemas.microsoft.com/office/drawing/2014/main" id="{11122959-1EBC-0876-182B-F7B439F831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44151" y="2343341"/>
                <a:ext cx="976312" cy="830595"/>
                <a:chOff x="10344151" y="2343342"/>
                <a:chExt cx="976312" cy="777883"/>
              </a:xfrm>
            </p:grpSpPr>
            <p:sp>
              <p:nvSpPr>
                <p:cNvPr id="44" name="object 17">
                  <a:extLst>
                    <a:ext uri="{FF2B5EF4-FFF2-40B4-BE49-F238E27FC236}">
                      <a16:creationId xmlns:a16="http://schemas.microsoft.com/office/drawing/2014/main" id="{8A6459F5-3D67-E2A5-6F15-1D1034631A9B}"/>
                    </a:ext>
                  </a:extLst>
                </p:cNvPr>
                <p:cNvSpPr/>
                <p:nvPr/>
              </p:nvSpPr>
              <p:spPr>
                <a:xfrm>
                  <a:off x="10344229" y="2642121"/>
                  <a:ext cx="976252" cy="478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359" h="791210">
                      <a:moveTo>
                        <a:pt x="1609814" y="0"/>
                      </a:moveTo>
                      <a:lnTo>
                        <a:pt x="1263971" y="0"/>
                      </a:lnTo>
                      <a:lnTo>
                        <a:pt x="1261601" y="46931"/>
                      </a:lnTo>
                      <a:lnTo>
                        <a:pt x="1254643" y="92508"/>
                      </a:lnTo>
                      <a:lnTo>
                        <a:pt x="1243328" y="136500"/>
                      </a:lnTo>
                      <a:lnTo>
                        <a:pt x="1227888" y="178677"/>
                      </a:lnTo>
                      <a:lnTo>
                        <a:pt x="1208554" y="218807"/>
                      </a:lnTo>
                      <a:lnTo>
                        <a:pt x="1185556" y="256658"/>
                      </a:lnTo>
                      <a:lnTo>
                        <a:pt x="1159127" y="292001"/>
                      </a:lnTo>
                      <a:lnTo>
                        <a:pt x="1129495" y="324605"/>
                      </a:lnTo>
                      <a:lnTo>
                        <a:pt x="1096894" y="354237"/>
                      </a:lnTo>
                      <a:lnTo>
                        <a:pt x="1061553" y="380668"/>
                      </a:lnTo>
                      <a:lnTo>
                        <a:pt x="1023703" y="403667"/>
                      </a:lnTo>
                      <a:lnTo>
                        <a:pt x="983577" y="423001"/>
                      </a:lnTo>
                      <a:lnTo>
                        <a:pt x="941404" y="438441"/>
                      </a:lnTo>
                      <a:lnTo>
                        <a:pt x="897416" y="449756"/>
                      </a:lnTo>
                      <a:lnTo>
                        <a:pt x="851843" y="456714"/>
                      </a:lnTo>
                      <a:lnTo>
                        <a:pt x="804917" y="459085"/>
                      </a:lnTo>
                      <a:lnTo>
                        <a:pt x="757986" y="456714"/>
                      </a:lnTo>
                      <a:lnTo>
                        <a:pt x="712409" y="449756"/>
                      </a:lnTo>
                      <a:lnTo>
                        <a:pt x="668416" y="438441"/>
                      </a:lnTo>
                      <a:lnTo>
                        <a:pt x="626240" y="423001"/>
                      </a:lnTo>
                      <a:lnTo>
                        <a:pt x="586110" y="403667"/>
                      </a:lnTo>
                      <a:lnTo>
                        <a:pt x="548258" y="380668"/>
                      </a:lnTo>
                      <a:lnTo>
                        <a:pt x="512915" y="354237"/>
                      </a:lnTo>
                      <a:lnTo>
                        <a:pt x="480312" y="324605"/>
                      </a:lnTo>
                      <a:lnTo>
                        <a:pt x="450679" y="292001"/>
                      </a:lnTo>
                      <a:lnTo>
                        <a:pt x="424249" y="256658"/>
                      </a:lnTo>
                      <a:lnTo>
                        <a:pt x="401250" y="218807"/>
                      </a:lnTo>
                      <a:lnTo>
                        <a:pt x="381916" y="178677"/>
                      </a:lnTo>
                      <a:lnTo>
                        <a:pt x="366475" y="136500"/>
                      </a:lnTo>
                      <a:lnTo>
                        <a:pt x="355161" y="92508"/>
                      </a:lnTo>
                      <a:lnTo>
                        <a:pt x="348203" y="46931"/>
                      </a:lnTo>
                      <a:lnTo>
                        <a:pt x="345832" y="0"/>
                      </a:lnTo>
                      <a:lnTo>
                        <a:pt x="0" y="0"/>
                      </a:lnTo>
                      <a:lnTo>
                        <a:pt x="2279" y="48299"/>
                      </a:lnTo>
                      <a:lnTo>
                        <a:pt x="7355" y="95814"/>
                      </a:lnTo>
                      <a:lnTo>
                        <a:pt x="15146" y="142465"/>
                      </a:lnTo>
                      <a:lnTo>
                        <a:pt x="25571" y="188168"/>
                      </a:lnTo>
                      <a:lnTo>
                        <a:pt x="38548" y="232843"/>
                      </a:lnTo>
                      <a:lnTo>
                        <a:pt x="53996" y="276409"/>
                      </a:lnTo>
                      <a:lnTo>
                        <a:pt x="71834" y="318783"/>
                      </a:lnTo>
                      <a:lnTo>
                        <a:pt x="91979" y="359885"/>
                      </a:lnTo>
                      <a:lnTo>
                        <a:pt x="114351" y="399632"/>
                      </a:lnTo>
                      <a:lnTo>
                        <a:pt x="138868" y="437944"/>
                      </a:lnTo>
                      <a:lnTo>
                        <a:pt x="165448" y="474739"/>
                      </a:lnTo>
                      <a:lnTo>
                        <a:pt x="194011" y="509935"/>
                      </a:lnTo>
                      <a:lnTo>
                        <a:pt x="224474" y="543451"/>
                      </a:lnTo>
                      <a:lnTo>
                        <a:pt x="256756" y="575205"/>
                      </a:lnTo>
                      <a:lnTo>
                        <a:pt x="290776" y="605116"/>
                      </a:lnTo>
                      <a:lnTo>
                        <a:pt x="326453" y="633103"/>
                      </a:lnTo>
                      <a:lnTo>
                        <a:pt x="363704" y="659083"/>
                      </a:lnTo>
                      <a:lnTo>
                        <a:pt x="402449" y="682976"/>
                      </a:lnTo>
                      <a:lnTo>
                        <a:pt x="442606" y="704700"/>
                      </a:lnTo>
                      <a:lnTo>
                        <a:pt x="484093" y="724173"/>
                      </a:lnTo>
                      <a:lnTo>
                        <a:pt x="526830" y="741314"/>
                      </a:lnTo>
                      <a:lnTo>
                        <a:pt x="570734" y="756042"/>
                      </a:lnTo>
                      <a:lnTo>
                        <a:pt x="615724" y="768274"/>
                      </a:lnTo>
                      <a:lnTo>
                        <a:pt x="661719" y="777930"/>
                      </a:lnTo>
                      <a:lnTo>
                        <a:pt x="708637" y="784928"/>
                      </a:lnTo>
                      <a:lnTo>
                        <a:pt x="756397" y="789187"/>
                      </a:lnTo>
                      <a:lnTo>
                        <a:pt x="804917" y="790625"/>
                      </a:lnTo>
                      <a:lnTo>
                        <a:pt x="853432" y="789187"/>
                      </a:lnTo>
                      <a:lnTo>
                        <a:pt x="901188" y="784928"/>
                      </a:lnTo>
                      <a:lnTo>
                        <a:pt x="948102" y="777930"/>
                      </a:lnTo>
                      <a:lnTo>
                        <a:pt x="994093" y="768274"/>
                      </a:lnTo>
                      <a:lnTo>
                        <a:pt x="1039080" y="756042"/>
                      </a:lnTo>
                      <a:lnTo>
                        <a:pt x="1082981" y="741314"/>
                      </a:lnTo>
                      <a:lnTo>
                        <a:pt x="1125716" y="724173"/>
                      </a:lnTo>
                      <a:lnTo>
                        <a:pt x="1167201" y="704700"/>
                      </a:lnTo>
                      <a:lnTo>
                        <a:pt x="1207357" y="682976"/>
                      </a:lnTo>
                      <a:lnTo>
                        <a:pt x="1246101" y="659083"/>
                      </a:lnTo>
                      <a:lnTo>
                        <a:pt x="1283352" y="633103"/>
                      </a:lnTo>
                      <a:lnTo>
                        <a:pt x="1319028" y="605116"/>
                      </a:lnTo>
                      <a:lnTo>
                        <a:pt x="1353048" y="575205"/>
                      </a:lnTo>
                      <a:lnTo>
                        <a:pt x="1385331" y="543451"/>
                      </a:lnTo>
                      <a:lnTo>
                        <a:pt x="1415795" y="509935"/>
                      </a:lnTo>
                      <a:lnTo>
                        <a:pt x="1444358" y="474739"/>
                      </a:lnTo>
                      <a:lnTo>
                        <a:pt x="1470939" y="437944"/>
                      </a:lnTo>
                      <a:lnTo>
                        <a:pt x="1495457" y="399632"/>
                      </a:lnTo>
                      <a:lnTo>
                        <a:pt x="1517830" y="359885"/>
                      </a:lnTo>
                      <a:lnTo>
                        <a:pt x="1537976" y="318783"/>
                      </a:lnTo>
                      <a:lnTo>
                        <a:pt x="1555814" y="276409"/>
                      </a:lnTo>
                      <a:lnTo>
                        <a:pt x="1571263" y="232843"/>
                      </a:lnTo>
                      <a:lnTo>
                        <a:pt x="1584241" y="188168"/>
                      </a:lnTo>
                      <a:lnTo>
                        <a:pt x="1594667" y="142465"/>
                      </a:lnTo>
                      <a:lnTo>
                        <a:pt x="1602458" y="95814"/>
                      </a:lnTo>
                      <a:lnTo>
                        <a:pt x="1607535" y="48299"/>
                      </a:lnTo>
                      <a:lnTo>
                        <a:pt x="1609814" y="0"/>
                      </a:lnTo>
                      <a:close/>
                    </a:path>
                  </a:pathLst>
                </a:custGeom>
                <a:solidFill>
                  <a:srgbClr val="963683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554492" fontAlgn="auto"/>
                  <a:endParaRPr sz="1092" kern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5" name="Agrupar 12">
                  <a:extLst>
                    <a:ext uri="{FF2B5EF4-FFF2-40B4-BE49-F238E27FC236}">
                      <a16:creationId xmlns:a16="http://schemas.microsoft.com/office/drawing/2014/main" id="{B9668885-3919-6CD6-6EC5-F3B8E2833E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624094" y="2343342"/>
                  <a:ext cx="399819" cy="242897"/>
                  <a:chOff x="10652351" y="2264957"/>
                  <a:chExt cx="399819" cy="242897"/>
                </a:xfrm>
              </p:grpSpPr>
              <p:grpSp>
                <p:nvGrpSpPr>
                  <p:cNvPr id="46" name="object 11">
                    <a:extLst>
                      <a:ext uri="{FF2B5EF4-FFF2-40B4-BE49-F238E27FC236}">
                        <a16:creationId xmlns:a16="http://schemas.microsoft.com/office/drawing/2014/main" id="{5731D493-374F-FE7F-4C15-9E427F433E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652351" y="2264957"/>
                    <a:ext cx="184151" cy="233361"/>
                    <a:chOff x="17218876" y="3477602"/>
                    <a:chExt cx="304252" cy="386080"/>
                  </a:xfrm>
                </p:grpSpPr>
                <p:pic>
                  <p:nvPicPr>
                    <p:cNvPr id="48" name="object 12">
                      <a:extLst>
                        <a:ext uri="{FF2B5EF4-FFF2-40B4-BE49-F238E27FC236}">
                          <a16:creationId xmlns:a16="http://schemas.microsoft.com/office/drawing/2014/main" id="{AF1A8442-6AE9-A4EC-21AD-E5261E5297AF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7306936" y="3552260"/>
                      <a:ext cx="90259" cy="1560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49" name="object 13">
                      <a:extLst>
                        <a:ext uri="{FF2B5EF4-FFF2-40B4-BE49-F238E27FC236}">
                          <a16:creationId xmlns:a16="http://schemas.microsoft.com/office/drawing/2014/main" id="{580EEDAE-6891-A435-3D91-6B9AC6B0EF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218080" y="3477591"/>
                      <a:ext cx="304231" cy="3861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3530" h="386079">
                          <a:moveTo>
                            <a:pt x="261562" y="220202"/>
                          </a:moveTo>
                          <a:lnTo>
                            <a:pt x="261562" y="0"/>
                          </a:lnTo>
                          <a:lnTo>
                            <a:pt x="131409" y="0"/>
                          </a:lnTo>
                          <a:lnTo>
                            <a:pt x="0" y="226275"/>
                          </a:lnTo>
                          <a:lnTo>
                            <a:pt x="0" y="299257"/>
                          </a:lnTo>
                          <a:lnTo>
                            <a:pt x="164288" y="299257"/>
                          </a:lnTo>
                          <a:lnTo>
                            <a:pt x="164288" y="385642"/>
                          </a:lnTo>
                          <a:lnTo>
                            <a:pt x="261562" y="385642"/>
                          </a:lnTo>
                          <a:lnTo>
                            <a:pt x="261562" y="299257"/>
                          </a:lnTo>
                          <a:lnTo>
                            <a:pt x="302922" y="299257"/>
                          </a:lnTo>
                          <a:lnTo>
                            <a:pt x="302922" y="220202"/>
                          </a:lnTo>
                          <a:lnTo>
                            <a:pt x="261562" y="220202"/>
                          </a:lnTo>
                          <a:close/>
                        </a:path>
                      </a:pathLst>
                    </a:custGeom>
                    <a:solidFill>
                      <a:srgbClr val="2A2D6B"/>
                    </a:solidFill>
                    <a:ln w="20941">
                      <a:solidFill>
                        <a:srgbClr val="F5F6FC"/>
                      </a:solidFill>
                    </a:ln>
                  </p:spPr>
                  <p:txBody>
                    <a:bodyPr lIns="0" tIns="0" rIns="0" bIns="0"/>
                    <a:lstStyle>
                      <a:defPPr>
                        <a:defRPr lang="pt-B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554492" fontAlgn="auto"/>
                      <a:endParaRPr sz="1092" kern="0">
                        <a:solidFill>
                          <a:srgbClr val="002060"/>
                        </a:solidFill>
                      </a:endParaRPr>
                    </a:p>
                  </p:txBody>
                </p:sp>
              </p:grpSp>
              <p:sp>
                <p:nvSpPr>
                  <p:cNvPr id="47" name="object 10">
                    <a:extLst>
                      <a:ext uri="{FF2B5EF4-FFF2-40B4-BE49-F238E27FC236}">
                        <a16:creationId xmlns:a16="http://schemas.microsoft.com/office/drawing/2014/main" id="{8BCB6A87-04FA-6BF4-C6D5-1FB05AD791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77280" y="2264950"/>
                    <a:ext cx="174614" cy="242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655" h="400685">
                        <a:moveTo>
                          <a:pt x="143597" y="400354"/>
                        </a:moveTo>
                        <a:lnTo>
                          <a:pt x="183811" y="394559"/>
                        </a:lnTo>
                        <a:lnTo>
                          <a:pt x="218684" y="377322"/>
                        </a:lnTo>
                        <a:lnTo>
                          <a:pt x="247339" y="348862"/>
                        </a:lnTo>
                        <a:lnTo>
                          <a:pt x="268895" y="309400"/>
                        </a:lnTo>
                        <a:lnTo>
                          <a:pt x="282473" y="259156"/>
                        </a:lnTo>
                        <a:lnTo>
                          <a:pt x="287195" y="198349"/>
                        </a:lnTo>
                        <a:lnTo>
                          <a:pt x="282473" y="138025"/>
                        </a:lnTo>
                        <a:lnTo>
                          <a:pt x="268895" y="88516"/>
                        </a:lnTo>
                        <a:lnTo>
                          <a:pt x="247339" y="49892"/>
                        </a:lnTo>
                        <a:lnTo>
                          <a:pt x="218684" y="22219"/>
                        </a:lnTo>
                        <a:lnTo>
                          <a:pt x="183811" y="5566"/>
                        </a:lnTo>
                        <a:lnTo>
                          <a:pt x="143597" y="0"/>
                        </a:lnTo>
                        <a:lnTo>
                          <a:pt x="103380" y="5524"/>
                        </a:lnTo>
                        <a:lnTo>
                          <a:pt x="68505" y="22084"/>
                        </a:lnTo>
                        <a:lnTo>
                          <a:pt x="39852" y="49664"/>
                        </a:lnTo>
                        <a:lnTo>
                          <a:pt x="18297" y="88247"/>
                        </a:lnTo>
                        <a:lnTo>
                          <a:pt x="4720" y="137814"/>
                        </a:lnTo>
                        <a:lnTo>
                          <a:pt x="0" y="198349"/>
                        </a:lnTo>
                        <a:lnTo>
                          <a:pt x="4720" y="259156"/>
                        </a:lnTo>
                        <a:lnTo>
                          <a:pt x="18297" y="309400"/>
                        </a:lnTo>
                        <a:lnTo>
                          <a:pt x="39852" y="348862"/>
                        </a:lnTo>
                        <a:lnTo>
                          <a:pt x="68505" y="377322"/>
                        </a:lnTo>
                        <a:lnTo>
                          <a:pt x="103380" y="394559"/>
                        </a:lnTo>
                        <a:lnTo>
                          <a:pt x="143597" y="400354"/>
                        </a:lnTo>
                        <a:close/>
                      </a:path>
                      <a:path w="287655" h="400685">
                        <a:moveTo>
                          <a:pt x="143597" y="320042"/>
                        </a:moveTo>
                        <a:lnTo>
                          <a:pt x="126296" y="315402"/>
                        </a:lnTo>
                        <a:lnTo>
                          <a:pt x="111959" y="297527"/>
                        </a:lnTo>
                        <a:lnTo>
                          <a:pt x="102186" y="260487"/>
                        </a:lnTo>
                        <a:lnTo>
                          <a:pt x="98572" y="198349"/>
                        </a:lnTo>
                        <a:lnTo>
                          <a:pt x="102186" y="136783"/>
                        </a:lnTo>
                        <a:lnTo>
                          <a:pt x="111959" y="100999"/>
                        </a:lnTo>
                        <a:lnTo>
                          <a:pt x="126296" y="84380"/>
                        </a:lnTo>
                        <a:lnTo>
                          <a:pt x="143597" y="80311"/>
                        </a:lnTo>
                        <a:lnTo>
                          <a:pt x="160898" y="84380"/>
                        </a:lnTo>
                        <a:lnTo>
                          <a:pt x="175235" y="100999"/>
                        </a:lnTo>
                        <a:lnTo>
                          <a:pt x="185009" y="136783"/>
                        </a:lnTo>
                        <a:lnTo>
                          <a:pt x="188622" y="198349"/>
                        </a:lnTo>
                        <a:lnTo>
                          <a:pt x="185009" y="260487"/>
                        </a:lnTo>
                        <a:lnTo>
                          <a:pt x="175235" y="297527"/>
                        </a:lnTo>
                        <a:lnTo>
                          <a:pt x="160898" y="315402"/>
                        </a:lnTo>
                        <a:lnTo>
                          <a:pt x="143597" y="320042"/>
                        </a:lnTo>
                        <a:close/>
                      </a:path>
                    </a:pathLst>
                  </a:custGeom>
                  <a:solidFill>
                    <a:srgbClr val="2A2D6B"/>
                  </a:solidFill>
                  <a:ln w="20941">
                    <a:solidFill>
                      <a:srgbClr val="F5F6FC"/>
                    </a:solidFill>
                  </a:ln>
                </p:spPr>
                <p:txBody>
                  <a:bodyPr lIns="0" tIns="0" rIns="0" bIns="0"/>
                  <a:lstStyle>
                    <a:defPPr>
                      <a:defRPr lang="pt-B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554492" fontAlgn="auto"/>
                    <a:endParaRPr sz="1092" kern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7B4819-D55E-4586-65EC-F8EAD911FF32}"/>
              </a:ext>
            </a:extLst>
          </p:cNvPr>
          <p:cNvSpPr txBox="1"/>
          <p:nvPr/>
        </p:nvSpPr>
        <p:spPr>
          <a:xfrm>
            <a:off x="232682" y="964702"/>
            <a:ext cx="458016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17500"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/>
              <a:t>Contextualização: Fundação Elos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36A233E-1CA3-1A24-2BB9-EB4F03DA2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2939" y="1810168"/>
            <a:ext cx="1705213" cy="6001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3EAA1F1-3C8E-DAE5-5B26-82FE2F8EE6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283" y="1717498"/>
            <a:ext cx="2385815" cy="83771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05238D9-5CA6-5DF8-6C79-6352CE6E7415}"/>
              </a:ext>
            </a:extLst>
          </p:cNvPr>
          <p:cNvSpPr txBox="1"/>
          <p:nvPr/>
        </p:nvSpPr>
        <p:spPr>
          <a:xfrm>
            <a:off x="5266325" y="2401325"/>
            <a:ext cx="1304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Patrocinadora</a:t>
            </a:r>
          </a:p>
        </p:txBody>
      </p:sp>
    </p:spTree>
    <p:extLst>
      <p:ext uri="{BB962C8B-B14F-4D97-AF65-F5344CB8AC3E}">
        <p14:creationId xmlns:p14="http://schemas.microsoft.com/office/powerpoint/2010/main" val="2133046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AD8100CE-694D-F467-53FB-B178F92D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D804BD4C-FDF1-5BBC-AC0C-D2E2E549CE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9A078DC-249A-FC6D-5864-C53395037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98" y="1108490"/>
            <a:ext cx="1875774" cy="2708184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F67CD63-F339-B25E-FD63-0E4B421C6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2" y="676404"/>
            <a:ext cx="5212499" cy="2348270"/>
          </a:xfrm>
          <a:prstGeom prst="rect">
            <a:avLst/>
          </a:prstGeom>
        </p:spPr>
      </p:pic>
      <p:sp>
        <p:nvSpPr>
          <p:cNvPr id="30" name="CaixaDeTexto 9">
            <a:extLst>
              <a:ext uri="{FF2B5EF4-FFF2-40B4-BE49-F238E27FC236}">
                <a16:creationId xmlns:a16="http://schemas.microsoft.com/office/drawing/2014/main" id="{433A43CA-586E-9161-1DC6-0EFBBDDD8DD9}"/>
              </a:ext>
            </a:extLst>
          </p:cNvPr>
          <p:cNvSpPr txBox="1"/>
          <p:nvPr/>
        </p:nvSpPr>
        <p:spPr>
          <a:xfrm>
            <a:off x="1521276" y="3019869"/>
            <a:ext cx="11180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BR"/>
            </a:defPPr>
            <a:lvl1pPr>
              <a:defRPr sz="1100">
                <a:solidFill>
                  <a:schemeClr val="accent6">
                    <a:lumMod val="5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solidFill>
                  <a:srgbClr val="7030A0"/>
                </a:solidFill>
              </a:rPr>
              <a:t>Papéis formais</a:t>
            </a:r>
          </a:p>
          <a:p>
            <a:pPr algn="ctr"/>
            <a:endParaRPr lang="pt-BR" dirty="0">
              <a:solidFill>
                <a:srgbClr val="7030A0"/>
              </a:solidFill>
            </a:endParaRPr>
          </a:p>
          <a:p>
            <a:pPr algn="ctr"/>
            <a:r>
              <a:rPr lang="pt-BR" dirty="0">
                <a:solidFill>
                  <a:srgbClr val="7030A0"/>
                </a:solidFill>
              </a:rPr>
              <a:t>Comando e controle no quê e como</a:t>
            </a:r>
          </a:p>
          <a:p>
            <a:pPr algn="ctr"/>
            <a:endParaRPr lang="pt-BR" dirty="0">
              <a:solidFill>
                <a:srgbClr val="7030A0"/>
              </a:solidFill>
            </a:endParaRPr>
          </a:p>
          <a:p>
            <a:pPr algn="ctr"/>
            <a:r>
              <a:rPr lang="pt-BR" dirty="0">
                <a:solidFill>
                  <a:srgbClr val="7030A0"/>
                </a:solidFill>
              </a:rPr>
              <a:t>Previsibilidade</a:t>
            </a:r>
          </a:p>
        </p:txBody>
      </p:sp>
      <p:sp>
        <p:nvSpPr>
          <p:cNvPr id="31" name="CaixaDeTexto 10">
            <a:extLst>
              <a:ext uri="{FF2B5EF4-FFF2-40B4-BE49-F238E27FC236}">
                <a16:creationId xmlns:a16="http://schemas.microsoft.com/office/drawing/2014/main" id="{B77FF65A-3ED8-66FB-303A-85C9C5052649}"/>
              </a:ext>
            </a:extLst>
          </p:cNvPr>
          <p:cNvSpPr txBox="1"/>
          <p:nvPr/>
        </p:nvSpPr>
        <p:spPr>
          <a:xfrm>
            <a:off x="2725974" y="3034966"/>
            <a:ext cx="99112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>
                <a:solidFill>
                  <a:srgbClr val="7030A0"/>
                </a:solidFill>
              </a:rPr>
              <a:t>Inovação</a:t>
            </a:r>
          </a:p>
          <a:p>
            <a:pPr algn="ctr"/>
            <a:endParaRPr lang="pt-BR" sz="1100" dirty="0">
              <a:solidFill>
                <a:srgbClr val="7030A0"/>
              </a:solidFill>
            </a:endParaRPr>
          </a:p>
          <a:p>
            <a:pPr algn="ctr"/>
            <a:r>
              <a:rPr lang="pt-BR" sz="1100" dirty="0">
                <a:solidFill>
                  <a:srgbClr val="7030A0"/>
                </a:solidFill>
              </a:rPr>
              <a:t>Comando e controle no quê</a:t>
            </a:r>
          </a:p>
          <a:p>
            <a:pPr algn="ctr"/>
            <a:endParaRPr lang="pt-BR" sz="1100" dirty="0">
              <a:solidFill>
                <a:srgbClr val="7030A0"/>
              </a:solidFill>
            </a:endParaRPr>
          </a:p>
          <a:p>
            <a:pPr algn="ctr"/>
            <a:r>
              <a:rPr lang="pt-BR" sz="1100" dirty="0">
                <a:solidFill>
                  <a:srgbClr val="7030A0"/>
                </a:solidFill>
              </a:rPr>
              <a:t>Meritocracia</a:t>
            </a:r>
          </a:p>
        </p:txBody>
      </p:sp>
      <p:sp>
        <p:nvSpPr>
          <p:cNvPr id="32" name="CaixaDeTexto 11">
            <a:extLst>
              <a:ext uri="{FF2B5EF4-FFF2-40B4-BE49-F238E27FC236}">
                <a16:creationId xmlns:a16="http://schemas.microsoft.com/office/drawing/2014/main" id="{D01B7292-C657-EB7A-0601-F04099D75FE3}"/>
              </a:ext>
            </a:extLst>
          </p:cNvPr>
          <p:cNvSpPr txBox="1"/>
          <p:nvPr/>
        </p:nvSpPr>
        <p:spPr>
          <a:xfrm>
            <a:off x="3730139" y="3019869"/>
            <a:ext cx="12472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dirty="0">
                <a:solidFill>
                  <a:srgbClr val="7030A0"/>
                </a:solidFill>
              </a:rPr>
              <a:t>Cultura</a:t>
            </a:r>
          </a:p>
          <a:p>
            <a:pPr algn="ctr"/>
            <a:endParaRPr lang="pt-BR" sz="1100" dirty="0">
              <a:solidFill>
                <a:srgbClr val="7030A0"/>
              </a:solidFill>
            </a:endParaRPr>
          </a:p>
          <a:p>
            <a:pPr algn="ctr"/>
            <a:r>
              <a:rPr lang="pt-BR" sz="1100" dirty="0">
                <a:solidFill>
                  <a:srgbClr val="7030A0"/>
                </a:solidFill>
              </a:rPr>
              <a:t>Modelo de stakeholder</a:t>
            </a:r>
          </a:p>
          <a:p>
            <a:pPr algn="ctr"/>
            <a:endParaRPr lang="pt-BR" sz="1100" dirty="0">
              <a:solidFill>
                <a:srgbClr val="7030A0"/>
              </a:solidFill>
            </a:endParaRPr>
          </a:p>
          <a:p>
            <a:pPr algn="ctr"/>
            <a:r>
              <a:rPr lang="pt-BR" sz="1100" dirty="0">
                <a:solidFill>
                  <a:srgbClr val="7030A0"/>
                </a:solidFill>
              </a:rPr>
              <a:t>Empoderamento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D151CB71-9EAA-0953-0E02-7C07CA471A8F}"/>
              </a:ext>
            </a:extLst>
          </p:cNvPr>
          <p:cNvCxnSpPr/>
          <p:nvPr/>
        </p:nvCxnSpPr>
        <p:spPr>
          <a:xfrm>
            <a:off x="2639312" y="3065233"/>
            <a:ext cx="0" cy="1247006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26C9C913-B399-8BF9-79D6-2A2F44A389D8}"/>
              </a:ext>
            </a:extLst>
          </p:cNvPr>
          <p:cNvCxnSpPr/>
          <p:nvPr/>
        </p:nvCxnSpPr>
        <p:spPr>
          <a:xfrm>
            <a:off x="3730139" y="3065233"/>
            <a:ext cx="0" cy="1247006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Seta: Curva para Cima 35">
            <a:extLst>
              <a:ext uri="{FF2B5EF4-FFF2-40B4-BE49-F238E27FC236}">
                <a16:creationId xmlns:a16="http://schemas.microsoft.com/office/drawing/2014/main" id="{3F891A32-B2D0-B065-A86A-E9234A1DE4CA}"/>
              </a:ext>
            </a:extLst>
          </p:cNvPr>
          <p:cNvSpPr/>
          <p:nvPr/>
        </p:nvSpPr>
        <p:spPr>
          <a:xfrm>
            <a:off x="2062208" y="4329535"/>
            <a:ext cx="2318654" cy="587828"/>
          </a:xfrm>
          <a:prstGeom prst="curvedUp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F053EA2-40CF-FD49-1CAB-77FAC405D933}"/>
              </a:ext>
            </a:extLst>
          </p:cNvPr>
          <p:cNvSpPr txBox="1"/>
          <p:nvPr/>
        </p:nvSpPr>
        <p:spPr>
          <a:xfrm>
            <a:off x="2512380" y="4513909"/>
            <a:ext cx="1304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7030A0"/>
                </a:solidFill>
                <a:highlight>
                  <a:srgbClr val="FFFF00"/>
                </a:highlight>
              </a:rPr>
              <a:t>Desafio</a:t>
            </a:r>
          </a:p>
        </p:txBody>
      </p:sp>
    </p:spTree>
    <p:extLst>
      <p:ext uri="{BB962C8B-B14F-4D97-AF65-F5344CB8AC3E}">
        <p14:creationId xmlns:p14="http://schemas.microsoft.com/office/powerpoint/2010/main" val="1556071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B0ED715-88A6-F096-4C0D-D58DCC271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51" y="1359911"/>
            <a:ext cx="167503" cy="219487"/>
          </a:xfrm>
          <a:prstGeom prst="rect">
            <a:avLst/>
          </a:prstGeom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5528374B-594F-E443-1F68-3D66F7DA5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136" y="1270098"/>
            <a:ext cx="427422" cy="358110"/>
          </a:xfrm>
          <a:prstGeom prst="rect">
            <a:avLst/>
          </a:prstGeom>
        </p:spPr>
      </p:pic>
      <p:pic>
        <p:nvPicPr>
          <p:cNvPr id="4" name="Picture 25">
            <a:extLst>
              <a:ext uri="{FF2B5EF4-FFF2-40B4-BE49-F238E27FC236}">
                <a16:creationId xmlns:a16="http://schemas.microsoft.com/office/drawing/2014/main" id="{286301C2-BE89-A2D7-F36C-FFFE368B6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069" y="2436666"/>
            <a:ext cx="300350" cy="358110"/>
          </a:xfrm>
          <a:prstGeom prst="rect">
            <a:avLst/>
          </a:prstGeom>
        </p:spPr>
      </p:pic>
      <p:pic>
        <p:nvPicPr>
          <p:cNvPr id="5" name="Picture 46">
            <a:extLst>
              <a:ext uri="{FF2B5EF4-FFF2-40B4-BE49-F238E27FC236}">
                <a16:creationId xmlns:a16="http://schemas.microsoft.com/office/drawing/2014/main" id="{5B223C7C-7091-50F6-0C37-7C4D03E2B6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895" y="2401421"/>
            <a:ext cx="427422" cy="3696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F2862B-7422-BCFD-7409-C89CD3142903}"/>
              </a:ext>
            </a:extLst>
          </p:cNvPr>
          <p:cNvSpPr txBox="1"/>
          <p:nvPr/>
        </p:nvSpPr>
        <p:spPr>
          <a:xfrm>
            <a:off x="83100" y="2147527"/>
            <a:ext cx="10940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Diagnóstico da cultura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FCB70B-FFE0-EB75-18DF-A31CD953097F}"/>
              </a:ext>
            </a:extLst>
          </p:cNvPr>
          <p:cNvSpPr txBox="1"/>
          <p:nvPr/>
        </p:nvSpPr>
        <p:spPr>
          <a:xfrm>
            <a:off x="-25953" y="2759613"/>
            <a:ext cx="14447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Propensão para cenários estáveis e papéis formais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Ausência de abertura ao aprendizado pelo erro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8A4A055-9A00-9E9C-8BAE-A9225AB4CB2F}"/>
              </a:ext>
            </a:extLst>
          </p:cNvPr>
          <p:cNvSpPr txBox="1"/>
          <p:nvPr/>
        </p:nvSpPr>
        <p:spPr>
          <a:xfrm>
            <a:off x="1268236" y="2181138"/>
            <a:ext cx="14300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Evolução Cultural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690FE5F-8367-B44E-4FD5-69268CBCFC96}"/>
              </a:ext>
            </a:extLst>
          </p:cNvPr>
          <p:cNvSpPr txBox="1"/>
          <p:nvPr/>
        </p:nvSpPr>
        <p:spPr>
          <a:xfrm>
            <a:off x="2799081" y="2186142"/>
            <a:ext cx="14300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 err="1"/>
              <a:t>Squad</a:t>
            </a:r>
            <a:r>
              <a:rPr lang="pt-BR" sz="1050" b="1" dirty="0"/>
              <a:t> de inovação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390DC2-C0C3-3FD4-42BB-57BEE9AF0B4E}"/>
              </a:ext>
            </a:extLst>
          </p:cNvPr>
          <p:cNvSpPr txBox="1"/>
          <p:nvPr/>
        </p:nvSpPr>
        <p:spPr>
          <a:xfrm>
            <a:off x="5568419" y="1985944"/>
            <a:ext cx="1164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1º Ciclo de inovação aberta (</a:t>
            </a:r>
            <a:r>
              <a:rPr lang="pt-BR" sz="1050" b="1" dirty="0" err="1"/>
              <a:t>Linklab</a:t>
            </a:r>
            <a:r>
              <a:rPr lang="pt-BR" sz="1050" b="1" dirty="0"/>
              <a:t>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67EB82A-3745-F240-5544-B7BB0239240D}"/>
              </a:ext>
            </a:extLst>
          </p:cNvPr>
          <p:cNvSpPr txBox="1"/>
          <p:nvPr/>
        </p:nvSpPr>
        <p:spPr>
          <a:xfrm>
            <a:off x="1604203" y="2794791"/>
            <a:ext cx="8488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Novos valores (inovação)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2C49723-CCF9-1482-E84F-A83863E90041}"/>
              </a:ext>
            </a:extLst>
          </p:cNvPr>
          <p:cNvSpPr txBox="1"/>
          <p:nvPr/>
        </p:nvSpPr>
        <p:spPr>
          <a:xfrm>
            <a:off x="2482065" y="1532154"/>
            <a:ext cx="192434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2023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DE129BC-EDAB-A4CF-2CF6-7C55E64751F5}"/>
              </a:ext>
            </a:extLst>
          </p:cNvPr>
          <p:cNvSpPr txBox="1"/>
          <p:nvPr/>
        </p:nvSpPr>
        <p:spPr>
          <a:xfrm>
            <a:off x="98147" y="1541790"/>
            <a:ext cx="1094015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2021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49CFA4D-8554-2DCD-B600-81AF8B23F613}"/>
              </a:ext>
            </a:extLst>
          </p:cNvPr>
          <p:cNvSpPr txBox="1"/>
          <p:nvPr/>
        </p:nvSpPr>
        <p:spPr>
          <a:xfrm>
            <a:off x="1192161" y="1533626"/>
            <a:ext cx="1430067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2022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0712D02-2427-C31C-2E78-862EC634740A}"/>
              </a:ext>
            </a:extLst>
          </p:cNvPr>
          <p:cNvSpPr txBox="1"/>
          <p:nvPr/>
        </p:nvSpPr>
        <p:spPr>
          <a:xfrm>
            <a:off x="4410862" y="1540318"/>
            <a:ext cx="3220399" cy="2769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2024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7D1661-22A5-4B64-018A-DBEA98B2E53B}"/>
              </a:ext>
            </a:extLst>
          </p:cNvPr>
          <p:cNvSpPr txBox="1"/>
          <p:nvPr/>
        </p:nvSpPr>
        <p:spPr>
          <a:xfrm>
            <a:off x="2720347" y="2756223"/>
            <a:ext cx="163732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Elevação da transparência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Melhorar experiência pelo digital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Gerar eficiência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Disseminar planejamento financeiro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BC02992-DCFC-4C68-6455-223BB09C86AA}"/>
              </a:ext>
            </a:extLst>
          </p:cNvPr>
          <p:cNvSpPr txBox="1"/>
          <p:nvPr/>
        </p:nvSpPr>
        <p:spPr>
          <a:xfrm>
            <a:off x="6751257" y="2139203"/>
            <a:ext cx="10794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Publicação dos desafios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5743D84-13E1-3660-724F-35347C5AD596}"/>
              </a:ext>
            </a:extLst>
          </p:cNvPr>
          <p:cNvSpPr txBox="1"/>
          <p:nvPr/>
        </p:nvSpPr>
        <p:spPr>
          <a:xfrm>
            <a:off x="4349338" y="2054835"/>
            <a:ext cx="1430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Diagnóstico (</a:t>
            </a:r>
            <a:r>
              <a:rPr lang="pt-BR" sz="1050" b="1" dirty="0" err="1"/>
              <a:t>Innovative</a:t>
            </a:r>
            <a:r>
              <a:rPr lang="pt-BR" sz="1050" b="1" dirty="0"/>
              <a:t> </a:t>
            </a:r>
            <a:r>
              <a:rPr lang="pt-BR" sz="1050" b="1" dirty="0" err="1"/>
              <a:t>Workplaces</a:t>
            </a:r>
            <a:r>
              <a:rPr lang="pt-BR" sz="1050" b="1" dirty="0"/>
              <a:t>)</a:t>
            </a:r>
          </a:p>
        </p:txBody>
      </p:sp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6B8523BD-1AD7-7948-0586-175371E8692B}"/>
              </a:ext>
            </a:extLst>
          </p:cNvPr>
          <p:cNvSpPr/>
          <p:nvPr/>
        </p:nvSpPr>
        <p:spPr>
          <a:xfrm>
            <a:off x="84739" y="1419289"/>
            <a:ext cx="8974521" cy="527816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B0FCFE5-B40D-9549-B6B1-10F6283E5DE9}"/>
              </a:ext>
            </a:extLst>
          </p:cNvPr>
          <p:cNvSpPr txBox="1"/>
          <p:nvPr/>
        </p:nvSpPr>
        <p:spPr>
          <a:xfrm>
            <a:off x="7830715" y="2139683"/>
            <a:ext cx="9651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/>
              <a:t>Análise e contratação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01B8C9E-4B4A-8D59-51F6-4603575D3989}"/>
              </a:ext>
            </a:extLst>
          </p:cNvPr>
          <p:cNvSpPr txBox="1"/>
          <p:nvPr/>
        </p:nvSpPr>
        <p:spPr>
          <a:xfrm>
            <a:off x="7635718" y="1550254"/>
            <a:ext cx="1089558" cy="27699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2025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5F4213B-9E2F-FE2A-AADC-37BCC5F8993E}"/>
              </a:ext>
            </a:extLst>
          </p:cNvPr>
          <p:cNvSpPr txBox="1"/>
          <p:nvPr/>
        </p:nvSpPr>
        <p:spPr>
          <a:xfrm>
            <a:off x="5522668" y="2878347"/>
            <a:ext cx="14300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/>
            </a:lvl1pPr>
          </a:lstStyle>
          <a:p>
            <a:pPr algn="ctr"/>
            <a:r>
              <a:rPr lang="pt-BR" sz="1100" dirty="0"/>
              <a:t>Abertura da coleta de ideias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Classificação H1/H2/H3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Priorização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94E3DD47-42DF-2898-5B33-7F58F4AC50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30" y="2507946"/>
            <a:ext cx="695154" cy="2482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34164" y="755634"/>
            <a:ext cx="7566836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Objetivo principal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Gerar valor estratégico a partir da inovação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Elevar adaptabilidade ao meio externo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Validar o componente cultural de inovação para a estratégia e para os times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Relevância para a comunidade de Open </a:t>
            </a:r>
            <a:r>
              <a:rPr lang="pt-BR" dirty="0" err="1"/>
              <a:t>Innovation</a:t>
            </a:r>
            <a:endParaRPr lang="pt-BR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buChar char="●"/>
            </a:pPr>
            <a:r>
              <a:rPr lang="pt-BR" b="1" dirty="0"/>
              <a:t>Fortalecimento do ecossistema de inovação aberta (</a:t>
            </a:r>
            <a:r>
              <a:rPr lang="pt-BR" b="1" dirty="0" err="1"/>
              <a:t>Linklab</a:t>
            </a:r>
            <a:r>
              <a:rPr lang="pt-BR" b="1" dirty="0"/>
              <a:t>/Acate)</a:t>
            </a:r>
          </a:p>
          <a:p>
            <a:pPr lvl="1">
              <a:buChar char="●"/>
            </a:pPr>
            <a:endParaRPr lang="pt-BR" b="1" dirty="0"/>
          </a:p>
          <a:p>
            <a:pPr lvl="1">
              <a:buChar char="●"/>
            </a:pPr>
            <a:r>
              <a:rPr lang="pt-BR" b="1" dirty="0"/>
              <a:t>Exposição de um fundo de pensão ao ecossistema (ativos da ordem de R$ 1,3 trilhão)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Desenvolvimento do programa de inovação aberta em parceria com o programa </a:t>
            </a:r>
            <a:r>
              <a:rPr lang="pt-BR" dirty="0" err="1"/>
              <a:t>Linklab</a:t>
            </a:r>
            <a:r>
              <a:rPr lang="pt-BR" dirty="0"/>
              <a:t>/Acate</a:t>
            </a:r>
            <a:br>
              <a:rPr lang="pt-BR" dirty="0"/>
            </a:br>
            <a:endParaRPr lang="pt-BR" dirty="0"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 b="1" dirty="0"/>
              <a:t>Foi implementado um programa de inovação aberta </a:t>
            </a: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endParaRPr lang="pt-BR" b="1" dirty="0"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 b="1" dirty="0"/>
              <a:t>Produto de um desenho de governança de inovação</a:t>
            </a: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endParaRPr lang="pt-BR" b="1" dirty="0"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 b="1" dirty="0"/>
              <a:t>Componente essencial da transformação cultural</a:t>
            </a: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5CFF868-00F8-974D-B750-EB0D0386B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180" y="3304222"/>
            <a:ext cx="1896382" cy="17833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1EA97D6-BDD9-9479-2628-243FAA01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30" y="3304222"/>
            <a:ext cx="2887114" cy="1732268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1DDC3753-63D8-4FE9-AAD1-85329BFFA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606" y="3304221"/>
            <a:ext cx="1273806" cy="17833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286BDBA-7C63-47C0-B5EE-304EA7B9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7F4B9677-F094-F10E-62E2-2748F68C78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99C7D2-6765-F5C0-DCCF-DE322D1BA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386" y="1085851"/>
            <a:ext cx="7187007" cy="364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88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Elementos que tornam essa prática única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Adoção de uma ótica inversa da usualmente utilizada em fundos de pensão, abrindo as principais dores ao mercado e deixando em aberto a solução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Acelera a integração de tecnologias e outros ecossistemas (Open </a:t>
            </a:r>
            <a:r>
              <a:rPr lang="pt-BR" b="1" dirty="0" err="1"/>
              <a:t>Finance</a:t>
            </a:r>
            <a:r>
              <a:rPr lang="pt-BR" b="1" dirty="0"/>
              <a:t>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Diferenças em relação a abordagens tradicionais de mercado ou P&amp;D</a:t>
            </a:r>
            <a:br>
              <a:rPr lang="pt-BR" dirty="0"/>
            </a:br>
            <a:endParaRPr lang="pt-BR" dirty="0"/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b="1" dirty="0"/>
              <a:t>Optamos por incentivar a geração de ideias dos times e abrir ao mercado as soluções, diferentemente do fluxo tradicional de escolher internamente a solução e prospectar fornecedores.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Parceiros internos e externos (startups, universidades, investidores…)</a:t>
            </a:r>
          </a:p>
          <a:p>
            <a:pPr lvl="1">
              <a:spcAft>
                <a:spcPts val="600"/>
              </a:spcAft>
              <a:buFont typeface="Kanit Light"/>
              <a:buChar char="●"/>
            </a:pPr>
            <a:r>
              <a:rPr lang="pt-BR" b="1" dirty="0"/>
              <a:t>Acate – Associação Catarinense de Tecnologia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Mecanismos de </a:t>
            </a:r>
            <a:r>
              <a:rPr lang="pt-BR" dirty="0" err="1"/>
              <a:t>co-criação</a:t>
            </a:r>
            <a:r>
              <a:rPr lang="pt-BR" dirty="0"/>
              <a:t>, governança conjunta e compartilhamento de valor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Criação de </a:t>
            </a:r>
            <a:r>
              <a:rPr lang="pt-BR" b="1" dirty="0" err="1"/>
              <a:t>squad</a:t>
            </a:r>
            <a:r>
              <a:rPr lang="pt-BR" b="1" dirty="0"/>
              <a:t> para desenho da governança e execução do fluxo de inovação</a:t>
            </a:r>
          </a:p>
          <a:p>
            <a:pPr lvl="1">
              <a:spcAft>
                <a:spcPts val="600"/>
              </a:spcAft>
              <a:buFont typeface="Kanit Light"/>
              <a:buChar char="●"/>
            </a:pPr>
            <a:r>
              <a:rPr lang="pt-BR" b="1" dirty="0"/>
              <a:t>Compartilhamento do programa com outras fundações (Comitê de Inovação Abrapp) </a:t>
            </a:r>
          </a:p>
          <a:p>
            <a:pPr lvl="1">
              <a:spcAft>
                <a:spcPts val="600"/>
              </a:spcAft>
              <a:buFont typeface="Kanit Light"/>
              <a:buChar char="●"/>
            </a:pPr>
            <a:r>
              <a:rPr lang="pt-BR" b="1" dirty="0"/>
              <a:t>Realização de </a:t>
            </a:r>
            <a:r>
              <a:rPr lang="pt-BR" b="1" dirty="0" err="1"/>
              <a:t>pitch</a:t>
            </a:r>
            <a:r>
              <a:rPr lang="pt-BR" b="1" dirty="0"/>
              <a:t> reverso </a:t>
            </a:r>
          </a:p>
          <a:p>
            <a:pPr lvl="1">
              <a:spcAft>
                <a:spcPts val="600"/>
              </a:spcAft>
              <a:buChar char="●"/>
            </a:pPr>
            <a:endParaRPr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ADD6907-1555-F2CD-8BE8-FEDC6DABF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477" y="3226377"/>
            <a:ext cx="1358495" cy="143396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24D8A48-1905-2FC6-8348-5541F0554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731" y="1167491"/>
            <a:ext cx="563903" cy="5639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238221" y="98539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KPIs e métricas quantitativas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Processo de inovação aberta: MIT </a:t>
            </a:r>
            <a:r>
              <a:rPr lang="pt-BR" dirty="0" err="1"/>
              <a:t>Innovative</a:t>
            </a:r>
            <a:r>
              <a:rPr lang="pt-BR" dirty="0"/>
              <a:t> 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pt-BR" dirty="0" err="1"/>
              <a:t>Workplaces</a:t>
            </a:r>
            <a:endParaRPr lang="pt-BR" dirty="0"/>
          </a:p>
          <a:p>
            <a:pPr lvl="1">
              <a:spcBef>
                <a:spcPts val="0"/>
              </a:spcBef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Desafio atendido pelo programa: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2">
              <a:spcBef>
                <a:spcPts val="0"/>
              </a:spcBef>
              <a:buChar char="●"/>
            </a:pPr>
            <a:r>
              <a:rPr lang="pt-BR" dirty="0"/>
              <a:t>Redução do </a:t>
            </a:r>
            <a:r>
              <a:rPr lang="pt-BR" b="1" dirty="0"/>
              <a:t>risco de erros </a:t>
            </a:r>
            <a:r>
              <a:rPr lang="pt-BR" dirty="0"/>
              <a:t>em conciliações na tesouraria</a:t>
            </a:r>
          </a:p>
          <a:p>
            <a:pPr lvl="2">
              <a:spcBef>
                <a:spcPts val="0"/>
              </a:spcBef>
              <a:buChar char="●"/>
            </a:pPr>
            <a:r>
              <a:rPr lang="pt-BR" dirty="0"/>
              <a:t>Redução de </a:t>
            </a:r>
            <a:r>
              <a:rPr lang="pt-BR" b="1" dirty="0"/>
              <a:t>prazos de aprovação </a:t>
            </a:r>
            <a:r>
              <a:rPr lang="pt-BR" dirty="0"/>
              <a:t>de transações bancárias</a:t>
            </a:r>
          </a:p>
          <a:p>
            <a:pPr lvl="2">
              <a:spcBef>
                <a:spcPts val="0"/>
              </a:spcBef>
              <a:buChar char="●"/>
            </a:pPr>
            <a:r>
              <a:rPr lang="pt-BR" dirty="0"/>
              <a:t>Aumento de </a:t>
            </a:r>
            <a:r>
              <a:rPr lang="pt-BR" b="1" dirty="0"/>
              <a:t>eficiência operacional </a:t>
            </a:r>
            <a:r>
              <a:rPr lang="pt-BR" dirty="0"/>
              <a:t>do time</a:t>
            </a:r>
          </a:p>
          <a:p>
            <a:pPr lvl="2">
              <a:spcBef>
                <a:spcPts val="0"/>
              </a:spcBef>
              <a:buChar char="●"/>
            </a:pPr>
            <a:r>
              <a:rPr lang="pt-BR" dirty="0"/>
              <a:t>Maior </a:t>
            </a:r>
            <a:r>
              <a:rPr lang="pt-BR" b="1" dirty="0"/>
              <a:t>transparência</a:t>
            </a:r>
            <a:r>
              <a:rPr lang="pt-BR" dirty="0"/>
              <a:t> no fluxo de aprovação de pagamentos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br>
              <a:rPr lang="pt-BR" dirty="0"/>
            </a:br>
            <a:endParaRPr i="1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80E828D-1514-8D5D-BBEA-665BE1C8B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24" y="1124186"/>
            <a:ext cx="3496826" cy="189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Fatores críticos que permitem escalar para outros mercados ou unidades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Cultura de inovação (ainda) com maturidade baixa em fundos de pensão, mas em franco desenvolvimento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Processos diferentes entre as organizações</a:t>
            </a:r>
          </a:p>
          <a:p>
            <a:pPr lvl="1">
              <a:spcBef>
                <a:spcPts val="0"/>
              </a:spcBef>
              <a:buChar char="●"/>
            </a:pPr>
            <a:endParaRPr b="1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Recomendações para adaptação em contextos diferentes</a:t>
            </a:r>
            <a:br>
              <a:rPr lang="pt-BR" dirty="0"/>
            </a:br>
            <a:endParaRPr lang="pt-BR" dirty="0"/>
          </a:p>
          <a:p>
            <a:pPr lvl="1">
              <a:buChar char="●"/>
            </a:pPr>
            <a:r>
              <a:rPr lang="pt-BR" b="1" dirty="0"/>
              <a:t>Conexão com outros ecossistemas como parte da estratégia e da cultura</a:t>
            </a:r>
          </a:p>
          <a:p>
            <a:pPr lvl="1">
              <a:buChar char="●"/>
            </a:pPr>
            <a:endParaRPr lang="pt-BR" b="1" dirty="0"/>
          </a:p>
          <a:p>
            <a:pPr lvl="1">
              <a:buChar char="●"/>
            </a:pPr>
            <a:r>
              <a:rPr lang="pt-BR" b="1" dirty="0"/>
              <a:t>Comparar seus processos-chave com referências externas (</a:t>
            </a:r>
            <a:r>
              <a:rPr lang="pt-BR" b="1" dirty="0" err="1"/>
              <a:t>ex</a:t>
            </a:r>
            <a:r>
              <a:rPr lang="pt-BR" b="1" dirty="0"/>
              <a:t>: ISO 27.001)</a:t>
            </a:r>
            <a:endParaRPr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Principais obstáculos e como foram superados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Recursos financeiros específicos para o programa de inovação: </a:t>
            </a:r>
          </a:p>
          <a:p>
            <a:pPr lvl="2">
              <a:spcBef>
                <a:spcPts val="0"/>
              </a:spcBef>
              <a:buChar char="●"/>
            </a:pPr>
            <a:r>
              <a:rPr lang="pt-BR" b="1" dirty="0"/>
              <a:t>Superado ao substituir a ótica de contratação direta de fornecedor por abertura do desafio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Coleta de ideias: </a:t>
            </a:r>
          </a:p>
          <a:p>
            <a:pPr lvl="2">
              <a:spcBef>
                <a:spcPts val="0"/>
              </a:spcBef>
              <a:buChar char="●"/>
            </a:pPr>
            <a:r>
              <a:rPr lang="pt-BR" b="1" dirty="0"/>
              <a:t>Aguardamos a parceria (Acate) para iniciar a coleta de ideias, pois sua canalização é chave para a confiança no processo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Dicas acionáveis para quem for replicar a iniciativa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Identificar pontos a evoluir na cultura,  definir o papel da liderança e significar inovação para a organização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Estabelecer papéis e responsabilidades (</a:t>
            </a:r>
            <a:r>
              <a:rPr lang="pt-BR" b="1" dirty="0" err="1"/>
              <a:t>squad</a:t>
            </a:r>
            <a:r>
              <a:rPr lang="pt-BR" b="1" dirty="0"/>
              <a:t>)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Estabelecer indicadores-chave e conectar na estratégia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endParaRPr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Síntese do valor entregue à organização e à comunidade de Open </a:t>
            </a:r>
            <a:r>
              <a:rPr lang="pt-BR" dirty="0" err="1"/>
              <a:t>Innovation</a:t>
            </a: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Aproximação com ecossistemas financeiros (estratégica conexão Open </a:t>
            </a:r>
            <a:r>
              <a:rPr lang="pt-BR" b="1" dirty="0" err="1"/>
              <a:t>Finance</a:t>
            </a:r>
            <a:r>
              <a:rPr lang="pt-BR" b="1" dirty="0"/>
              <a:t>)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Reforço cultural para a abertura ao aprendizado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Validação do fluxo de inovação desenhado</a:t>
            </a:r>
          </a:p>
          <a:p>
            <a:pPr lvl="1">
              <a:spcBef>
                <a:spcPts val="0"/>
              </a:spcBef>
              <a:buChar char="●"/>
            </a:pPr>
            <a:endParaRPr lang="pt-BR" b="1" dirty="0"/>
          </a:p>
          <a:p>
            <a:pPr lvl="1">
              <a:spcBef>
                <a:spcPts val="0"/>
              </a:spcBef>
              <a:buChar char="●"/>
            </a:pPr>
            <a:r>
              <a:rPr lang="pt-BR" b="1" dirty="0"/>
              <a:t>Maior exposição sobre fundos de pensão no ecossistema de inovação</a:t>
            </a:r>
          </a:p>
          <a:p>
            <a:pPr lvl="1">
              <a:spcBef>
                <a:spcPts val="0"/>
              </a:spcBef>
              <a:buChar char="●"/>
            </a:pPr>
            <a:endParaRPr lang="pt-BR" b="1" i="1" dirty="0"/>
          </a:p>
          <a:p>
            <a:pPr lvl="1">
              <a:spcBef>
                <a:spcPts val="0"/>
              </a:spcBef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Próximos passos sugeridos (</a:t>
            </a:r>
            <a:r>
              <a:rPr lang="pt-BR" dirty="0" err="1"/>
              <a:t>calls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)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Início do segundo ciclo de inovação aberta (</a:t>
            </a:r>
            <a:r>
              <a:rPr lang="pt-BR" b="1" dirty="0" err="1"/>
              <a:t>Ago</a:t>
            </a:r>
            <a:r>
              <a:rPr lang="pt-BR" b="1" dirty="0"/>
              <a:t>/2025)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b="1" dirty="0"/>
              <a:t>Atração de fundos de pensão para o programa</a:t>
            </a:r>
            <a:endParaRPr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ódigo QR&#10;&#10;Descrição gerada automaticamente">
            <a:extLst>
              <a:ext uri="{FF2B5EF4-FFF2-40B4-BE49-F238E27FC236}">
                <a16:creationId xmlns:a16="http://schemas.microsoft.com/office/drawing/2014/main" id="{DC21A437-64A5-4C83-731B-885604B22D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" r="3601" b="11234"/>
          <a:stretch/>
        </p:blipFill>
        <p:spPr>
          <a:xfrm>
            <a:off x="1149101" y="1710627"/>
            <a:ext cx="1957093" cy="222421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A44537A-E1DF-E7E5-2037-CD3519602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2478" y="1598434"/>
            <a:ext cx="1829481" cy="244860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41E040B-CE20-2B09-D0E8-656F40E5D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588" y="1578333"/>
            <a:ext cx="1507312" cy="24687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714</Words>
  <Application>Microsoft Office PowerPoint</Application>
  <PresentationFormat>Apresentação na tela (16:9)</PresentationFormat>
  <Paragraphs>162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Source Sans Pro</vt:lpstr>
      <vt:lpstr>Arial</vt:lpstr>
      <vt:lpstr>Kanit</vt:lpstr>
      <vt:lpstr>Kanit Light</vt:lpstr>
      <vt:lpstr>Simple Light</vt:lpstr>
      <vt:lpstr>Apresentação do PowerPoint</vt:lpstr>
      <vt:lpstr>Contexto &amp; Desafio</vt:lpstr>
      <vt:lpstr>Contexto &amp; Desafio</vt:lpstr>
      <vt:lpstr>Contexto &amp; Desafio</vt:lpstr>
      <vt:lpstr>Contexto &amp; Desafio</vt:lpstr>
      <vt:lpstr>Objetivo da Iniciativa</vt:lpstr>
      <vt:lpstr>Tipo de Caso &amp; Descrição da Prática</vt:lpstr>
      <vt:lpstr>Tipo de Caso &amp; Descrição da Prática</vt:lpstr>
      <vt:lpstr>Originalidade &amp; Inovação</vt:lpstr>
      <vt:lpstr>Colaboração &amp; Engajamento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Rafael Judar Vicchini</cp:lastModifiedBy>
  <cp:revision>1</cp:revision>
  <dcterms:modified xsi:type="dcterms:W3CDTF">2025-08-08T23:09:12Z</dcterms:modified>
</cp:coreProperties>
</file>