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74" r:id="rId3"/>
    <p:sldId id="257" r:id="rId4"/>
    <p:sldId id="258" r:id="rId5"/>
    <p:sldId id="259" r:id="rId6"/>
    <p:sldId id="268" r:id="rId7"/>
    <p:sldId id="271" r:id="rId8"/>
    <p:sldId id="272" r:id="rId9"/>
    <p:sldId id="260" r:id="rId10"/>
    <p:sldId id="261" r:id="rId11"/>
    <p:sldId id="262" r:id="rId12"/>
    <p:sldId id="263" r:id="rId13"/>
    <p:sldId id="264" r:id="rId14"/>
    <p:sldId id="265" r:id="rId15"/>
    <p:sldId id="273" r:id="rId16"/>
    <p:sldId id="266" r:id="rId17"/>
  </p:sldIdLst>
  <p:sldSz cx="9144000" cy="5143500" type="screen16x9"/>
  <p:notesSz cx="6858000" cy="9144000"/>
  <p:embeddedFontLst>
    <p:embeddedFont>
      <p:font typeface="BancoDoBrasil Textos" panose="00000500000000000000" pitchFamily="2" charset="0"/>
      <p:regular r:id="rId19"/>
      <p:bold r:id="rId20"/>
      <p:italic r:id="rId21"/>
      <p:boldItalic r:id="rId22"/>
    </p:embeddedFont>
    <p:embeddedFont>
      <p:font typeface="Kanit" panose="020B0604020202020204" charset="-34"/>
      <p:regular r:id="rId23"/>
      <p:bold r:id="rId24"/>
      <p:italic r:id="rId25"/>
      <p:boldItalic r:id="rId26"/>
    </p:embeddedFont>
    <p:embeddedFont>
      <p:font typeface="Kanit Light" panose="020B0604020202020204" charset="-34"/>
      <p:regular r:id="rId27"/>
      <p:bold r:id="rId28"/>
      <p:italic r:id="rId29"/>
      <p:boldItalic r:id="rId30"/>
    </p:embeddedFont>
    <p:embeddedFont>
      <p:font typeface="Open Sans" panose="020B0606030504020204" pitchFamily="34" charset="0"/>
      <p:regular r:id="rId31"/>
      <p:bold r:id="rId32"/>
      <p:italic r:id="rId33"/>
      <p:boldItalic r:id="rId34"/>
    </p:embeddedFont>
    <p:embeddedFont>
      <p:font typeface="Open Sans ExtraBold" panose="020B0906030804020204" pitchFamily="34" charset="0"/>
      <p:bold r:id="rId35"/>
      <p:boldItalic r:id="rId36"/>
    </p:embeddedFont>
    <p:embeddedFont>
      <p:font typeface="Roboto" panose="02000000000000000000" pitchFamily="2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5DE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1C-4F40-8115-AF3C1DF5B14A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1C-4F40-8115-AF3C1DF5B14A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31C-4F40-8115-AF3C1DF5B14A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0.15</c:v>
                </c:pt>
                <c:pt idx="1">
                  <c:v>0.16</c:v>
                </c:pt>
                <c:pt idx="2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1C-4F40-8115-AF3C1DF5B1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ittechreview.com.br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fgv.br/" TargetMode="External"/><Relationship Id="rId5" Type="http://schemas.openxmlformats.org/officeDocument/2006/relationships/hyperlink" Target="https://fadc.org.br/" TargetMode="External"/><Relationship Id="rId4" Type="http://schemas.openxmlformats.org/officeDocument/2006/relationships/hyperlink" Target="https://www.marcasdequemdecide.com.br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3617015f9c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571500"/>
            <a:ext cx="2743200" cy="1543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0" name="Google Shape;590;g3617015f9ce_0_0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AutoNum type="arabicPeriod"/>
            </a:pPr>
            <a:r>
              <a:rPr lang="pt-BR" sz="12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Primeira colocada na categoria Vida e Previdência do anuário Valor 1000 (2023)</a:t>
            </a:r>
            <a:endParaRPr sz="12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Char char="●"/>
            </a:pPr>
            <a:r>
              <a:rPr lang="pt-BR" sz="12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Valor Econômico - Valor 1000</a:t>
            </a:r>
            <a:endParaRPr sz="12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AutoNum type="arabicPeriod"/>
            </a:pPr>
            <a:r>
              <a:rPr lang="pt-BR" sz="12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Eleita a maior empresa na categoria Seguradoras do ranking Maiores e Melhores 2023, da Revista Exame (2023)</a:t>
            </a:r>
            <a:endParaRPr sz="12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Char char="●"/>
            </a:pPr>
            <a:r>
              <a:rPr lang="pt-BR" sz="12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Revista Exame - Maiores e Melhores</a:t>
            </a:r>
            <a:endParaRPr sz="12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AutoNum type="arabicPeriod"/>
            </a:pPr>
            <a:r>
              <a:rPr lang="pt-BR" sz="12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Indicada na lista das 20 instituições mais inovadoras do país, do MIT Technology Review Brasil (2023)</a:t>
            </a:r>
            <a:endParaRPr sz="12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Char char="●"/>
            </a:pPr>
            <a:r>
              <a:rPr lang="pt-BR" sz="12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/>
              </a:rPr>
              <a:t>MIT Technology Review Brasil</a:t>
            </a:r>
            <a:endParaRPr sz="1200">
              <a:solidFill>
                <a:schemeClr val="hlink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AutoNum type="arabicPeriod"/>
            </a:pPr>
            <a:r>
              <a:rPr lang="pt-BR" sz="12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Reconhecida como a marca mais lembrada e preferida do segmento de Previdência Privada pela pesquisa Marcas de Quem Mais Decide (2023)</a:t>
            </a:r>
            <a:endParaRPr sz="12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Char char="●"/>
            </a:pPr>
            <a:r>
              <a:rPr lang="pt-BR" sz="12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/>
              </a:rPr>
              <a:t>Pesquisa Marcas de Quem Mais Decide</a:t>
            </a:r>
            <a:endParaRPr sz="1200">
              <a:solidFill>
                <a:schemeClr val="hlink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AutoNum type="arabicPeriod"/>
            </a:pPr>
            <a:r>
              <a:rPr lang="pt-BR" sz="12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Nomeada como Empresa Amiga da Criança, pela Fundação Abrinq (2023)</a:t>
            </a:r>
            <a:endParaRPr sz="12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Char char="●"/>
            </a:pPr>
            <a:r>
              <a:rPr lang="pt-BR" sz="12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/>
              </a:rPr>
              <a:t>Fundação Abrinq - Empresa Amiga da Criança</a:t>
            </a:r>
            <a:endParaRPr sz="1200">
              <a:solidFill>
                <a:schemeClr val="hlink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AutoNum type="arabicPeriod"/>
            </a:pPr>
            <a:r>
              <a:rPr lang="pt-BR" sz="12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Certificação FIA Employee Experience (FEEx) de Clima Organizacional - Lugares Incríveis para Trabalhar (2022)</a:t>
            </a:r>
            <a:endParaRPr sz="12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Char char="●"/>
            </a:pPr>
            <a:r>
              <a:rPr lang="pt-BR" sz="12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FIA Employee Experience (FEEx)</a:t>
            </a:r>
            <a:endParaRPr sz="12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AutoNum type="arabicPeriod"/>
            </a:pPr>
            <a:r>
              <a:rPr lang="pt-BR" sz="12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Reconhecida como a melhor gestora de fundos Data-Alvo na edição especial do Guia de Previdência Valor/FGV (2022)</a:t>
            </a:r>
            <a:endParaRPr sz="12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Char char="●"/>
            </a:pPr>
            <a:r>
              <a:rPr lang="pt-BR" sz="12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Valor Econômico - Guia de Previdência</a:t>
            </a:r>
            <a:endParaRPr sz="12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Char char="●"/>
            </a:pPr>
            <a:r>
              <a:rPr lang="pt-BR" sz="120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6"/>
              </a:rPr>
              <a:t>FGV - Fundação Getulio Vargas</a:t>
            </a:r>
            <a:endParaRPr sz="1200">
              <a:solidFill>
                <a:schemeClr val="hlink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AutoNum type="arabicPeriod"/>
            </a:pPr>
            <a:r>
              <a:rPr lang="pt-BR" sz="12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Primeira colocada do segmento Serviços Financeiros - Seguradora do Empresas Mais do Estadão</a:t>
            </a:r>
            <a:endParaRPr sz="12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Char char="●"/>
            </a:pPr>
            <a:r>
              <a:rPr lang="pt-BR" sz="12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Estadão - Empresas Mais</a:t>
            </a:r>
            <a:endParaRPr sz="12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/>
          </a:p>
        </p:txBody>
      </p:sp>
      <p:sp>
        <p:nvSpPr>
          <p:cNvPr id="591" name="Google Shape;591;g3617015f9ce_0_0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fld id="{00000000-1234-1234-1234-123412341234}" type="slidenum">
              <a:rPr lang="pt-BR" sz="900"/>
              <a:t>2</a:t>
            </a:fld>
            <a:endParaRPr sz="9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 - Worldtour">
  <p:cSld name="01 - Worldtou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6149c2198d_2_179"/>
          <p:cNvSpPr txBox="1">
            <a:spLocks noGrp="1"/>
          </p:cNvSpPr>
          <p:nvPr>
            <p:ph type="title"/>
          </p:nvPr>
        </p:nvSpPr>
        <p:spPr>
          <a:xfrm>
            <a:off x="540000" y="360000"/>
            <a:ext cx="76923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7500" rIns="68575" bIns="68575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EB653E-D2C2-E69C-A601-9DD22765F88D}"/>
              </a:ext>
            </a:extLst>
          </p:cNvPr>
          <p:cNvSpPr/>
          <p:nvPr userDrawn="1"/>
        </p:nvSpPr>
        <p:spPr>
          <a:xfrm>
            <a:off x="-245327" y="4942778"/>
            <a:ext cx="847493" cy="401443"/>
          </a:xfrm>
          <a:prstGeom prst="rect">
            <a:avLst/>
          </a:prstGeom>
          <a:solidFill>
            <a:srgbClr val="2324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187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C5E6EEE-7A99-D01E-0374-2295F9E7EA5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4927600"/>
            <a:ext cx="5016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399" y="1648800"/>
            <a:ext cx="6213021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Venda no WhatsApp Brasilprev com Pix Open </a:t>
            </a:r>
            <a:r>
              <a:rPr lang="pt-BR" sz="3000" b="1" dirty="0" err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Finance</a:t>
            </a:r>
            <a:endParaRPr sz="3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Leonardo Rainho de Oliveira e Francisco Casseb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3909550"/>
            <a:ext cx="55158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Brasilprev Seguros e Previdência S.A</a:t>
            </a:r>
            <a:endParaRPr sz="1800" b="1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DC49C54D-286D-6BC0-E26B-0834A1BED7E9}"/>
              </a:ext>
            </a:extLst>
          </p:cNvPr>
          <p:cNvSpPr/>
          <p:nvPr/>
        </p:nvSpPr>
        <p:spPr>
          <a:xfrm>
            <a:off x="-532152" y="4078306"/>
            <a:ext cx="10260767" cy="132564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3" name="Google Shape;593;g3617015f9ce_0_0"/>
          <p:cNvSpPr txBox="1">
            <a:spLocks noGrp="1"/>
          </p:cNvSpPr>
          <p:nvPr>
            <p:ph type="title" idx="4294967295"/>
          </p:nvPr>
        </p:nvSpPr>
        <p:spPr>
          <a:xfrm>
            <a:off x="195942" y="192851"/>
            <a:ext cx="76930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</a:pPr>
            <a:r>
              <a:rPr lang="pt-BR" dirty="0"/>
              <a:t>A Brasilprev</a:t>
            </a:r>
            <a:endParaRPr dirty="0"/>
          </a:p>
        </p:txBody>
      </p:sp>
      <p:sp>
        <p:nvSpPr>
          <p:cNvPr id="594" name="Google Shape;594;g3617015f9ce_0_0"/>
          <p:cNvSpPr/>
          <p:nvPr/>
        </p:nvSpPr>
        <p:spPr>
          <a:xfrm flipH="1">
            <a:off x="1615686" y="1033525"/>
            <a:ext cx="5914800" cy="1083000"/>
          </a:xfrm>
          <a:prstGeom prst="roundRect">
            <a:avLst>
              <a:gd name="adj" fmla="val 8477"/>
            </a:avLst>
          </a:prstGeom>
          <a:gradFill>
            <a:gsLst>
              <a:gs pos="0">
                <a:srgbClr val="FFFFFF">
                  <a:alpha val="10196"/>
                </a:srgbClr>
              </a:gs>
              <a:gs pos="32000">
                <a:srgbClr val="FFFFFF">
                  <a:alpha val="10196"/>
                </a:srgbClr>
              </a:gs>
              <a:gs pos="100000">
                <a:srgbClr val="3F66FA">
                  <a:alpha val="10196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0000" tIns="90000" rIns="90000" bIns="90000" anchor="ctr" anchorCtr="0">
            <a:noAutofit/>
          </a:bodyPr>
          <a:lstStyle/>
          <a:p>
            <a:pPr marL="179999" marR="215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0" i="0" u="none" strike="noStrike" cap="none" dirty="0">
                <a:solidFill>
                  <a:srgbClr val="FCFC3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Joint venture entre BB Seguros e a americana Principal</a:t>
            </a:r>
            <a:r>
              <a:rPr lang="pt-BR" sz="11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</a:t>
            </a:r>
            <a:r>
              <a:rPr lang="pt-BR" sz="1100" b="0" i="0" u="none" strike="noStrike" cap="none" dirty="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pt-BR" sz="11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unindo capilaridade nacional à expertise global em previdência privada.</a:t>
            </a:r>
            <a:endParaRPr sz="11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5" name="Google Shape;595;g3617015f9ce_0_0"/>
          <p:cNvSpPr/>
          <p:nvPr/>
        </p:nvSpPr>
        <p:spPr>
          <a:xfrm flipH="1">
            <a:off x="1614675" y="2200050"/>
            <a:ext cx="5914800" cy="882442"/>
          </a:xfrm>
          <a:prstGeom prst="roundRect">
            <a:avLst>
              <a:gd name="adj" fmla="val 8477"/>
            </a:avLst>
          </a:prstGeom>
          <a:gradFill>
            <a:gsLst>
              <a:gs pos="0">
                <a:srgbClr val="FFFFFF">
                  <a:alpha val="10196"/>
                </a:srgbClr>
              </a:gs>
              <a:gs pos="32000">
                <a:srgbClr val="FFFFFF">
                  <a:alpha val="10196"/>
                </a:srgbClr>
              </a:gs>
              <a:gs pos="100000">
                <a:srgbClr val="3F66FA">
                  <a:alpha val="10196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252000" tIns="180000" rIns="252000" bIns="1800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 dirty="0">
                <a:solidFill>
                  <a:srgbClr val="FCFC30"/>
                </a:solidFill>
                <a:latin typeface="Open Sans"/>
                <a:ea typeface="Open Sans"/>
                <a:cs typeface="Open Sans"/>
                <a:sym typeface="Open Sans"/>
              </a:rPr>
              <a:t>Propósito</a:t>
            </a:r>
            <a:endParaRPr sz="1100" b="1" dirty="0">
              <a:solidFill>
                <a:srgbClr val="FCF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Transformar o jeito como o brasileiro prepara o seu futuro, promovendo o desenvolvimento sustentável.</a:t>
            </a:r>
            <a:endParaRPr sz="1100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96" name="Google Shape;596;g3617015f9ce_0_0"/>
          <p:cNvGrpSpPr/>
          <p:nvPr/>
        </p:nvGrpSpPr>
        <p:grpSpPr>
          <a:xfrm>
            <a:off x="5924276" y="1230602"/>
            <a:ext cx="1255394" cy="688849"/>
            <a:chOff x="2177190" y="1349301"/>
            <a:chExt cx="1255394" cy="688849"/>
          </a:xfrm>
        </p:grpSpPr>
        <p:pic>
          <p:nvPicPr>
            <p:cNvPr id="597" name="Google Shape;597;g3617015f9ce_0_0" title="bb seguros 1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177190" y="1349301"/>
              <a:ext cx="1255394" cy="2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8" name="Google Shape;598;g3617015f9ce_0_0" title="Principal_Financial_Group_logo 2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2676" y="1694700"/>
              <a:ext cx="1184423" cy="34345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99" name="Google Shape;599;g3617015f9ce_0_0"/>
          <p:cNvCxnSpPr/>
          <p:nvPr/>
        </p:nvCxnSpPr>
        <p:spPr>
          <a:xfrm>
            <a:off x="5613342" y="1280725"/>
            <a:ext cx="0" cy="5886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01" name="Google Shape;601;g3617015f9ce_0_0" title="Asset 1@2x.png"/>
          <p:cNvPicPr preferRelativeResize="0"/>
          <p:nvPr/>
        </p:nvPicPr>
        <p:blipFill rotWithShape="1">
          <a:blip r:embed="rId5">
            <a:alphaModFix/>
          </a:blip>
          <a:srcRect r="43003"/>
          <a:stretch/>
        </p:blipFill>
        <p:spPr>
          <a:xfrm>
            <a:off x="7821385" y="4683063"/>
            <a:ext cx="1208317" cy="3421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2" name="Google Shape;602;g3617015f9ce_0_0"/>
          <p:cNvGrpSpPr/>
          <p:nvPr/>
        </p:nvGrpSpPr>
        <p:grpSpPr>
          <a:xfrm>
            <a:off x="1614650" y="3187228"/>
            <a:ext cx="1398300" cy="786343"/>
            <a:chOff x="1614650" y="3358675"/>
            <a:chExt cx="1398300" cy="900000"/>
          </a:xfrm>
        </p:grpSpPr>
        <p:sp>
          <p:nvSpPr>
            <p:cNvPr id="603" name="Google Shape;603;g3617015f9ce_0_0"/>
            <p:cNvSpPr/>
            <p:nvPr/>
          </p:nvSpPr>
          <p:spPr>
            <a:xfrm>
              <a:off x="1614650" y="3358675"/>
              <a:ext cx="1398300" cy="900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pt-BR" sz="1100" dirty="0">
                  <a:solidFill>
                    <a:srgbClr val="262626"/>
                  </a:solidFill>
                  <a:latin typeface="Open Sans"/>
                  <a:ea typeface="Open Sans"/>
                  <a:cs typeface="Open Sans"/>
                  <a:sym typeface="Open Sans"/>
                </a:rPr>
                <a:t>AUM R$</a:t>
              </a:r>
              <a:endParaRPr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000" b="1" dirty="0">
                  <a:solidFill>
                    <a:srgbClr val="465EFF"/>
                  </a:solidFill>
                  <a:latin typeface="Open Sans"/>
                  <a:ea typeface="Open Sans"/>
                  <a:cs typeface="Open Sans"/>
                  <a:sym typeface="Open Sans"/>
                </a:rPr>
                <a:t>+434 Bi</a:t>
              </a:r>
              <a:endParaRPr sz="1100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604" name="Google Shape;604;g3617015f9ce_0_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599155" y="3399468"/>
              <a:ext cx="310819" cy="3108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</p:grpSp>
      <p:grpSp>
        <p:nvGrpSpPr>
          <p:cNvPr id="605" name="Google Shape;605;g3617015f9ce_0_0"/>
          <p:cNvGrpSpPr/>
          <p:nvPr/>
        </p:nvGrpSpPr>
        <p:grpSpPr>
          <a:xfrm>
            <a:off x="4625670" y="3187228"/>
            <a:ext cx="1398300" cy="786343"/>
            <a:chOff x="4625670" y="3358675"/>
            <a:chExt cx="1398300" cy="900000"/>
          </a:xfrm>
        </p:grpSpPr>
        <p:sp>
          <p:nvSpPr>
            <p:cNvPr id="606" name="Google Shape;606;g3617015f9ce_0_0"/>
            <p:cNvSpPr/>
            <p:nvPr/>
          </p:nvSpPr>
          <p:spPr>
            <a:xfrm>
              <a:off x="4625670" y="3358675"/>
              <a:ext cx="1398300" cy="900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pt-BR" sz="2000" b="1" dirty="0">
                  <a:solidFill>
                    <a:srgbClr val="465EFF"/>
                  </a:solidFill>
                  <a:latin typeface="Open Sans"/>
                  <a:ea typeface="Open Sans"/>
                  <a:cs typeface="Open Sans"/>
                  <a:sym typeface="Open Sans"/>
                </a:rPr>
                <a:t>31</a:t>
              </a:r>
              <a:endParaRPr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pt-BR" sz="1100" dirty="0">
                  <a:solidFill>
                    <a:srgbClr val="262626"/>
                  </a:solidFill>
                  <a:latin typeface="Open Sans"/>
                  <a:ea typeface="Open Sans"/>
                  <a:cs typeface="Open Sans"/>
                  <a:sym typeface="Open Sans"/>
                </a:rPr>
                <a:t>anos</a:t>
              </a:r>
              <a:endParaRPr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100" dirty="0">
                  <a:solidFill>
                    <a:srgbClr val="262626"/>
                  </a:solidFill>
                  <a:latin typeface="Open Sans"/>
                  <a:ea typeface="Open Sans"/>
                  <a:cs typeface="Open Sans"/>
                  <a:sym typeface="Open Sans"/>
                </a:rPr>
                <a:t>de atuação</a:t>
              </a:r>
              <a:endParaRPr sz="1100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607" name="Google Shape;607;g3617015f9ce_0_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637741" y="3442092"/>
              <a:ext cx="286537" cy="2255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</p:grpSp>
      <p:grpSp>
        <p:nvGrpSpPr>
          <p:cNvPr id="608" name="Google Shape;608;g3617015f9ce_0_0"/>
          <p:cNvGrpSpPr/>
          <p:nvPr/>
        </p:nvGrpSpPr>
        <p:grpSpPr>
          <a:xfrm>
            <a:off x="6131180" y="3187228"/>
            <a:ext cx="1398300" cy="786343"/>
            <a:chOff x="6131180" y="3358675"/>
            <a:chExt cx="1398300" cy="900000"/>
          </a:xfrm>
        </p:grpSpPr>
        <p:sp>
          <p:nvSpPr>
            <p:cNvPr id="609" name="Google Shape;609;g3617015f9ce_0_0"/>
            <p:cNvSpPr/>
            <p:nvPr/>
          </p:nvSpPr>
          <p:spPr>
            <a:xfrm>
              <a:off x="6131180" y="3358675"/>
              <a:ext cx="1398300" cy="900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pt-BR" sz="2000" b="1" dirty="0">
                  <a:solidFill>
                    <a:srgbClr val="465EFF"/>
                  </a:solidFill>
                  <a:latin typeface="Open Sans"/>
                  <a:ea typeface="Open Sans"/>
                  <a:cs typeface="Open Sans"/>
                  <a:sym typeface="Open Sans"/>
                </a:rPr>
                <a:t>730</a:t>
              </a:r>
              <a:endParaRPr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100" dirty="0" err="1">
                  <a:solidFill>
                    <a:srgbClr val="262626"/>
                  </a:solidFill>
                  <a:latin typeface="Open Sans"/>
                  <a:ea typeface="Open Sans"/>
                  <a:cs typeface="Open Sans"/>
                  <a:sym typeface="Open Sans"/>
                </a:rPr>
                <a:t>Prevlovers</a:t>
              </a:r>
              <a:endParaRPr sz="900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610" name="Google Shape;610;g3617015f9ce_0_0"/>
            <p:cNvGrpSpPr/>
            <p:nvPr/>
          </p:nvGrpSpPr>
          <p:grpSpPr>
            <a:xfrm>
              <a:off x="7209219" y="3471040"/>
              <a:ext cx="234900" cy="167677"/>
              <a:chOff x="5358011" y="3083015"/>
              <a:chExt cx="234900" cy="167677"/>
            </a:xfrm>
          </p:grpSpPr>
          <p:sp>
            <p:nvSpPr>
              <p:cNvPr id="611" name="Google Shape;611;g3617015f9ce_0_0"/>
              <p:cNvSpPr/>
              <p:nvPr/>
            </p:nvSpPr>
            <p:spPr>
              <a:xfrm rot="5400000">
                <a:off x="5394611" y="3049424"/>
                <a:ext cx="161700" cy="234900"/>
              </a:xfrm>
              <a:prstGeom prst="triangle">
                <a:avLst>
                  <a:gd name="adj" fmla="val 50000"/>
                </a:avLst>
              </a:prstGeom>
              <a:solidFill>
                <a:srgbClr val="FCFC30"/>
              </a:solidFill>
              <a:ln w="12700" cap="flat" cmpd="sng">
                <a:solidFill>
                  <a:srgbClr val="FFFF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12" name="Google Shape;612;g3617015f9ce_0_0"/>
              <p:cNvGrpSpPr/>
              <p:nvPr/>
            </p:nvGrpSpPr>
            <p:grpSpPr>
              <a:xfrm>
                <a:off x="5377639" y="3083015"/>
                <a:ext cx="195269" cy="167677"/>
                <a:chOff x="9617075" y="5861050"/>
                <a:chExt cx="730250" cy="627063"/>
              </a:xfrm>
            </p:grpSpPr>
            <p:sp>
              <p:nvSpPr>
                <p:cNvPr id="613" name="Google Shape;613;g3617015f9ce_0_0"/>
                <p:cNvSpPr/>
                <p:nvPr/>
              </p:nvSpPr>
              <p:spPr>
                <a:xfrm>
                  <a:off x="9763125" y="6130925"/>
                  <a:ext cx="442913" cy="3571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" h="95" extrusionOk="0">
                      <a:moveTo>
                        <a:pt x="86" y="0"/>
                      </a:move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15" y="0"/>
                        <a:pt x="0" y="15"/>
                        <a:pt x="2" y="32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9" y="81"/>
                        <a:pt x="19" y="95"/>
                        <a:pt x="36" y="95"/>
                      </a:cubicBezTo>
                      <a:cubicBezTo>
                        <a:pt x="81" y="95"/>
                        <a:pt x="81" y="95"/>
                        <a:pt x="81" y="95"/>
                      </a:cubicBezTo>
                      <a:cubicBezTo>
                        <a:pt x="98" y="95"/>
                        <a:pt x="108" y="80"/>
                        <a:pt x="111" y="63"/>
                      </a:cubicBezTo>
                      <a:cubicBezTo>
                        <a:pt x="116" y="31"/>
                        <a:pt x="116" y="31"/>
                        <a:pt x="116" y="31"/>
                      </a:cubicBezTo>
                      <a:cubicBezTo>
                        <a:pt x="118" y="14"/>
                        <a:pt x="102" y="0"/>
                        <a:pt x="86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465E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25" rIns="91425" bIns="4572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4" name="Google Shape;614;g3617015f9ce_0_0"/>
                <p:cNvSpPr/>
                <p:nvPr/>
              </p:nvSpPr>
              <p:spPr>
                <a:xfrm>
                  <a:off x="9867900" y="5861050"/>
                  <a:ext cx="228600" cy="2334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65E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25" rIns="91425" bIns="4572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5" name="Google Shape;615;g3617015f9ce_0_0"/>
                <p:cNvSpPr/>
                <p:nvPr/>
              </p:nvSpPr>
              <p:spPr>
                <a:xfrm>
                  <a:off x="10099675" y="6078538"/>
                  <a:ext cx="2476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59" extrusionOk="0">
                      <a:moveTo>
                        <a:pt x="46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8" y="0"/>
                        <a:pt x="3" y="2"/>
                        <a:pt x="0" y="4"/>
                      </a:cubicBezTo>
                      <a:cubicBezTo>
                        <a:pt x="5" y="5"/>
                        <a:pt x="10" y="6"/>
                        <a:pt x="14" y="9"/>
                      </a:cubicBezTo>
                      <a:cubicBezTo>
                        <a:pt x="19" y="11"/>
                        <a:pt x="24" y="14"/>
                        <a:pt x="28" y="18"/>
                      </a:cubicBezTo>
                      <a:cubicBezTo>
                        <a:pt x="34" y="26"/>
                        <a:pt x="37" y="35"/>
                        <a:pt x="36" y="44"/>
                      </a:cubicBezTo>
                      <a:cubicBezTo>
                        <a:pt x="36" y="44"/>
                        <a:pt x="36" y="44"/>
                        <a:pt x="36" y="44"/>
                      </a:cubicBezTo>
                      <a:cubicBezTo>
                        <a:pt x="36" y="44"/>
                        <a:pt x="36" y="44"/>
                        <a:pt x="36" y="44"/>
                      </a:cubicBezTo>
                      <a:cubicBezTo>
                        <a:pt x="34" y="59"/>
                        <a:pt x="34" y="59"/>
                        <a:pt x="34" y="59"/>
                      </a:cubicBezTo>
                      <a:cubicBezTo>
                        <a:pt x="43" y="59"/>
                        <a:pt x="43" y="59"/>
                        <a:pt x="43" y="59"/>
                      </a:cubicBezTo>
                      <a:cubicBezTo>
                        <a:pt x="53" y="59"/>
                        <a:pt x="60" y="50"/>
                        <a:pt x="62" y="39"/>
                      </a:cubicBezTo>
                      <a:cubicBezTo>
                        <a:pt x="64" y="19"/>
                        <a:pt x="64" y="19"/>
                        <a:pt x="64" y="19"/>
                      </a:cubicBezTo>
                      <a:cubicBezTo>
                        <a:pt x="66" y="9"/>
                        <a:pt x="56" y="0"/>
                        <a:pt x="46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465E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25" rIns="91425" bIns="4572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6" name="Google Shape;616;g3617015f9ce_0_0"/>
                <p:cNvSpPr/>
                <p:nvPr/>
              </p:nvSpPr>
              <p:spPr>
                <a:xfrm>
                  <a:off x="10137775" y="5913438"/>
                  <a:ext cx="142800" cy="1428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65E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25" rIns="91425" bIns="4572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7" name="Google Shape;617;g3617015f9ce_0_0"/>
                <p:cNvSpPr/>
                <p:nvPr/>
              </p:nvSpPr>
              <p:spPr>
                <a:xfrm>
                  <a:off x="9617075" y="6078538"/>
                  <a:ext cx="242888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" h="59" extrusionOk="0">
                      <a:moveTo>
                        <a:pt x="54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9" y="0"/>
                        <a:pt x="0" y="9"/>
                        <a:pt x="1" y="20"/>
                      </a:cubicBezTo>
                      <a:cubicBezTo>
                        <a:pt x="4" y="40"/>
                        <a:pt x="4" y="40"/>
                        <a:pt x="4" y="40"/>
                      </a:cubicBezTo>
                      <a:cubicBezTo>
                        <a:pt x="6" y="50"/>
                        <a:pt x="12" y="59"/>
                        <a:pt x="22" y="59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30" y="45"/>
                        <a:pt x="30" y="45"/>
                        <a:pt x="30" y="45"/>
                      </a:cubicBezTo>
                      <a:cubicBezTo>
                        <a:pt x="30" y="45"/>
                        <a:pt x="30" y="45"/>
                        <a:pt x="30" y="45"/>
                      </a:cubicBezTo>
                      <a:cubicBezTo>
                        <a:pt x="30" y="45"/>
                        <a:pt x="30" y="45"/>
                        <a:pt x="30" y="45"/>
                      </a:cubicBezTo>
                      <a:cubicBezTo>
                        <a:pt x="29" y="35"/>
                        <a:pt x="32" y="26"/>
                        <a:pt x="39" y="18"/>
                      </a:cubicBezTo>
                      <a:cubicBezTo>
                        <a:pt x="43" y="14"/>
                        <a:pt x="47" y="11"/>
                        <a:pt x="52" y="8"/>
                      </a:cubicBezTo>
                      <a:cubicBezTo>
                        <a:pt x="56" y="6"/>
                        <a:pt x="61" y="5"/>
                        <a:pt x="65" y="4"/>
                      </a:cubicBezTo>
                      <a:cubicBezTo>
                        <a:pt x="62" y="2"/>
                        <a:pt x="58" y="0"/>
                        <a:pt x="54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465E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25" rIns="91425" bIns="4572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8" name="Google Shape;618;g3617015f9ce_0_0"/>
                <p:cNvSpPr/>
                <p:nvPr/>
              </p:nvSpPr>
              <p:spPr>
                <a:xfrm>
                  <a:off x="9683750" y="5913438"/>
                  <a:ext cx="142800" cy="1428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65E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25" rIns="91425" bIns="4572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619" name="Google Shape;619;g3617015f9ce_0_0"/>
          <p:cNvGrpSpPr/>
          <p:nvPr/>
        </p:nvGrpSpPr>
        <p:grpSpPr>
          <a:xfrm>
            <a:off x="3120160" y="3187228"/>
            <a:ext cx="1398300" cy="786343"/>
            <a:chOff x="3120160" y="3358675"/>
            <a:chExt cx="1398300" cy="900000"/>
          </a:xfrm>
        </p:grpSpPr>
        <p:sp>
          <p:nvSpPr>
            <p:cNvPr id="620" name="Google Shape;620;g3617015f9ce_0_0"/>
            <p:cNvSpPr/>
            <p:nvPr/>
          </p:nvSpPr>
          <p:spPr>
            <a:xfrm>
              <a:off x="3120160" y="3358675"/>
              <a:ext cx="1398300" cy="900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pt-BR" sz="1100" dirty="0">
                  <a:solidFill>
                    <a:srgbClr val="262626"/>
                  </a:solidFill>
                  <a:latin typeface="Open Sans"/>
                  <a:ea typeface="Open Sans"/>
                  <a:cs typeface="Open Sans"/>
                  <a:sym typeface="Open Sans"/>
                </a:rPr>
                <a:t>Clientes</a:t>
              </a:r>
              <a:endParaRPr sz="9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000" b="1" dirty="0">
                  <a:solidFill>
                    <a:srgbClr val="465EFF"/>
                  </a:solidFill>
                  <a:latin typeface="Open Sans"/>
                  <a:ea typeface="Open Sans"/>
                  <a:cs typeface="Open Sans"/>
                  <a:sym typeface="Open Sans"/>
                </a:rPr>
                <a:t>2,6 MM</a:t>
              </a:r>
              <a:endParaRPr sz="1100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621" name="Google Shape;621;g3617015f9ce_0_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161155" y="3414496"/>
              <a:ext cx="282740" cy="2807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CFA8BD-DD23-3A39-D3F1-FD9D1C069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108" y="4272629"/>
            <a:ext cx="458621" cy="45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3" name="Google Shape;623;g3617015f9ce_0_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78214" y="4170408"/>
            <a:ext cx="519875" cy="5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g3617015f9ce_0_0" title="Group 2449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03111" y="4194875"/>
            <a:ext cx="347065" cy="58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g3617015f9ce_0_0" title="Certificado-FIA-Lugar-Incrivel-para-Trabalhar-2024-PNG-Aplicacao-1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156193" y="4174996"/>
            <a:ext cx="399506" cy="58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Logotipo&#10;&#10;Descrição gerada automaticamente">
            <a:extLst>
              <a:ext uri="{FF2B5EF4-FFF2-40B4-BE49-F238E27FC236}">
                <a16:creationId xmlns:a16="http://schemas.microsoft.com/office/drawing/2014/main" id="{B0280D5C-9D95-4834-CEB7-09B87D80DAB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97588" y="4333499"/>
            <a:ext cx="839901" cy="271568"/>
          </a:xfrm>
          <a:prstGeom prst="rect">
            <a:avLst/>
          </a:prstGeom>
        </p:spPr>
      </p:pic>
      <p:pic>
        <p:nvPicPr>
          <p:cNvPr id="7" name="Imagem 6" descr="Forma&#10;&#10;Descrição gerada automaticamente com confiança média">
            <a:extLst>
              <a:ext uri="{FF2B5EF4-FFF2-40B4-BE49-F238E27FC236}">
                <a16:creationId xmlns:a16="http://schemas.microsoft.com/office/drawing/2014/main" id="{3D11E855-6F2A-72C8-C7CE-74DACCC0C7F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40074" y="4259416"/>
            <a:ext cx="1068707" cy="3965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367BDA9-EEA8-FEFC-2547-D8669AF26813}"/>
              </a:ext>
            </a:extLst>
          </p:cNvPr>
          <p:cNvSpPr/>
          <p:nvPr/>
        </p:nvSpPr>
        <p:spPr>
          <a:xfrm>
            <a:off x="7453992" y="4637315"/>
            <a:ext cx="1774325" cy="43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5" name="Google Shape;595;g3617015f9ce_0_0">
            <a:extLst>
              <a:ext uri="{FF2B5EF4-FFF2-40B4-BE49-F238E27FC236}">
                <a16:creationId xmlns:a16="http://schemas.microsoft.com/office/drawing/2014/main" id="{B1F4F757-30EB-E6C7-40A3-5D4A67A58826}"/>
              </a:ext>
            </a:extLst>
          </p:cNvPr>
          <p:cNvSpPr/>
          <p:nvPr/>
        </p:nvSpPr>
        <p:spPr>
          <a:xfrm flipH="1">
            <a:off x="6133867" y="2967650"/>
            <a:ext cx="2995142" cy="2439234"/>
          </a:xfrm>
          <a:prstGeom prst="roundRect">
            <a:avLst>
              <a:gd name="adj" fmla="val 8477"/>
            </a:avLst>
          </a:prstGeom>
          <a:gradFill>
            <a:gsLst>
              <a:gs pos="0">
                <a:srgbClr val="FFFFFF">
                  <a:alpha val="10196"/>
                </a:srgbClr>
              </a:gs>
              <a:gs pos="32000">
                <a:srgbClr val="FFFFFF">
                  <a:alpha val="10196"/>
                </a:srgbClr>
              </a:gs>
              <a:gs pos="100000">
                <a:srgbClr val="3F66FA">
                  <a:alpha val="10196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252000" tIns="180000" rIns="252000" bIns="1800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0070C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Google Shape;595;g3617015f9ce_0_0">
            <a:extLst>
              <a:ext uri="{FF2B5EF4-FFF2-40B4-BE49-F238E27FC236}">
                <a16:creationId xmlns:a16="http://schemas.microsoft.com/office/drawing/2014/main" id="{2CFF04CA-76C8-95A9-8B1F-C3AC59DA67EB}"/>
              </a:ext>
            </a:extLst>
          </p:cNvPr>
          <p:cNvSpPr/>
          <p:nvPr/>
        </p:nvSpPr>
        <p:spPr>
          <a:xfrm flipH="1">
            <a:off x="18888" y="2967650"/>
            <a:ext cx="2995142" cy="2439234"/>
          </a:xfrm>
          <a:prstGeom prst="roundRect">
            <a:avLst>
              <a:gd name="adj" fmla="val 8477"/>
            </a:avLst>
          </a:prstGeom>
          <a:gradFill>
            <a:gsLst>
              <a:gs pos="0">
                <a:srgbClr val="FFFFFF">
                  <a:alpha val="10196"/>
                </a:srgbClr>
              </a:gs>
              <a:gs pos="32000">
                <a:srgbClr val="FFFFFF">
                  <a:alpha val="10196"/>
                </a:srgbClr>
              </a:gs>
              <a:gs pos="100000">
                <a:srgbClr val="3F66FA">
                  <a:alpha val="10196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252000" tIns="180000" rIns="252000" bIns="1800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0070C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Google Shape;595;g3617015f9ce_0_0">
            <a:extLst>
              <a:ext uri="{FF2B5EF4-FFF2-40B4-BE49-F238E27FC236}">
                <a16:creationId xmlns:a16="http://schemas.microsoft.com/office/drawing/2014/main" id="{F771B826-F153-BBF8-13BB-93A7F8222E81}"/>
              </a:ext>
            </a:extLst>
          </p:cNvPr>
          <p:cNvSpPr/>
          <p:nvPr/>
        </p:nvSpPr>
        <p:spPr>
          <a:xfrm flipH="1">
            <a:off x="3106569" y="2967650"/>
            <a:ext cx="2927989" cy="2439234"/>
          </a:xfrm>
          <a:prstGeom prst="roundRect">
            <a:avLst>
              <a:gd name="adj" fmla="val 8477"/>
            </a:avLst>
          </a:prstGeom>
          <a:gradFill>
            <a:gsLst>
              <a:gs pos="0">
                <a:srgbClr val="FFFFFF">
                  <a:alpha val="10196"/>
                </a:srgbClr>
              </a:gs>
              <a:gs pos="32000">
                <a:srgbClr val="FFFFFF">
                  <a:alpha val="10196"/>
                </a:srgbClr>
              </a:gs>
              <a:gs pos="100000">
                <a:srgbClr val="3F66FA">
                  <a:alpha val="10196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252000" tIns="180000" rIns="252000" bIns="1800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0070C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F8FC9133-DBBB-B47F-A425-A8430ECE5738}"/>
              </a:ext>
            </a:extLst>
          </p:cNvPr>
          <p:cNvSpPr txBox="1"/>
          <p:nvPr/>
        </p:nvSpPr>
        <p:spPr>
          <a:xfrm>
            <a:off x="1150053" y="1248386"/>
            <a:ext cx="68410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 b="1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A Brasilprev historicamente operava com convênio de débito exclusivo, o que limitava a oferta de meios de pagamento aos clientes de outros bancos. O boleto, apesar de ser amplamente utilizado, gera atritos tanto na jornada do cliente quanto nos processos internos. 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4333353A-1731-DAD5-65A7-E1DA4118A439}"/>
              </a:ext>
            </a:extLst>
          </p:cNvPr>
          <p:cNvSpPr txBox="1"/>
          <p:nvPr/>
        </p:nvSpPr>
        <p:spPr>
          <a:xfrm>
            <a:off x="614304" y="3832862"/>
            <a:ext cx="180431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Havia necessidade de flexibilizar as estratégias de pagamento, visando o convênio com outras instituições financeiras.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92B938B8-678E-257E-EBDC-A2274759C1BE}"/>
              </a:ext>
            </a:extLst>
          </p:cNvPr>
          <p:cNvSpPr txBox="1"/>
          <p:nvPr/>
        </p:nvSpPr>
        <p:spPr>
          <a:xfrm>
            <a:off x="3519902" y="3832862"/>
            <a:ext cx="210809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O modelo de boleto depende de lembretes e tem prazos de compensação longos, o que pode gerar atrasos, inadimplência e perda de conversão.</a:t>
            </a:r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0F1848BE-48E5-7351-7B52-8FA143294487}"/>
              </a:ext>
            </a:extLst>
          </p:cNvPr>
          <p:cNvSpPr txBox="1"/>
          <p:nvPr/>
        </p:nvSpPr>
        <p:spPr>
          <a:xfrm>
            <a:off x="596012" y="3200926"/>
            <a:ext cx="1945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>
                <a:solidFill>
                  <a:schemeClr val="tx1"/>
                </a:solidFill>
                <a:latin typeface="Kanit Light" panose="020B0604020202020204" charset="-34"/>
                <a:ea typeface="Open Sans"/>
                <a:cs typeface="Kanit Light" panose="020B0604020202020204" charset="-34"/>
                <a:sym typeface="Open Sans"/>
              </a:rPr>
              <a:t>Ampliar a quantidade de canais</a:t>
            </a:r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31CC1536-1D73-6BCC-E5AB-BDF1072FB93E}"/>
              </a:ext>
            </a:extLst>
          </p:cNvPr>
          <p:cNvSpPr txBox="1"/>
          <p:nvPr/>
        </p:nvSpPr>
        <p:spPr>
          <a:xfrm>
            <a:off x="3331474" y="3200926"/>
            <a:ext cx="25830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chemeClr val="tx1"/>
                </a:solidFill>
                <a:latin typeface="Kanit Light" panose="020B0604020202020204" charset="-34"/>
                <a:ea typeface="Open Sans"/>
                <a:cs typeface="Kanit Light" panose="020B0604020202020204" charset="-34"/>
                <a:sym typeface="Open Sans"/>
              </a:rPr>
              <a:t>Avanços nos processos de pagamento e faturamento </a:t>
            </a:r>
            <a:endParaRPr lang="pt-BR" sz="1400" b="1" dirty="0">
              <a:solidFill>
                <a:schemeClr val="tx1"/>
              </a:solidFill>
              <a:latin typeface="Kanit Light" panose="020B0604020202020204" charset="-34"/>
              <a:ea typeface="Open Sans"/>
              <a:cs typeface="Kanit Light" panose="020B0604020202020204" charset="-34"/>
              <a:sym typeface="Open San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203B63-88F9-3641-A061-07FFFE7F831D}"/>
              </a:ext>
            </a:extLst>
          </p:cNvPr>
          <p:cNvSpPr txBox="1"/>
          <p:nvPr/>
        </p:nvSpPr>
        <p:spPr>
          <a:xfrm>
            <a:off x="6447891" y="3832862"/>
            <a:ext cx="24077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Geração de arquivos, reemissões e comunicação exigem esforço extra, com impacto direto em atendimento, jornada e processos internos.</a:t>
            </a:r>
          </a:p>
        </p:txBody>
      </p:sp>
      <p:sp>
        <p:nvSpPr>
          <p:cNvPr id="14" name="Google Shape;885;g35feb478f0d_0_2991">
            <a:extLst>
              <a:ext uri="{FF2B5EF4-FFF2-40B4-BE49-F238E27FC236}">
                <a16:creationId xmlns:a16="http://schemas.microsoft.com/office/drawing/2014/main" id="{F085C250-BEA2-D16C-B5F8-45548E2825EB}"/>
              </a:ext>
            </a:extLst>
          </p:cNvPr>
          <p:cNvSpPr txBox="1">
            <a:spLocks/>
          </p:cNvSpPr>
          <p:nvPr/>
        </p:nvSpPr>
        <p:spPr>
          <a:xfrm>
            <a:off x="2831948" y="3729976"/>
            <a:ext cx="397538" cy="737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None/>
              <a:defRPr sz="28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4000" dirty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</a:p>
        </p:txBody>
      </p:sp>
      <p:sp>
        <p:nvSpPr>
          <p:cNvPr id="15" name="Google Shape;885;g35feb478f0d_0_2991">
            <a:extLst>
              <a:ext uri="{FF2B5EF4-FFF2-40B4-BE49-F238E27FC236}">
                <a16:creationId xmlns:a16="http://schemas.microsoft.com/office/drawing/2014/main" id="{6B5E8893-B4AC-716E-7FCF-4B3B02538F3A}"/>
              </a:ext>
            </a:extLst>
          </p:cNvPr>
          <p:cNvSpPr txBox="1">
            <a:spLocks/>
          </p:cNvSpPr>
          <p:nvPr/>
        </p:nvSpPr>
        <p:spPr>
          <a:xfrm>
            <a:off x="5843777" y="3729975"/>
            <a:ext cx="397538" cy="737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None/>
              <a:defRPr sz="28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4000" dirty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5232759A-CB26-9488-B29D-3939669D2F2C}"/>
              </a:ext>
            </a:extLst>
          </p:cNvPr>
          <p:cNvSpPr txBox="1"/>
          <p:nvPr/>
        </p:nvSpPr>
        <p:spPr>
          <a:xfrm>
            <a:off x="6266013" y="3229768"/>
            <a:ext cx="2717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chemeClr val="tx1"/>
                </a:solidFill>
                <a:latin typeface="Kanit Light" panose="020B0604020202020204" charset="-34"/>
                <a:ea typeface="Open Sans"/>
                <a:cs typeface="Kanit Light" panose="020B0604020202020204" charset="-34"/>
                <a:sym typeface="Open Sans"/>
              </a:rPr>
              <a:t>Melhorias  de e</a:t>
            </a:r>
            <a:r>
              <a:rPr lang="pt-BR" sz="1400" b="1" dirty="0">
                <a:solidFill>
                  <a:schemeClr val="tx1"/>
                </a:solidFill>
                <a:latin typeface="Kanit Light" panose="020B0604020202020204" charset="-34"/>
                <a:ea typeface="Open Sans"/>
                <a:cs typeface="Kanit Light" panose="020B0604020202020204" charset="-34"/>
                <a:sym typeface="Open Sans"/>
              </a:rPr>
              <a:t>ficiência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>
                <a:solidFill>
                  <a:schemeClr val="tx1"/>
                </a:solidFill>
                <a:latin typeface="Kanit Light" panose="020B0604020202020204" charset="-34"/>
                <a:ea typeface="Open Sans"/>
                <a:cs typeface="Kanit Light" panose="020B0604020202020204" charset="-34"/>
                <a:sym typeface="Open Sans"/>
              </a:rPr>
              <a:t>operacional com boletos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dirty="0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154664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/>
            <a:r>
              <a:rPr lang="pt-BR" dirty="0"/>
              <a:t>Implementação de uma jornada de venda de previdência privada via WhatsApp.</a:t>
            </a:r>
          </a:p>
          <a:p>
            <a:pPr marL="139700" lvl="0" indent="0">
              <a:buNone/>
            </a:pPr>
            <a:endParaRPr lang="pt-BR" dirty="0"/>
          </a:p>
          <a:p>
            <a:pPr lvl="0"/>
            <a:r>
              <a:rPr lang="pt-BR" dirty="0"/>
              <a:t>Aproveitamento da popularidade e acessibilidade desse canal de comunicação para democratizar o acesso aos planos de previdência. </a:t>
            </a:r>
          </a:p>
          <a:p>
            <a:pPr marL="139700" lvl="0" indent="0">
              <a:buNone/>
            </a:pPr>
            <a:endParaRPr lang="pt-BR" dirty="0"/>
          </a:p>
          <a:p>
            <a:pPr lvl="0"/>
            <a:r>
              <a:rPr lang="pt-BR" dirty="0"/>
              <a:t>Oferecer a opção de pagamentos recorrentes via PIX, permitindo que os clientes paguem de forma flexível e sem custos adicionais, utilizando qualquer instituição financeira.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br>
              <a:rPr lang="pt-BR" dirty="0"/>
            </a:br>
            <a:endParaRPr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081186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/>
            <a:r>
              <a:rPr lang="pt-BR" dirty="0"/>
              <a:t>Desenvolvimento conjunto de soluções, processos ou produtos </a:t>
            </a:r>
          </a:p>
          <a:p>
            <a:pPr lvl="0"/>
            <a:endParaRPr lang="pt-BR" dirty="0"/>
          </a:p>
          <a:p>
            <a:pPr marL="139700" lvl="0" indent="0">
              <a:spcBef>
                <a:spcPts val="600"/>
              </a:spcBef>
              <a:buNone/>
            </a:pPr>
            <a:r>
              <a:rPr lang="pt-BR" b="1" dirty="0"/>
              <a:t>Essa inovação combinou três soluções tecnológicas chave: </a:t>
            </a:r>
          </a:p>
          <a:p>
            <a:pPr lvl="0">
              <a:spcBef>
                <a:spcPts val="600"/>
              </a:spcBef>
            </a:pPr>
            <a:r>
              <a:rPr lang="pt-BR" b="1" dirty="0"/>
              <a:t>Venda pelo WhatsApp: </a:t>
            </a:r>
            <a:r>
              <a:rPr lang="pt-BR" dirty="0"/>
              <a:t>Ao utilizar o WhatsApp, um dos canais de comunicação mais populares no Brasil e em diversos outros países, simplificamos o processo de contratação dos planos de previdência, permitindo que os clientes interagissem e contratassem produtos de forma rápida e intuitiva. </a:t>
            </a:r>
          </a:p>
          <a:p>
            <a:pPr lvl="0">
              <a:spcBef>
                <a:spcPts val="600"/>
              </a:spcBef>
            </a:pPr>
            <a:r>
              <a:rPr lang="pt-BR" b="1" dirty="0"/>
              <a:t>Pagamentos Recorrentes via PIX: </a:t>
            </a:r>
            <a:r>
              <a:rPr lang="pt-BR" dirty="0"/>
              <a:t>Ao permitir pagamentos recorrentes por meio do PIX, conseguimos oferecer a nossos clientes uma solução rápida, segura e sem custos adicionais, que pode ser realizada de qualquer banco ou instituição financeira.</a:t>
            </a:r>
          </a:p>
          <a:p>
            <a:pPr lvl="0">
              <a:spcBef>
                <a:spcPts val="600"/>
              </a:spcBef>
            </a:pPr>
            <a:r>
              <a:rPr lang="pt-BR" b="1" dirty="0" err="1"/>
              <a:t>Onboarding</a:t>
            </a:r>
            <a:r>
              <a:rPr lang="pt-BR" dirty="0"/>
              <a:t>: o </a:t>
            </a:r>
            <a:r>
              <a:rPr lang="pt-BR" dirty="0" err="1"/>
              <a:t>onboarding</a:t>
            </a:r>
            <a:r>
              <a:rPr lang="pt-BR" dirty="0"/>
              <a:t> é facilitado com captura de documentos de forma digital dentro do próprio WhatsApp, reduziu as fricções e otimizando assim a experiência do usuário. Optamos por esta conveniência com grande grau de segurança para empresa e para o usuário.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12">
            <a:extLst>
              <a:ext uri="{FF2B5EF4-FFF2-40B4-BE49-F238E27FC236}">
                <a16:creationId xmlns:a16="http://schemas.microsoft.com/office/drawing/2014/main" id="{6CEBC33F-3FE2-8131-073E-B34A28BE0F81}"/>
              </a:ext>
            </a:extLst>
          </p:cNvPr>
          <p:cNvSpPr txBox="1"/>
          <p:nvPr/>
        </p:nvSpPr>
        <p:spPr>
          <a:xfrm>
            <a:off x="276467" y="702016"/>
            <a:ext cx="2646438" cy="388568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indent="-635" algn="ctr">
              <a:spcBef>
                <a:spcPts val="50"/>
              </a:spcBef>
            </a:pPr>
            <a:r>
              <a:rPr lang="en-US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Escolha</a:t>
            </a: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 de </a:t>
            </a:r>
            <a:r>
              <a:rPr lang="en-US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produto</a:t>
            </a: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 &gt; </a:t>
            </a:r>
            <a:r>
              <a:rPr lang="en-US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Solicitação</a:t>
            </a: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 de </a:t>
            </a:r>
            <a:r>
              <a:rPr lang="en-US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informações</a:t>
            </a: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 </a:t>
            </a:r>
            <a:r>
              <a:rPr lang="en-US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essenciais</a:t>
            </a: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 para </a:t>
            </a:r>
            <a:r>
              <a:rPr lang="en-US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gerar</a:t>
            </a: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 </a:t>
            </a:r>
            <a:r>
              <a:rPr lang="en-US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simulações</a:t>
            </a: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 de </a:t>
            </a:r>
            <a:r>
              <a:rPr lang="en-US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investimento</a:t>
            </a: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 </a:t>
            </a:r>
            <a:r>
              <a:rPr lang="en-US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inicial</a:t>
            </a: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 </a:t>
            </a:r>
          </a:p>
          <a:p>
            <a:pPr marL="6350" marR="2540" indent="-635" algn="ctr">
              <a:spcBef>
                <a:spcPts val="50"/>
              </a:spcBef>
            </a:pP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x </a:t>
            </a:r>
            <a:r>
              <a:rPr lang="en-US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projeção</a:t>
            </a: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 de </a:t>
            </a:r>
            <a:r>
              <a:rPr lang="en-US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rendimentos</a:t>
            </a: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 a </a:t>
            </a:r>
            <a:r>
              <a:rPr lang="en-US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longo</a:t>
            </a: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 </a:t>
            </a:r>
            <a:r>
              <a:rPr lang="en-US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prazo</a:t>
            </a: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.</a:t>
            </a:r>
            <a:endParaRPr sz="800" dirty="0">
              <a:solidFill>
                <a:schemeClr val="tx1"/>
              </a:solidFill>
              <a:latin typeface="Kanit Light" panose="020B0604020202020204" charset="-34"/>
              <a:ea typeface="Open Sans" panose="020B0606030504020204" pitchFamily="34" charset="0"/>
              <a:cs typeface="Kanit Light" panose="020B0604020202020204" charset="-34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E3B9D856-4998-CFD6-A457-B9540EC40E74}"/>
              </a:ext>
            </a:extLst>
          </p:cNvPr>
          <p:cNvSpPr txBox="1"/>
          <p:nvPr/>
        </p:nvSpPr>
        <p:spPr>
          <a:xfrm>
            <a:off x="2841119" y="801616"/>
            <a:ext cx="2238407" cy="26545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indent="-635" algn="ctr">
              <a:spcBef>
                <a:spcPts val="50"/>
              </a:spcBef>
            </a:pPr>
            <a:r>
              <a:rPr lang="pt-BR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Simulações com diversos </a:t>
            </a:r>
          </a:p>
          <a:p>
            <a:pPr marL="6350" marR="2540" indent="-635" algn="ctr">
              <a:spcBef>
                <a:spcPts val="50"/>
              </a:spcBef>
            </a:pPr>
            <a:r>
              <a:rPr lang="pt-BR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cenários de investimento</a:t>
            </a:r>
            <a:endParaRPr sz="800" dirty="0">
              <a:solidFill>
                <a:schemeClr val="tx1"/>
              </a:solidFill>
              <a:latin typeface="Kanit Light" panose="020B0604020202020204" charset="-34"/>
              <a:ea typeface="Open Sans" panose="020B0606030504020204" pitchFamily="34" charset="0"/>
              <a:cs typeface="Kanit Light" panose="020B0604020202020204" charset="-34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CDA600E3-36F2-209A-38AA-EF1758F7E4F5}"/>
              </a:ext>
            </a:extLst>
          </p:cNvPr>
          <p:cNvSpPr txBox="1"/>
          <p:nvPr/>
        </p:nvSpPr>
        <p:spPr>
          <a:xfrm>
            <a:off x="5183931" y="934344"/>
            <a:ext cx="2572135" cy="12952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indent="-635" algn="ctr">
              <a:spcBef>
                <a:spcPts val="50"/>
              </a:spcBef>
            </a:pPr>
            <a:r>
              <a:rPr lang="pt-BR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Solicitação de informações pessoais </a:t>
            </a:r>
          </a:p>
        </p:txBody>
      </p:sp>
      <p:sp>
        <p:nvSpPr>
          <p:cNvPr id="7" name="Google Shape;102;p16">
            <a:extLst>
              <a:ext uri="{FF2B5EF4-FFF2-40B4-BE49-F238E27FC236}">
                <a16:creationId xmlns:a16="http://schemas.microsoft.com/office/drawing/2014/main" id="{2FE09F96-6582-4D4F-1778-9342B1D1D9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br>
              <a:rPr lang="pt-BR" dirty="0"/>
            </a:br>
            <a:endParaRPr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ECB3F9E-DA09-D6F7-355C-667FA7339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184" y="1150096"/>
            <a:ext cx="7359882" cy="403989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02;p16">
            <a:extLst>
              <a:ext uri="{FF2B5EF4-FFF2-40B4-BE49-F238E27FC236}">
                <a16:creationId xmlns:a16="http://schemas.microsoft.com/office/drawing/2014/main" id="{2FE09F96-6582-4D4F-1778-9342B1D1D9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br>
              <a:rPr lang="pt-BR" dirty="0"/>
            </a:br>
            <a:endParaRPr dirty="0"/>
          </a:p>
        </p:txBody>
      </p:sp>
      <p:sp>
        <p:nvSpPr>
          <p:cNvPr id="5" name="object 12">
            <a:extLst>
              <a:ext uri="{FF2B5EF4-FFF2-40B4-BE49-F238E27FC236}">
                <a16:creationId xmlns:a16="http://schemas.microsoft.com/office/drawing/2014/main" id="{9999F6F8-145B-AB2B-6E40-45DD02978022}"/>
              </a:ext>
            </a:extLst>
          </p:cNvPr>
          <p:cNvSpPr txBox="1"/>
          <p:nvPr/>
        </p:nvSpPr>
        <p:spPr>
          <a:xfrm>
            <a:off x="401825" y="853476"/>
            <a:ext cx="2572135" cy="12952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indent="-635" algn="ctr">
              <a:spcBef>
                <a:spcPts val="50"/>
              </a:spcBef>
            </a:pPr>
            <a:r>
              <a:rPr lang="pt-BR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Escolha da forma de pagamento</a:t>
            </a:r>
            <a:endParaRPr sz="800" dirty="0">
              <a:solidFill>
                <a:schemeClr val="tx1"/>
              </a:solidFill>
              <a:latin typeface="Kanit Light" panose="020B0604020202020204" charset="-34"/>
              <a:ea typeface="Open Sans" panose="020B0606030504020204" pitchFamily="34" charset="0"/>
              <a:cs typeface="Kanit Light" panose="020B0604020202020204" charset="-34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8C30E912-91EA-9A42-D5E6-31379CB2C65B}"/>
              </a:ext>
            </a:extLst>
          </p:cNvPr>
          <p:cNvSpPr txBox="1"/>
          <p:nvPr/>
        </p:nvSpPr>
        <p:spPr>
          <a:xfrm>
            <a:off x="3028826" y="853476"/>
            <a:ext cx="2238407" cy="12952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indent="-635" algn="ctr">
              <a:spcBef>
                <a:spcPts val="50"/>
              </a:spcBef>
            </a:pPr>
            <a:r>
              <a:rPr lang="pt-BR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Escolha do dia de pagamento</a:t>
            </a:r>
            <a:endParaRPr sz="800" dirty="0">
              <a:solidFill>
                <a:schemeClr val="tx1"/>
              </a:solidFill>
              <a:latin typeface="Kanit Light" panose="020B0604020202020204" charset="-34"/>
              <a:ea typeface="Open Sans" panose="020B0606030504020204" pitchFamily="34" charset="0"/>
              <a:cs typeface="Kanit Light" panose="020B0604020202020204" charset="-34"/>
            </a:endParaRPr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id="{7D789668-7A46-8C27-9D85-5B239713FFA6}"/>
              </a:ext>
            </a:extLst>
          </p:cNvPr>
          <p:cNvSpPr txBox="1"/>
          <p:nvPr/>
        </p:nvSpPr>
        <p:spPr>
          <a:xfrm>
            <a:off x="5510189" y="853476"/>
            <a:ext cx="2238407" cy="25263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indent="-635" algn="ctr">
              <a:spcBef>
                <a:spcPts val="50"/>
              </a:spcBef>
            </a:pPr>
            <a:r>
              <a:rPr lang="pt-BR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Agendamento das contribuições e confirmação com senha da instituição</a:t>
            </a:r>
            <a:endParaRPr sz="800" dirty="0">
              <a:solidFill>
                <a:schemeClr val="tx1"/>
              </a:solidFill>
              <a:latin typeface="Kanit Light" panose="020B0604020202020204" charset="-34"/>
              <a:ea typeface="Open Sans" panose="020B0606030504020204" pitchFamily="34" charset="0"/>
              <a:cs typeface="Kanit Light" panose="020B0604020202020204" charset="-34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4241F3D-7BFF-8FFA-6E4A-8ED5468AF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5527" y="1330935"/>
            <a:ext cx="9379527" cy="386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72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05F90-F715-97AA-5EDF-8785FCA95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02;p16">
            <a:extLst>
              <a:ext uri="{FF2B5EF4-FFF2-40B4-BE49-F238E27FC236}">
                <a16:creationId xmlns:a16="http://schemas.microsoft.com/office/drawing/2014/main" id="{98750256-B917-C8E6-3C93-0E0E49E977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br>
              <a:rPr lang="pt-BR" dirty="0"/>
            </a:br>
            <a:endParaRPr dirty="0"/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0AECED77-8EB9-ADE0-7AE7-AF3BB5114169}"/>
              </a:ext>
            </a:extLst>
          </p:cNvPr>
          <p:cNvSpPr txBox="1"/>
          <p:nvPr/>
        </p:nvSpPr>
        <p:spPr>
          <a:xfrm>
            <a:off x="2973277" y="772241"/>
            <a:ext cx="2572135" cy="26545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indent="-635" algn="ctr">
              <a:spcBef>
                <a:spcPts val="50"/>
              </a:spcBef>
            </a:pPr>
            <a:r>
              <a:rPr lang="pt-BR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Confirmação dos agendamentos e </a:t>
            </a:r>
          </a:p>
          <a:p>
            <a:pPr marL="6350" marR="2540" indent="-635" algn="ctr">
              <a:spcBef>
                <a:spcPts val="50"/>
              </a:spcBef>
            </a:pPr>
            <a:r>
              <a:rPr lang="pt-BR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criação de senha transacional</a:t>
            </a:r>
            <a:endParaRPr sz="800" dirty="0">
              <a:solidFill>
                <a:schemeClr val="tx1"/>
              </a:solidFill>
              <a:latin typeface="Kanit Light" panose="020B0604020202020204" charset="-34"/>
              <a:ea typeface="Open Sans" panose="020B0606030504020204" pitchFamily="34" charset="0"/>
              <a:cs typeface="Kanit Light" panose="020B0604020202020204" charset="-34"/>
            </a:endParaRPr>
          </a:p>
        </p:txBody>
      </p:sp>
      <p:sp>
        <p:nvSpPr>
          <p:cNvPr id="25" name="object 12">
            <a:extLst>
              <a:ext uri="{FF2B5EF4-FFF2-40B4-BE49-F238E27FC236}">
                <a16:creationId xmlns:a16="http://schemas.microsoft.com/office/drawing/2014/main" id="{2B668474-1B73-FD21-DA94-9BF5FDAC418C}"/>
              </a:ext>
            </a:extLst>
          </p:cNvPr>
          <p:cNvSpPr txBox="1"/>
          <p:nvPr/>
        </p:nvSpPr>
        <p:spPr>
          <a:xfrm>
            <a:off x="5421412" y="911331"/>
            <a:ext cx="2572135" cy="12952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indent="-635" algn="ctr">
              <a:spcBef>
                <a:spcPts val="50"/>
              </a:spcBef>
            </a:pPr>
            <a:r>
              <a:rPr lang="pt-BR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Confirmação da contratação</a:t>
            </a:r>
            <a:endParaRPr sz="800" dirty="0">
              <a:solidFill>
                <a:schemeClr val="tx1"/>
              </a:solidFill>
              <a:latin typeface="Kanit Light" panose="020B0604020202020204" charset="-34"/>
              <a:ea typeface="Open Sans" panose="020B0606030504020204" pitchFamily="34" charset="0"/>
              <a:cs typeface="Kanit Light" panose="020B0604020202020204" charset="-34"/>
            </a:endParaRPr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8F6A5A7F-2A2F-35C4-480A-04BDA13178F0}"/>
              </a:ext>
            </a:extLst>
          </p:cNvPr>
          <p:cNvSpPr txBox="1"/>
          <p:nvPr/>
        </p:nvSpPr>
        <p:spPr>
          <a:xfrm>
            <a:off x="677967" y="775447"/>
            <a:ext cx="2238407" cy="26545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indent="-635" algn="ctr">
              <a:spcBef>
                <a:spcPts val="50"/>
              </a:spcBef>
            </a:pPr>
            <a:r>
              <a:rPr lang="en-US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O</a:t>
            </a:r>
            <a:r>
              <a:rPr lang="pt-BR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peração</a:t>
            </a:r>
            <a:r>
              <a:rPr lang="pt-BR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 com a instituição </a:t>
            </a:r>
          </a:p>
          <a:p>
            <a:pPr marL="6350" marR="2540" indent="-635" algn="ctr">
              <a:spcBef>
                <a:spcPts val="50"/>
              </a:spcBef>
            </a:pPr>
            <a:r>
              <a:rPr lang="pt-BR" sz="800" dirty="0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e Open </a:t>
            </a:r>
            <a:r>
              <a:rPr lang="pt-BR" sz="800" dirty="0" err="1">
                <a:solidFill>
                  <a:schemeClr val="tx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Finance</a:t>
            </a:r>
            <a:endParaRPr sz="800" dirty="0">
              <a:solidFill>
                <a:schemeClr val="tx1"/>
              </a:solidFill>
              <a:latin typeface="Kanit Light" panose="020B0604020202020204" charset="-34"/>
              <a:ea typeface="Open Sans" panose="020B0606030504020204" pitchFamily="34" charset="0"/>
              <a:cs typeface="Kanit Light" panose="020B0604020202020204" charset="-34"/>
            </a:endParaRPr>
          </a:p>
        </p:txBody>
      </p:sp>
      <p:sp>
        <p:nvSpPr>
          <p:cNvPr id="29" name="Retângulo 1">
            <a:extLst>
              <a:ext uri="{FF2B5EF4-FFF2-40B4-BE49-F238E27FC236}">
                <a16:creationId xmlns:a16="http://schemas.microsoft.com/office/drawing/2014/main" id="{4E2386A0-8F86-3B41-F636-5CBE3D3E65D1}"/>
              </a:ext>
            </a:extLst>
          </p:cNvPr>
          <p:cNvSpPr/>
          <p:nvPr/>
        </p:nvSpPr>
        <p:spPr>
          <a:xfrm>
            <a:off x="7453992" y="4637315"/>
            <a:ext cx="1774325" cy="43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pt-BR" dirty="0">
              <a:solidFill>
                <a:srgbClr val="F7F7FF"/>
              </a:solidFill>
              <a:latin typeface="Arial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A2E1CA6-7DCB-E65D-CAEC-40DB8B929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725" y="1023198"/>
            <a:ext cx="7107237" cy="410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76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 </a:t>
            </a:r>
            <a:endParaRPr dirty="0"/>
          </a:p>
        </p:txBody>
      </p:sp>
      <p:pic>
        <p:nvPicPr>
          <p:cNvPr id="6" name="Picture 13">
            <a:extLst>
              <a:ext uri="{FF2B5EF4-FFF2-40B4-BE49-F238E27FC236}">
                <a16:creationId xmlns:a16="http://schemas.microsoft.com/office/drawing/2014/main" id="{CAF806A1-A6C9-AE56-D9A6-8E41266BD1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8" t="13456"/>
          <a:stretch/>
        </p:blipFill>
        <p:spPr>
          <a:xfrm>
            <a:off x="-13175" y="628650"/>
            <a:ext cx="9157175" cy="7523278"/>
          </a:xfrm>
          <a:prstGeom prst="rect">
            <a:avLst/>
          </a:prstGeom>
        </p:spPr>
      </p:pic>
      <p:sp>
        <p:nvSpPr>
          <p:cNvPr id="7" name="Google Shape;595;g3617015f9ce_0_0">
            <a:extLst>
              <a:ext uri="{FF2B5EF4-FFF2-40B4-BE49-F238E27FC236}">
                <a16:creationId xmlns:a16="http://schemas.microsoft.com/office/drawing/2014/main" id="{8C3F9551-9835-4CCC-E801-38A420DA1D0E}"/>
              </a:ext>
            </a:extLst>
          </p:cNvPr>
          <p:cNvSpPr/>
          <p:nvPr/>
        </p:nvSpPr>
        <p:spPr>
          <a:xfrm flipH="1">
            <a:off x="3611848" y="2120261"/>
            <a:ext cx="7439872" cy="2489200"/>
          </a:xfrm>
          <a:prstGeom prst="roundRect">
            <a:avLst>
              <a:gd name="adj" fmla="val 8477"/>
            </a:avLst>
          </a:prstGeom>
          <a:solidFill>
            <a:srgbClr val="081892"/>
          </a:solidFill>
          <a:ln>
            <a:noFill/>
          </a:ln>
        </p:spPr>
        <p:txBody>
          <a:bodyPr spcFirstLastPara="1" wrap="square" lIns="252000" tIns="180000" rIns="252000" bIns="1800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A388864F-F2D7-2FB5-C021-C119A6C65B60}"/>
              </a:ext>
            </a:extLst>
          </p:cNvPr>
          <p:cNvSpPr txBox="1"/>
          <p:nvPr/>
        </p:nvSpPr>
        <p:spPr>
          <a:xfrm>
            <a:off x="3987799" y="2408089"/>
            <a:ext cx="5328369" cy="1860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pt-BR" sz="2000" b="1" dirty="0">
                <a:solidFill>
                  <a:srgbClr val="FEFFFD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Primeira seguradora a vender planos de previdência pelo WhatsApp de forma 100% digital, e a integrar e disponibilizar o pix agendado por meio de uma ITP.</a:t>
            </a:r>
            <a:br>
              <a:rPr lang="pt-BR" sz="2500" b="1" dirty="0">
                <a:solidFill>
                  <a:srgbClr val="FEFFFD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</a:br>
            <a:r>
              <a:rPr lang="pt-BR" sz="1000" b="1" dirty="0">
                <a:solidFill>
                  <a:schemeClr val="bg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(</a:t>
            </a:r>
            <a:r>
              <a:rPr lang="pt-BR" sz="1000" dirty="0">
                <a:solidFill>
                  <a:schemeClr val="bg1"/>
                </a:solidFill>
                <a:latin typeface="Kanit Light" panose="020B0604020202020204" charset="-34"/>
                <a:ea typeface="Open Sans" panose="020B0606030504020204" pitchFamily="34" charset="0"/>
                <a:cs typeface="Kanit Light" panose="020B0604020202020204" charset="-34"/>
              </a:rPr>
              <a:t>ITP = iniciadora de transação de pagamento)</a:t>
            </a:r>
            <a:endParaRPr lang="en-US" sz="1000" dirty="0">
              <a:solidFill>
                <a:schemeClr val="bg1"/>
              </a:solidFill>
              <a:latin typeface="Kanit Light" panose="020B0604020202020204" charset="-34"/>
              <a:ea typeface="Open Sans" panose="020B0606030504020204" pitchFamily="34" charset="0"/>
              <a:cs typeface="Kanit Light" panose="020B0604020202020204" charset="-3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 </a:t>
            </a:r>
            <a:endParaRPr dirty="0"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7754614" cy="3469832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>
              <a:buNone/>
            </a:pPr>
            <a:r>
              <a:rPr lang="pt-BR" b="1" dirty="0"/>
              <a:t>Parceiros internos e externos </a:t>
            </a:r>
          </a:p>
          <a:p>
            <a:r>
              <a:rPr lang="pt-BR" u="sng" dirty="0"/>
              <a:t>Blip</a:t>
            </a:r>
            <a:r>
              <a:rPr lang="pt-BR" dirty="0"/>
              <a:t>: Criação de </a:t>
            </a:r>
            <a:r>
              <a:rPr lang="pt-BR" dirty="0" err="1"/>
              <a:t>Chatbots</a:t>
            </a:r>
            <a:r>
              <a:rPr lang="pt-BR" dirty="0"/>
              <a:t> </a:t>
            </a:r>
          </a:p>
          <a:p>
            <a:r>
              <a:rPr lang="pt-BR" u="sng" dirty="0"/>
              <a:t>Lina</a:t>
            </a:r>
            <a:r>
              <a:rPr lang="pt-BR" dirty="0"/>
              <a:t>: integração do Pix via Open </a:t>
            </a:r>
            <a:r>
              <a:rPr lang="pt-BR" dirty="0" err="1"/>
              <a:t>Finance</a:t>
            </a:r>
            <a:r>
              <a:rPr lang="pt-BR" dirty="0"/>
              <a:t> para viabilizar o pagamento direto pelo WhatsApp.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u="sng" dirty="0"/>
              <a:t>CAF</a:t>
            </a:r>
            <a:r>
              <a:rPr lang="pt-BR" dirty="0"/>
              <a:t>: integração para validação de identidade via captura de documento, biometria facial (</a:t>
            </a:r>
            <a:r>
              <a:rPr lang="pt-BR" i="1" dirty="0" err="1"/>
              <a:t>facematch</a:t>
            </a:r>
            <a:r>
              <a:rPr lang="pt-BR" dirty="0"/>
              <a:t>) e verificação de dados para </a:t>
            </a:r>
            <a:r>
              <a:rPr lang="pt-BR" i="1" dirty="0" err="1"/>
              <a:t>onboarding</a:t>
            </a:r>
            <a:r>
              <a:rPr lang="pt-BR" dirty="0"/>
              <a:t> seguro.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u="sng" dirty="0"/>
              <a:t>Times internos Brasilprev</a:t>
            </a:r>
            <a:r>
              <a:rPr lang="pt-BR" dirty="0"/>
              <a:t>: Riscos, Dados, Clientes, Marketing, Jurídico, Infraestrutura, Compliance e Desenvolvimento atuaram de forma colaborativa para garantir segurança, experiência e eficiência na jornada de venda digital.</a:t>
            </a:r>
            <a:br>
              <a:rPr lang="pt-BR" dirty="0"/>
            </a:br>
            <a:endParaRPr lang="pt-BR" dirty="0"/>
          </a:p>
          <a:p>
            <a:pPr marL="139700" lvl="0" indent="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r>
              <a:rPr lang="pt-BR" b="1" dirty="0"/>
              <a:t>Mecanismos de </a:t>
            </a:r>
            <a:r>
              <a:rPr lang="pt-BR" b="1" dirty="0" err="1"/>
              <a:t>co-criação</a:t>
            </a:r>
            <a:r>
              <a:rPr lang="pt-BR" b="1" dirty="0"/>
              <a:t>, governança conjunta e compartilhamento de valor</a:t>
            </a:r>
          </a:p>
          <a:p>
            <a:r>
              <a:rPr lang="pt-BR" b="1" dirty="0"/>
              <a:t>Modelo ágil e colaborativo</a:t>
            </a:r>
            <a:r>
              <a:rPr lang="pt-BR" dirty="0"/>
              <a:t>: Promover a colaboração entre áreas internas e parceiros externos, utilizando comitês multidisciplinares e rituais de alinhamento contínuos.</a:t>
            </a:r>
          </a:p>
          <a:p>
            <a:r>
              <a:rPr lang="pt-BR" b="1" dirty="0"/>
              <a:t>Governança compartilhada</a:t>
            </a:r>
            <a:r>
              <a:rPr lang="pt-BR" dirty="0"/>
              <a:t>: Orientada para entregas de valor, priorizando segurança, inovação e experiência do cliente, fortalecendo o ecossistema e os objetivos estratégicos da Brasilprev.</a:t>
            </a:r>
          </a:p>
          <a:p>
            <a:pPr marL="139700" lvl="0" indent="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br>
              <a:rPr lang="pt-BR" dirty="0"/>
            </a:br>
            <a:endParaRPr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id="{C27E7ECA-FAF2-BC5A-3818-36266BBDAF8E}"/>
              </a:ext>
            </a:extLst>
          </p:cNvPr>
          <p:cNvSpPr/>
          <p:nvPr/>
        </p:nvSpPr>
        <p:spPr>
          <a:xfrm>
            <a:off x="3338241" y="967681"/>
            <a:ext cx="3305702" cy="38878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C8BB37-8C38-BABB-0DC3-5F3CF5261F04}"/>
              </a:ext>
            </a:extLst>
          </p:cNvPr>
          <p:cNvSpPr txBox="1"/>
          <p:nvPr/>
        </p:nvSpPr>
        <p:spPr>
          <a:xfrm>
            <a:off x="3562679" y="833185"/>
            <a:ext cx="1326860" cy="45121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90"/>
              </a:lnSpc>
            </a:pPr>
            <a:r>
              <a:rPr lang="pt-BR" sz="1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Outros dados</a:t>
            </a:r>
          </a:p>
          <a:p>
            <a:pPr>
              <a:lnSpc>
                <a:spcPts val="1890"/>
              </a:lnSpc>
            </a:pPr>
            <a:endParaRPr lang="pt-BR" sz="75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9422F059-7E3A-E9CB-5F31-ABC1C90217D6}"/>
              </a:ext>
            </a:extLst>
          </p:cNvPr>
          <p:cNvSpPr txBox="1"/>
          <p:nvPr/>
        </p:nvSpPr>
        <p:spPr>
          <a:xfrm>
            <a:off x="4122786" y="3448364"/>
            <a:ext cx="165350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1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</a:p>
          <a:p>
            <a:r>
              <a:rPr lang="pt-BR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são do gênero feminino</a:t>
            </a:r>
          </a:p>
          <a:p>
            <a:endParaRPr lang="pt-BR" sz="1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pt-BR" sz="1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pt-BR" sz="1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+30 anos</a:t>
            </a:r>
            <a:br>
              <a:rPr lang="pt-BR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t-BR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idade média de contratação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7B36FA9E-61DB-DCA5-7C98-527EE94C58A5}"/>
              </a:ext>
            </a:extLst>
          </p:cNvPr>
          <p:cNvSpPr/>
          <p:nvPr/>
        </p:nvSpPr>
        <p:spPr>
          <a:xfrm>
            <a:off x="383873" y="3174390"/>
            <a:ext cx="2731207" cy="6812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"/>
          </a:p>
        </p:txBody>
      </p:sp>
      <p:sp>
        <p:nvSpPr>
          <p:cNvPr id="8" name="TextBox 59">
            <a:extLst>
              <a:ext uri="{FF2B5EF4-FFF2-40B4-BE49-F238E27FC236}">
                <a16:creationId xmlns:a16="http://schemas.microsoft.com/office/drawing/2014/main" id="{518A8DC5-78EC-B7B3-1CB2-4685CBF09FFD}"/>
              </a:ext>
            </a:extLst>
          </p:cNvPr>
          <p:cNvSpPr txBox="1"/>
          <p:nvPr/>
        </p:nvSpPr>
        <p:spPr>
          <a:xfrm>
            <a:off x="657738" y="2272184"/>
            <a:ext cx="839990" cy="46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4%</a:t>
            </a: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1B54C722-55EA-C150-A90D-90FE5BC7A213}"/>
              </a:ext>
            </a:extLst>
          </p:cNvPr>
          <p:cNvSpPr/>
          <p:nvPr/>
        </p:nvSpPr>
        <p:spPr>
          <a:xfrm>
            <a:off x="383873" y="967681"/>
            <a:ext cx="2731207" cy="776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"/>
          </a:p>
        </p:txBody>
      </p:sp>
      <p:sp>
        <p:nvSpPr>
          <p:cNvPr id="10" name="TextBox 59">
            <a:extLst>
              <a:ext uri="{FF2B5EF4-FFF2-40B4-BE49-F238E27FC236}">
                <a16:creationId xmlns:a16="http://schemas.microsoft.com/office/drawing/2014/main" id="{175EEA7A-79F6-BA64-CF33-A3C422840FFB}"/>
              </a:ext>
            </a:extLst>
          </p:cNvPr>
          <p:cNvSpPr txBox="1"/>
          <p:nvPr/>
        </p:nvSpPr>
        <p:spPr>
          <a:xfrm>
            <a:off x="596196" y="1165889"/>
            <a:ext cx="1529337" cy="46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+5k</a:t>
            </a:r>
          </a:p>
        </p:txBody>
      </p:sp>
      <p:sp>
        <p:nvSpPr>
          <p:cNvPr id="11" name="TextBox 61">
            <a:extLst>
              <a:ext uri="{FF2B5EF4-FFF2-40B4-BE49-F238E27FC236}">
                <a16:creationId xmlns:a16="http://schemas.microsoft.com/office/drawing/2014/main" id="{0BDAFCA2-2FB5-D7C8-16F9-0E5E8FC2E9BF}"/>
              </a:ext>
            </a:extLst>
          </p:cNvPr>
          <p:cNvSpPr txBox="1"/>
          <p:nvPr/>
        </p:nvSpPr>
        <p:spPr>
          <a:xfrm>
            <a:off x="666391" y="3515021"/>
            <a:ext cx="2167965" cy="622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+R$200,00</a:t>
            </a:r>
            <a:endParaRPr lang="en-US" sz="85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85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br>
              <a:rPr lang="en-US" sz="849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849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B1EAAE-D826-E5AB-0ABA-687753E9BFAF}"/>
              </a:ext>
            </a:extLst>
          </p:cNvPr>
          <p:cNvSpPr/>
          <p:nvPr/>
        </p:nvSpPr>
        <p:spPr>
          <a:xfrm>
            <a:off x="383873" y="2013688"/>
            <a:ext cx="2731207" cy="8420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"/>
          </a:p>
        </p:txBody>
      </p:sp>
      <p:sp>
        <p:nvSpPr>
          <p:cNvPr id="13" name="TextBox 58">
            <a:extLst>
              <a:ext uri="{FF2B5EF4-FFF2-40B4-BE49-F238E27FC236}">
                <a16:creationId xmlns:a16="http://schemas.microsoft.com/office/drawing/2014/main" id="{6BEB844B-5933-D15B-FFF4-05BDBE0A48FF}"/>
              </a:ext>
            </a:extLst>
          </p:cNvPr>
          <p:cNvSpPr txBox="1"/>
          <p:nvPr/>
        </p:nvSpPr>
        <p:spPr>
          <a:xfrm>
            <a:off x="1280046" y="1410625"/>
            <a:ext cx="562417" cy="1435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90"/>
              </a:lnSpc>
            </a:pPr>
            <a:r>
              <a:rPr lang="en-US" sz="849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acessos</a:t>
            </a:r>
            <a:endParaRPr lang="en-US" sz="849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58">
            <a:extLst>
              <a:ext uri="{FF2B5EF4-FFF2-40B4-BE49-F238E27FC236}">
                <a16:creationId xmlns:a16="http://schemas.microsoft.com/office/drawing/2014/main" id="{EC53696D-1178-A60A-4D97-B1B896FEADE7}"/>
              </a:ext>
            </a:extLst>
          </p:cNvPr>
          <p:cNvSpPr txBox="1"/>
          <p:nvPr/>
        </p:nvSpPr>
        <p:spPr>
          <a:xfrm>
            <a:off x="1264206" y="2526003"/>
            <a:ext cx="1261441" cy="137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90"/>
              </a:lnSpc>
            </a:pPr>
            <a:r>
              <a:rPr lang="en-US" sz="849" dirty="0" err="1">
                <a:solidFill>
                  <a:schemeClr val="tx1"/>
                </a:solidFill>
                <a:latin typeface="BancoDoBrasil Textos" panose="00000500000000000000" pitchFamily="2" charset="0"/>
              </a:rPr>
              <a:t>aproximadamente</a:t>
            </a:r>
            <a:r>
              <a:rPr lang="en-US" sz="849" dirty="0">
                <a:solidFill>
                  <a:schemeClr val="tx1"/>
                </a:solidFill>
                <a:latin typeface="BancoDoBrasil Textos" panose="00000500000000000000" pitchFamily="2" charset="0"/>
              </a:rPr>
              <a:t> </a:t>
            </a:r>
          </a:p>
        </p:txBody>
      </p:sp>
      <p:cxnSp>
        <p:nvCxnSpPr>
          <p:cNvPr id="15" name="Straight Connector 63">
            <a:extLst>
              <a:ext uri="{FF2B5EF4-FFF2-40B4-BE49-F238E27FC236}">
                <a16:creationId xmlns:a16="http://schemas.microsoft.com/office/drawing/2014/main" id="{46501978-79CB-89F9-0198-95754D35D2CC}"/>
              </a:ext>
            </a:extLst>
          </p:cNvPr>
          <p:cNvCxnSpPr/>
          <p:nvPr/>
        </p:nvCxnSpPr>
        <p:spPr>
          <a:xfrm>
            <a:off x="3209313" y="376605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21">
            <a:extLst>
              <a:ext uri="{FF2B5EF4-FFF2-40B4-BE49-F238E27FC236}">
                <a16:creationId xmlns:a16="http://schemas.microsoft.com/office/drawing/2014/main" id="{C36A4DFE-83AA-E85A-7FE8-3CF09D4138E5}"/>
              </a:ext>
            </a:extLst>
          </p:cNvPr>
          <p:cNvSpPr txBox="1"/>
          <p:nvPr/>
        </p:nvSpPr>
        <p:spPr>
          <a:xfrm>
            <a:off x="543113" y="784169"/>
            <a:ext cx="1028575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Entradas</a:t>
            </a:r>
            <a:endParaRPr lang="pt-BR" sz="15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id="{D3FF6EF0-549D-3EDC-8D05-15ACBD0B3B51}"/>
              </a:ext>
            </a:extLst>
          </p:cNvPr>
          <p:cNvSpPr txBox="1"/>
          <p:nvPr/>
        </p:nvSpPr>
        <p:spPr>
          <a:xfrm>
            <a:off x="516878" y="1836515"/>
            <a:ext cx="1196175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500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Conversão</a:t>
            </a:r>
            <a:endParaRPr lang="pt-BR" sz="15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58">
            <a:extLst>
              <a:ext uri="{FF2B5EF4-FFF2-40B4-BE49-F238E27FC236}">
                <a16:creationId xmlns:a16="http://schemas.microsoft.com/office/drawing/2014/main" id="{3E44C1E5-F03D-B7D1-6C32-B5F329712CE5}"/>
              </a:ext>
            </a:extLst>
          </p:cNvPr>
          <p:cNvSpPr txBox="1"/>
          <p:nvPr/>
        </p:nvSpPr>
        <p:spPr>
          <a:xfrm>
            <a:off x="639309" y="1044313"/>
            <a:ext cx="876848" cy="1435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90"/>
              </a:lnSpc>
            </a:pPr>
            <a:r>
              <a:rPr lang="en-US" sz="849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Nov/24 a Jun/25</a:t>
            </a:r>
          </a:p>
        </p:txBody>
      </p:sp>
      <p:sp>
        <p:nvSpPr>
          <p:cNvPr id="19" name="TextBox 47">
            <a:extLst>
              <a:ext uri="{FF2B5EF4-FFF2-40B4-BE49-F238E27FC236}">
                <a16:creationId xmlns:a16="http://schemas.microsoft.com/office/drawing/2014/main" id="{9820C6FC-803F-0915-8E0B-7A41783F5A89}"/>
              </a:ext>
            </a:extLst>
          </p:cNvPr>
          <p:cNvSpPr txBox="1"/>
          <p:nvPr/>
        </p:nvSpPr>
        <p:spPr>
          <a:xfrm>
            <a:off x="559384" y="3017312"/>
            <a:ext cx="1460398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Ticket </a:t>
            </a:r>
            <a:r>
              <a:rPr lang="en-US" sz="1500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médio</a:t>
            </a:r>
            <a:endParaRPr lang="pt-BR" sz="15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Box 58">
            <a:extLst>
              <a:ext uri="{FF2B5EF4-FFF2-40B4-BE49-F238E27FC236}">
                <a16:creationId xmlns:a16="http://schemas.microsoft.com/office/drawing/2014/main" id="{944482AA-736C-4813-8CA1-99FE4B1CCA86}"/>
              </a:ext>
            </a:extLst>
          </p:cNvPr>
          <p:cNvSpPr txBox="1"/>
          <p:nvPr/>
        </p:nvSpPr>
        <p:spPr>
          <a:xfrm>
            <a:off x="653878" y="3305906"/>
            <a:ext cx="303928" cy="1435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90"/>
              </a:lnSpc>
            </a:pPr>
            <a:r>
              <a:rPr lang="en-US" sz="849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2025</a:t>
            </a:r>
          </a:p>
        </p:txBody>
      </p:sp>
      <p:sp>
        <p:nvSpPr>
          <p:cNvPr id="21" name="TextBox 58">
            <a:extLst>
              <a:ext uri="{FF2B5EF4-FFF2-40B4-BE49-F238E27FC236}">
                <a16:creationId xmlns:a16="http://schemas.microsoft.com/office/drawing/2014/main" id="{54E3C34E-07AF-C923-7D22-369685468FA2}"/>
              </a:ext>
            </a:extLst>
          </p:cNvPr>
          <p:cNvSpPr txBox="1"/>
          <p:nvPr/>
        </p:nvSpPr>
        <p:spPr>
          <a:xfrm>
            <a:off x="621202" y="2118116"/>
            <a:ext cx="839991" cy="1435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90"/>
              </a:lnSpc>
            </a:pPr>
            <a:r>
              <a:rPr lang="en-US" sz="849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Nov/24 a Jun/25</a:t>
            </a:r>
          </a:p>
        </p:txBody>
      </p:sp>
      <p:sp>
        <p:nvSpPr>
          <p:cNvPr id="22" name="TextBox 58">
            <a:extLst>
              <a:ext uri="{FF2B5EF4-FFF2-40B4-BE49-F238E27FC236}">
                <a16:creationId xmlns:a16="http://schemas.microsoft.com/office/drawing/2014/main" id="{05D6BF39-31BA-BD77-6464-8F1C1D47CAA5}"/>
              </a:ext>
            </a:extLst>
          </p:cNvPr>
          <p:cNvSpPr txBox="1"/>
          <p:nvPr/>
        </p:nvSpPr>
        <p:spPr>
          <a:xfrm>
            <a:off x="1668310" y="3564908"/>
            <a:ext cx="1261441" cy="137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90"/>
              </a:lnSpc>
            </a:pPr>
            <a:r>
              <a:rPr lang="en-US" sz="849" dirty="0" err="1">
                <a:solidFill>
                  <a:schemeClr val="tx1"/>
                </a:solidFill>
                <a:latin typeface="BancoDoBrasil Textos" panose="00000500000000000000" pitchFamily="2" charset="0"/>
              </a:rPr>
              <a:t>por</a:t>
            </a:r>
            <a:r>
              <a:rPr lang="en-US" sz="849" dirty="0">
                <a:solidFill>
                  <a:schemeClr val="tx1"/>
                </a:solidFill>
                <a:latin typeface="BancoDoBrasil Textos" panose="00000500000000000000" pitchFamily="2" charset="0"/>
              </a:rPr>
              <a:t> </a:t>
            </a:r>
            <a:r>
              <a:rPr lang="en-US" sz="849" dirty="0" err="1">
                <a:solidFill>
                  <a:schemeClr val="tx1"/>
                </a:solidFill>
                <a:latin typeface="BancoDoBrasil Textos" panose="00000500000000000000" pitchFamily="2" charset="0"/>
              </a:rPr>
              <a:t>contribuição</a:t>
            </a:r>
            <a:r>
              <a:rPr lang="en-US" sz="849" dirty="0">
                <a:solidFill>
                  <a:schemeClr val="tx1"/>
                </a:solidFill>
                <a:latin typeface="BancoDoBrasil Textos" panose="00000500000000000000" pitchFamily="2" charset="0"/>
              </a:rPr>
              <a:t> </a:t>
            </a:r>
          </a:p>
        </p:txBody>
      </p:sp>
      <p:pic>
        <p:nvPicPr>
          <p:cNvPr id="24" name="Picture 2" descr="A person and a child taking a selfie&#10;&#10;Description automatically generated">
            <a:extLst>
              <a:ext uri="{FF2B5EF4-FFF2-40B4-BE49-F238E27FC236}">
                <a16:creationId xmlns:a16="http://schemas.microsoft.com/office/drawing/2014/main" id="{7D50619E-4A81-0938-9055-2D334B47D8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6" t="3764" r="28401" b="12899"/>
          <a:stretch/>
        </p:blipFill>
        <p:spPr>
          <a:xfrm>
            <a:off x="6841015" y="1143083"/>
            <a:ext cx="2569025" cy="3382499"/>
          </a:xfrm>
          <a:prstGeom prst="rect">
            <a:avLst/>
          </a:prstGeom>
        </p:spPr>
      </p:pic>
      <p:pic>
        <p:nvPicPr>
          <p:cNvPr id="25" name="Picture 9" descr="A cartoon of two people inside a hourglass&#10;&#10;AI-generated content may be incorrect.">
            <a:extLst>
              <a:ext uri="{FF2B5EF4-FFF2-40B4-BE49-F238E27FC236}">
                <a16:creationId xmlns:a16="http://schemas.microsoft.com/office/drawing/2014/main" id="{CFCB12C9-4A84-AC1A-B459-82E7B2B35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591946" y="4164837"/>
            <a:ext cx="350075" cy="350075"/>
          </a:xfrm>
          <a:prstGeom prst="rect">
            <a:avLst/>
          </a:prstGeom>
        </p:spPr>
      </p:pic>
      <p:sp>
        <p:nvSpPr>
          <p:cNvPr id="26" name="Rectangle 4">
            <a:extLst>
              <a:ext uri="{FF2B5EF4-FFF2-40B4-BE49-F238E27FC236}">
                <a16:creationId xmlns:a16="http://schemas.microsoft.com/office/drawing/2014/main" id="{21AE0692-1821-A0EF-3592-16DC1F1A8CE1}"/>
              </a:ext>
            </a:extLst>
          </p:cNvPr>
          <p:cNvSpPr/>
          <p:nvPr/>
        </p:nvSpPr>
        <p:spPr>
          <a:xfrm>
            <a:off x="392581" y="4174281"/>
            <a:ext cx="2731207" cy="6812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"/>
          </a:p>
        </p:txBody>
      </p:sp>
      <p:cxnSp>
        <p:nvCxnSpPr>
          <p:cNvPr id="27" name="Straight Connector 12">
            <a:extLst>
              <a:ext uri="{FF2B5EF4-FFF2-40B4-BE49-F238E27FC236}">
                <a16:creationId xmlns:a16="http://schemas.microsoft.com/office/drawing/2014/main" id="{B6721B90-9B01-8ECD-E821-9062E41CAD5C}"/>
              </a:ext>
            </a:extLst>
          </p:cNvPr>
          <p:cNvCxnSpPr/>
          <p:nvPr/>
        </p:nvCxnSpPr>
        <p:spPr>
          <a:xfrm>
            <a:off x="3218021" y="470091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3">
            <a:extLst>
              <a:ext uri="{FF2B5EF4-FFF2-40B4-BE49-F238E27FC236}">
                <a16:creationId xmlns:a16="http://schemas.microsoft.com/office/drawing/2014/main" id="{8122BED5-D8F2-6EB3-C21E-1C5A75F0307F}"/>
              </a:ext>
            </a:extLst>
          </p:cNvPr>
          <p:cNvSpPr txBox="1"/>
          <p:nvPr/>
        </p:nvSpPr>
        <p:spPr>
          <a:xfrm>
            <a:off x="568092" y="4017203"/>
            <a:ext cx="2111498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TMA de </a:t>
            </a:r>
            <a:r>
              <a:rPr lang="en-US" sz="1500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contratação</a:t>
            </a:r>
            <a:endParaRPr lang="pt-BR" sz="15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9" name="Picture 27" descr="A person with a bun in her hair&#10;&#10;AI-generated content may be incorrect.">
            <a:extLst>
              <a:ext uri="{FF2B5EF4-FFF2-40B4-BE49-F238E27FC236}">
                <a16:creationId xmlns:a16="http://schemas.microsoft.com/office/drawing/2014/main" id="{EF998FC8-487B-B7D4-2940-B875914B2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6222" y="3322901"/>
            <a:ext cx="561522" cy="561522"/>
          </a:xfrm>
          <a:prstGeom prst="rect">
            <a:avLst/>
          </a:prstGeom>
        </p:spPr>
      </p:pic>
      <p:sp>
        <p:nvSpPr>
          <p:cNvPr id="30" name="TextBox 4">
            <a:extLst>
              <a:ext uri="{FF2B5EF4-FFF2-40B4-BE49-F238E27FC236}">
                <a16:creationId xmlns:a16="http://schemas.microsoft.com/office/drawing/2014/main" id="{E582CF83-2BFE-BA36-AA5C-2E63F2D12161}"/>
              </a:ext>
            </a:extLst>
          </p:cNvPr>
          <p:cNvSpPr txBox="1"/>
          <p:nvPr/>
        </p:nvSpPr>
        <p:spPr>
          <a:xfrm>
            <a:off x="3909683" y="1196045"/>
            <a:ext cx="2235080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9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Representatividade de formas de pagamento no WhatsApp</a:t>
            </a:r>
          </a:p>
        </p:txBody>
      </p:sp>
      <p:graphicFrame>
        <p:nvGraphicFramePr>
          <p:cNvPr id="31" name="Chart 42">
            <a:extLst>
              <a:ext uri="{FF2B5EF4-FFF2-40B4-BE49-F238E27FC236}">
                <a16:creationId xmlns:a16="http://schemas.microsoft.com/office/drawing/2014/main" id="{111B14CA-77E1-D899-77A8-E366CD4D3D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992816"/>
              </p:ext>
            </p:extLst>
          </p:nvPr>
        </p:nvGraphicFramePr>
        <p:xfrm>
          <a:off x="2900296" y="1517848"/>
          <a:ext cx="2785220" cy="1726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TextBox 4">
            <a:extLst>
              <a:ext uri="{FF2B5EF4-FFF2-40B4-BE49-F238E27FC236}">
                <a16:creationId xmlns:a16="http://schemas.microsoft.com/office/drawing/2014/main" id="{1D500CD0-2F78-2E44-2B43-944B03A0ED3B}"/>
              </a:ext>
            </a:extLst>
          </p:cNvPr>
          <p:cNvSpPr txBox="1"/>
          <p:nvPr/>
        </p:nvSpPr>
        <p:spPr>
          <a:xfrm>
            <a:off x="5041049" y="2854966"/>
            <a:ext cx="2235080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9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Boleto: +65%</a:t>
            </a:r>
          </a:p>
        </p:txBody>
      </p:sp>
      <p:sp>
        <p:nvSpPr>
          <p:cNvPr id="33" name="TextBox 4">
            <a:extLst>
              <a:ext uri="{FF2B5EF4-FFF2-40B4-BE49-F238E27FC236}">
                <a16:creationId xmlns:a16="http://schemas.microsoft.com/office/drawing/2014/main" id="{D855A8EC-EEA4-AA62-6BFF-F81FA8369C5A}"/>
              </a:ext>
            </a:extLst>
          </p:cNvPr>
          <p:cNvSpPr txBox="1"/>
          <p:nvPr/>
        </p:nvSpPr>
        <p:spPr>
          <a:xfrm>
            <a:off x="5344188" y="2293696"/>
            <a:ext cx="2235080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9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PIX: +16%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:a16="http://schemas.microsoft.com/office/drawing/2014/main" id="{1E3CE180-87ED-E825-5AA7-D6FACE9B2D38}"/>
              </a:ext>
            </a:extLst>
          </p:cNvPr>
          <p:cNvSpPr txBox="1"/>
          <p:nvPr/>
        </p:nvSpPr>
        <p:spPr>
          <a:xfrm>
            <a:off x="4889539" y="1668933"/>
            <a:ext cx="2235080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9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Débito: +14%</a:t>
            </a:r>
          </a:p>
        </p:txBody>
      </p:sp>
      <p:sp>
        <p:nvSpPr>
          <p:cNvPr id="35" name="Rectangle 46">
            <a:extLst>
              <a:ext uri="{FF2B5EF4-FFF2-40B4-BE49-F238E27FC236}">
                <a16:creationId xmlns:a16="http://schemas.microsoft.com/office/drawing/2014/main" id="{19C758E7-91C9-58D8-C0B8-4D259F986D69}"/>
              </a:ext>
            </a:extLst>
          </p:cNvPr>
          <p:cNvSpPr/>
          <p:nvPr/>
        </p:nvSpPr>
        <p:spPr>
          <a:xfrm>
            <a:off x="5242043" y="2180879"/>
            <a:ext cx="1333268" cy="3904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"/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2DE547AB-044A-C454-B3A4-97EF4E18A20F}"/>
              </a:ext>
            </a:extLst>
          </p:cNvPr>
          <p:cNvSpPr txBox="1"/>
          <p:nvPr/>
        </p:nvSpPr>
        <p:spPr>
          <a:xfrm>
            <a:off x="6027905" y="2231656"/>
            <a:ext cx="1653508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2ª forma de </a:t>
            </a:r>
          </a:p>
          <a:p>
            <a:r>
              <a:rPr lang="pt-BR" sz="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pagamento </a:t>
            </a:r>
          </a:p>
          <a:p>
            <a:r>
              <a:rPr lang="pt-BR" sz="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 escolhida</a:t>
            </a:r>
          </a:p>
        </p:txBody>
      </p:sp>
      <p:sp>
        <p:nvSpPr>
          <p:cNvPr id="37" name="Star: 5 Points 52">
            <a:extLst>
              <a:ext uri="{FF2B5EF4-FFF2-40B4-BE49-F238E27FC236}">
                <a16:creationId xmlns:a16="http://schemas.microsoft.com/office/drawing/2014/main" id="{E29E6A61-228B-59E6-CC84-9C4F2AAF8CBC}"/>
              </a:ext>
            </a:extLst>
          </p:cNvPr>
          <p:cNvSpPr/>
          <p:nvPr/>
        </p:nvSpPr>
        <p:spPr>
          <a:xfrm>
            <a:off x="5843653" y="2058217"/>
            <a:ext cx="173439" cy="173439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8" name="Straight Connector 53">
            <a:extLst>
              <a:ext uri="{FF2B5EF4-FFF2-40B4-BE49-F238E27FC236}">
                <a16:creationId xmlns:a16="http://schemas.microsoft.com/office/drawing/2014/main" id="{D07F5307-7951-3A31-3525-742B755CE182}"/>
              </a:ext>
            </a:extLst>
          </p:cNvPr>
          <p:cNvCxnSpPr>
            <a:cxnSpLocks/>
          </p:cNvCxnSpPr>
          <p:nvPr/>
        </p:nvCxnSpPr>
        <p:spPr>
          <a:xfrm>
            <a:off x="3562679" y="3305906"/>
            <a:ext cx="28460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56">
            <a:extLst>
              <a:ext uri="{FF2B5EF4-FFF2-40B4-BE49-F238E27FC236}">
                <a16:creationId xmlns:a16="http://schemas.microsoft.com/office/drawing/2014/main" id="{3E926801-956C-EB7E-3A9B-33FB25B5E517}"/>
              </a:ext>
            </a:extLst>
          </p:cNvPr>
          <p:cNvCxnSpPr>
            <a:cxnSpLocks/>
          </p:cNvCxnSpPr>
          <p:nvPr/>
        </p:nvCxnSpPr>
        <p:spPr>
          <a:xfrm>
            <a:off x="3562679" y="4000789"/>
            <a:ext cx="28460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58">
            <a:extLst>
              <a:ext uri="{FF2B5EF4-FFF2-40B4-BE49-F238E27FC236}">
                <a16:creationId xmlns:a16="http://schemas.microsoft.com/office/drawing/2014/main" id="{3D1E34ED-E136-59EC-7597-BE17CBDE7DE9}"/>
              </a:ext>
            </a:extLst>
          </p:cNvPr>
          <p:cNvCxnSpPr>
            <a:cxnSpLocks/>
          </p:cNvCxnSpPr>
          <p:nvPr/>
        </p:nvCxnSpPr>
        <p:spPr>
          <a:xfrm>
            <a:off x="4540155" y="1744306"/>
            <a:ext cx="304800" cy="0"/>
          </a:xfrm>
          <a:prstGeom prst="straightConnector1">
            <a:avLst/>
          </a:prstGeom>
          <a:ln>
            <a:solidFill>
              <a:srgbClr val="375D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60">
            <a:extLst>
              <a:ext uri="{FF2B5EF4-FFF2-40B4-BE49-F238E27FC236}">
                <a16:creationId xmlns:a16="http://schemas.microsoft.com/office/drawing/2014/main" id="{35D7446C-6FD3-4578-927D-6191C544DD10}"/>
              </a:ext>
            </a:extLst>
          </p:cNvPr>
          <p:cNvCxnSpPr>
            <a:cxnSpLocks/>
          </p:cNvCxnSpPr>
          <p:nvPr/>
        </p:nvCxnSpPr>
        <p:spPr>
          <a:xfrm>
            <a:off x="4889539" y="2365480"/>
            <a:ext cx="304800" cy="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61">
            <a:extLst>
              <a:ext uri="{FF2B5EF4-FFF2-40B4-BE49-F238E27FC236}">
                <a16:creationId xmlns:a16="http://schemas.microsoft.com/office/drawing/2014/main" id="{44C8B865-97C9-6DD5-FAD5-DB55F0684B21}"/>
              </a:ext>
            </a:extLst>
          </p:cNvPr>
          <p:cNvCxnSpPr>
            <a:cxnSpLocks/>
          </p:cNvCxnSpPr>
          <p:nvPr/>
        </p:nvCxnSpPr>
        <p:spPr>
          <a:xfrm>
            <a:off x="4692555" y="2917207"/>
            <a:ext cx="304800" cy="0"/>
          </a:xfrm>
          <a:prstGeom prst="straightConnector1">
            <a:avLst/>
          </a:prstGeom>
          <a:ln>
            <a:solidFill>
              <a:srgbClr val="46B1E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61">
            <a:extLst>
              <a:ext uri="{FF2B5EF4-FFF2-40B4-BE49-F238E27FC236}">
                <a16:creationId xmlns:a16="http://schemas.microsoft.com/office/drawing/2014/main" id="{283311C9-4CB6-CC35-7C8C-A08A4ACBBAB0}"/>
              </a:ext>
            </a:extLst>
          </p:cNvPr>
          <p:cNvSpPr txBox="1"/>
          <p:nvPr/>
        </p:nvSpPr>
        <p:spPr>
          <a:xfrm>
            <a:off x="621202" y="4427634"/>
            <a:ext cx="726807" cy="569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+60%</a:t>
            </a:r>
            <a:endParaRPr lang="en-US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br>
              <a:rPr lang="en-US" sz="849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849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TextBox 58">
            <a:extLst>
              <a:ext uri="{FF2B5EF4-FFF2-40B4-BE49-F238E27FC236}">
                <a16:creationId xmlns:a16="http://schemas.microsoft.com/office/drawing/2014/main" id="{137B8C77-AB18-BBE1-B1BA-584D15F55889}"/>
              </a:ext>
            </a:extLst>
          </p:cNvPr>
          <p:cNvSpPr txBox="1"/>
          <p:nvPr/>
        </p:nvSpPr>
        <p:spPr>
          <a:xfrm>
            <a:off x="1348009" y="4406422"/>
            <a:ext cx="1738290" cy="2917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90"/>
              </a:lnSpc>
            </a:pPr>
            <a:r>
              <a:rPr lang="en-US" sz="849" dirty="0">
                <a:solidFill>
                  <a:schemeClr val="tx1"/>
                </a:solidFill>
                <a:latin typeface="BancoDoBrasil Textos" panose="00000500000000000000" pitchFamily="2" charset="0"/>
              </a:rPr>
              <a:t>dos </a:t>
            </a:r>
            <a:r>
              <a:rPr lang="en-US" sz="849" dirty="0" err="1">
                <a:solidFill>
                  <a:schemeClr val="tx1"/>
                </a:solidFill>
                <a:latin typeface="BancoDoBrasil Textos" panose="00000500000000000000" pitchFamily="2" charset="0"/>
              </a:rPr>
              <a:t>clientes</a:t>
            </a:r>
            <a:r>
              <a:rPr lang="en-US" sz="849" dirty="0">
                <a:solidFill>
                  <a:schemeClr val="tx1"/>
                </a:solidFill>
                <a:latin typeface="BancoDoBrasil Textos" panose="00000500000000000000" pitchFamily="2" charset="0"/>
              </a:rPr>
              <a:t> </a:t>
            </a:r>
            <a:r>
              <a:rPr lang="en-US" sz="849" dirty="0" err="1">
                <a:solidFill>
                  <a:schemeClr val="tx1"/>
                </a:solidFill>
                <a:latin typeface="BancoDoBrasil Textos" panose="00000500000000000000" pitchFamily="2" charset="0"/>
              </a:rPr>
              <a:t>finalizam</a:t>
            </a:r>
            <a:r>
              <a:rPr lang="en-US" sz="849" dirty="0">
                <a:solidFill>
                  <a:schemeClr val="tx1"/>
                </a:solidFill>
                <a:latin typeface="BancoDoBrasil Textos" panose="00000500000000000000" pitchFamily="2" charset="0"/>
              </a:rPr>
              <a:t> a </a:t>
            </a:r>
            <a:r>
              <a:rPr lang="en-US" sz="849" dirty="0" err="1">
                <a:solidFill>
                  <a:schemeClr val="tx1"/>
                </a:solidFill>
                <a:latin typeface="BancoDoBrasil Textos" panose="00000500000000000000" pitchFamily="2" charset="0"/>
              </a:rPr>
              <a:t>contratação</a:t>
            </a:r>
            <a:r>
              <a:rPr lang="en-US" sz="849" dirty="0">
                <a:solidFill>
                  <a:schemeClr val="tx1"/>
                </a:solidFill>
                <a:latin typeface="BancoDoBrasil Textos" panose="00000500000000000000" pitchFamily="2" charset="0"/>
              </a:rPr>
              <a:t> </a:t>
            </a:r>
            <a:r>
              <a:rPr lang="en-US" sz="849" dirty="0" err="1">
                <a:solidFill>
                  <a:schemeClr val="tx1"/>
                </a:solidFill>
                <a:latin typeface="BancoDoBrasil Textos" panose="00000500000000000000" pitchFamily="2" charset="0"/>
              </a:rPr>
              <a:t>em</a:t>
            </a:r>
            <a:r>
              <a:rPr lang="en-US" sz="849" dirty="0">
                <a:solidFill>
                  <a:schemeClr val="tx1"/>
                </a:solidFill>
                <a:latin typeface="BancoDoBrasil Textos" panose="00000500000000000000" pitchFamily="2" charset="0"/>
              </a:rPr>
              <a:t> </a:t>
            </a:r>
            <a:r>
              <a:rPr lang="en-US" sz="849" b="1" dirty="0" err="1">
                <a:solidFill>
                  <a:schemeClr val="tx1"/>
                </a:solidFill>
                <a:latin typeface="BancoDoBrasil Textos" panose="00000500000000000000" pitchFamily="2" charset="0"/>
              </a:rPr>
              <a:t>até</a:t>
            </a:r>
            <a:r>
              <a:rPr lang="en-US" sz="849" b="1" dirty="0">
                <a:solidFill>
                  <a:schemeClr val="tx1"/>
                </a:solidFill>
                <a:latin typeface="BancoDoBrasil Textos" panose="00000500000000000000" pitchFamily="2" charset="0"/>
              </a:rPr>
              <a:t> 25 </a:t>
            </a:r>
            <a:r>
              <a:rPr lang="en-US" sz="849" b="1" dirty="0" err="1">
                <a:solidFill>
                  <a:schemeClr val="tx1"/>
                </a:solidFill>
                <a:latin typeface="BancoDoBrasil Textos" panose="00000500000000000000" pitchFamily="2" charset="0"/>
              </a:rPr>
              <a:t>minutos</a:t>
            </a:r>
            <a:endParaRPr lang="en-US" sz="849" b="1" dirty="0">
              <a:solidFill>
                <a:schemeClr val="tx1"/>
              </a:solidFill>
              <a:latin typeface="BancoDoBrasil Textos" panose="00000500000000000000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963374"/>
            <a:ext cx="8292000" cy="3486161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/>
            <a:r>
              <a:rPr lang="pt-BR" u="sng" dirty="0"/>
              <a:t>Arquitetura modular e conectada via APIs: </a:t>
            </a:r>
            <a:r>
              <a:rPr lang="pt-BR" dirty="0"/>
              <a:t>A solução é baseada em integrações com parceiros especializados (como Blip para </a:t>
            </a:r>
            <a:r>
              <a:rPr lang="pt-BR" dirty="0" err="1"/>
              <a:t>chatbots</a:t>
            </a:r>
            <a:r>
              <a:rPr lang="pt-BR" dirty="0"/>
              <a:t>, Lina para Open </a:t>
            </a:r>
            <a:r>
              <a:rPr lang="pt-BR" dirty="0" err="1"/>
              <a:t>Finance</a:t>
            </a:r>
            <a:r>
              <a:rPr lang="pt-BR" dirty="0"/>
              <a:t> e CAF para </a:t>
            </a:r>
            <a:r>
              <a:rPr lang="pt-BR" dirty="0" err="1"/>
              <a:t>onboarding</a:t>
            </a:r>
            <a:r>
              <a:rPr lang="pt-BR" dirty="0"/>
              <a:t> digital), o que permite adaptar facilmente a outros canais, produtos ou segmentos com pouca fricção técnica.</a:t>
            </a:r>
          </a:p>
          <a:p>
            <a:pPr lvl="0"/>
            <a:endParaRPr lang="pt-BR" dirty="0"/>
          </a:p>
          <a:p>
            <a:r>
              <a:rPr lang="pt-BR" u="sng" dirty="0"/>
              <a:t>Uso de canal amplamente acessível (WhatsApp): </a:t>
            </a:r>
            <a:r>
              <a:rPr lang="pt-BR" dirty="0"/>
              <a:t>A escolha de um canal com alta penetração e familiaridade no Brasil garante aplicabilidade em diferentes perfis de público e facilita a expansão para outras linhas de produto, como previdência empresarial ou seguros.</a:t>
            </a:r>
            <a:br>
              <a:rPr lang="pt-BR" dirty="0"/>
            </a:br>
            <a:br>
              <a:rPr lang="pt-BR" dirty="0"/>
            </a:br>
            <a:r>
              <a:rPr lang="pt-BR" b="1" dirty="0"/>
              <a:t>Recomendações para adaptação em contextos diferentes</a:t>
            </a:r>
            <a:endParaRPr lang="pt-BR" dirty="0"/>
          </a:p>
          <a:p>
            <a:pPr marL="139700" indent="0">
              <a:buNone/>
            </a:pPr>
            <a:endParaRPr lang="pt-BR" dirty="0"/>
          </a:p>
          <a:p>
            <a:pPr lvl="0"/>
            <a:r>
              <a:rPr lang="pt-BR" u="sng" dirty="0"/>
              <a:t>Analisar maturidade digital e regulatória local:</a:t>
            </a:r>
            <a:r>
              <a:rPr lang="pt-BR" dirty="0"/>
              <a:t> É fundamental avaliar a aderência regulatória do Pix/Open </a:t>
            </a:r>
            <a:r>
              <a:rPr lang="pt-BR" dirty="0" err="1"/>
              <a:t>Finance</a:t>
            </a:r>
            <a:r>
              <a:rPr lang="pt-BR" dirty="0"/>
              <a:t> e o nível de adoção digital da população antes de escalar.</a:t>
            </a:r>
            <a:br>
              <a:rPr lang="pt-BR" dirty="0"/>
            </a:br>
            <a:endParaRPr lang="pt-BR" dirty="0"/>
          </a:p>
          <a:p>
            <a:pPr lvl="0"/>
            <a:r>
              <a:rPr lang="pt-BR" u="sng" dirty="0"/>
              <a:t>Customizar jornadas conforme o perfil do cliente</a:t>
            </a:r>
            <a:r>
              <a:rPr lang="pt-BR" dirty="0"/>
              <a:t>: Ajustar linguagem, tempo de jornada, necessidade de suporte humano e fluxos de validação.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sp>
        <p:nvSpPr>
          <p:cNvPr id="4" name="Google Shape;139;p22">
            <a:extLst>
              <a:ext uri="{FF2B5EF4-FFF2-40B4-BE49-F238E27FC236}">
                <a16:creationId xmlns:a16="http://schemas.microsoft.com/office/drawing/2014/main" id="{45CC070A-E6C0-A948-2C7F-E499E30F3B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7754614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b="1" dirty="0"/>
              <a:t>Canais com Baixo Atrito</a:t>
            </a:r>
            <a:r>
              <a:rPr lang="pt-BR" dirty="0"/>
              <a:t>: Utilizar o WhatsApp para vendas e pagamentos via PIX facilitou o acesso à previdência privada, atraindo um público mais amplo.</a:t>
            </a:r>
          </a:p>
          <a:p>
            <a:endParaRPr lang="pt-BR" dirty="0"/>
          </a:p>
          <a:p>
            <a:r>
              <a:rPr lang="pt-BR" b="1" dirty="0"/>
              <a:t>Conveniência</a:t>
            </a:r>
            <a:r>
              <a:rPr lang="pt-BR" dirty="0"/>
              <a:t>: A contratação de planos e pagamentos recorrentes através do WhatsApp trouxe maior comodidade aos clientes.</a:t>
            </a:r>
          </a:p>
          <a:p>
            <a:endParaRPr lang="pt-BR" dirty="0"/>
          </a:p>
          <a:p>
            <a:r>
              <a:rPr lang="pt-BR" b="1" dirty="0"/>
              <a:t>Segurança</a:t>
            </a:r>
            <a:r>
              <a:rPr lang="pt-BR" dirty="0"/>
              <a:t>: PIX recorrente e </a:t>
            </a:r>
            <a:r>
              <a:rPr lang="pt-BR" i="1" dirty="0" err="1"/>
              <a:t>onboarding</a:t>
            </a:r>
            <a:r>
              <a:rPr lang="pt-BR" i="1" dirty="0"/>
              <a:t> </a:t>
            </a:r>
            <a:r>
              <a:rPr lang="pt-BR" dirty="0"/>
              <a:t>com documentoscopia, aliados ao Open </a:t>
            </a:r>
            <a:r>
              <a:rPr lang="pt-BR" dirty="0" err="1"/>
              <a:t>Finance</a:t>
            </a:r>
            <a:r>
              <a:rPr lang="pt-BR" dirty="0"/>
              <a:t>, garantem um pagamento seguro e eficiente.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&amp; Contato</a:t>
            </a:r>
            <a:endParaRPr dirty="0"/>
          </a:p>
        </p:txBody>
      </p:sp>
      <p:sp>
        <p:nvSpPr>
          <p:cNvPr id="5" name="Google Shape;139;p22">
            <a:extLst>
              <a:ext uri="{FF2B5EF4-FFF2-40B4-BE49-F238E27FC236}">
                <a16:creationId xmlns:a16="http://schemas.microsoft.com/office/drawing/2014/main" id="{D6B40F43-2CA0-FDDF-DE56-3C7A2851E8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1" y="963375"/>
            <a:ext cx="7623986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/>
            <a:r>
              <a:rPr lang="pt-BR" u="sng" dirty="0"/>
              <a:t>Conectamos previdência à vida rea</a:t>
            </a:r>
            <a:r>
              <a:rPr lang="pt-BR" dirty="0"/>
              <a:t>l: Integramos o Pix à jornada de venda via WhatsApp para tornar a contratação mais simples, rápida e acessível.</a:t>
            </a:r>
          </a:p>
          <a:p>
            <a:pPr lvl="0"/>
            <a:endParaRPr lang="pt-BR" dirty="0"/>
          </a:p>
          <a:p>
            <a:pPr lvl="0"/>
            <a:r>
              <a:rPr lang="pt-BR" u="sng" dirty="0"/>
              <a:t>Aproximamos a previdência das pessoas</a:t>
            </a:r>
            <a:r>
              <a:rPr lang="pt-BR" dirty="0"/>
              <a:t>: Usamos um canal presente no dia a dia da população para eliminar barreiras e burocracias.</a:t>
            </a:r>
          </a:p>
          <a:p>
            <a:pPr lvl="0"/>
            <a:endParaRPr lang="pt-BR" dirty="0"/>
          </a:p>
          <a:p>
            <a:pPr lvl="0"/>
            <a:r>
              <a:rPr lang="pt-BR" u="sng" dirty="0"/>
              <a:t>Pix como acelerador de inclusão</a:t>
            </a:r>
            <a:r>
              <a:rPr lang="pt-BR" dirty="0"/>
              <a:t>: Escolhemos o Pix por sua instantaneidade e capilaridade, rompendo com modelos de pagamento engessados.</a:t>
            </a:r>
            <a:br>
              <a:rPr lang="pt-BR" dirty="0"/>
            </a:br>
            <a:endParaRPr lang="pt-BR" dirty="0"/>
          </a:p>
          <a:p>
            <a:pPr marL="139700" lvl="0" indent="0">
              <a:buNone/>
            </a:pPr>
            <a:r>
              <a:rPr lang="pt-BR" b="1" dirty="0"/>
              <a:t>Próximos passo:</a:t>
            </a:r>
          </a:p>
          <a:p>
            <a:pPr lvl="0"/>
            <a:r>
              <a:rPr lang="pt-BR" u="sng" dirty="0"/>
              <a:t>IA como apoio inteligente</a:t>
            </a:r>
            <a:r>
              <a:rPr lang="pt-BR" dirty="0"/>
              <a:t>: Já utilizamos IA para responder dúvidas e apoiar o cliente durante a jornada de contratação.</a:t>
            </a:r>
          </a:p>
          <a:p>
            <a:pPr marL="139700" lvl="0" indent="0">
              <a:buNone/>
            </a:pPr>
            <a:endParaRPr lang="pt-BR" dirty="0"/>
          </a:p>
          <a:p>
            <a:pPr lvl="0"/>
            <a:r>
              <a:rPr lang="pt-BR" u="sng" dirty="0"/>
              <a:t>Novas integrações Open </a:t>
            </a:r>
            <a:r>
              <a:rPr lang="pt-BR" u="sng" dirty="0" err="1"/>
              <a:t>Finance</a:t>
            </a:r>
            <a:r>
              <a:rPr lang="pt-BR" dirty="0"/>
              <a:t>: Utilização de estratégias para assessorar nosso clientes e novas contratações por este Canal, com ofertas personalizadas.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17;g3612df22317_0_39">
            <a:extLst>
              <a:ext uri="{FF2B5EF4-FFF2-40B4-BE49-F238E27FC236}">
                <a16:creationId xmlns:a16="http://schemas.microsoft.com/office/drawing/2014/main" id="{8D15E624-89D3-CF4B-1BF8-673EA0E5B4C8}"/>
              </a:ext>
            </a:extLst>
          </p:cNvPr>
          <p:cNvSpPr txBox="1"/>
          <p:nvPr/>
        </p:nvSpPr>
        <p:spPr>
          <a:xfrm>
            <a:off x="4572000" y="2678086"/>
            <a:ext cx="2280900" cy="993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8075" tIns="268075" rIns="268075" bIns="2680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F7F7FF"/>
                </a:solidFill>
                <a:latin typeface="Open Sans"/>
                <a:ea typeface="Open Sans"/>
                <a:cs typeface="Open Sans"/>
                <a:sym typeface="Open Sans"/>
              </a:rPr>
              <a:t>Leonardo Rainho</a:t>
            </a:r>
            <a:endParaRPr sz="1400" b="1" i="0" u="none" strike="noStrike" cap="none" dirty="0">
              <a:solidFill>
                <a:srgbClr val="F7F7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 dirty="0">
                <a:solidFill>
                  <a:srgbClr val="FCFC30"/>
                </a:solidFill>
                <a:latin typeface="Open Sans"/>
                <a:ea typeface="Open Sans"/>
                <a:cs typeface="Open Sans"/>
                <a:sym typeface="Open Sans"/>
              </a:rPr>
              <a:t>BRASILPREV</a:t>
            </a:r>
            <a:endParaRPr sz="1400" b="1" i="0" u="none" strike="noStrike" cap="none" dirty="0">
              <a:solidFill>
                <a:srgbClr val="FCFC3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Google Shape;1318;g3612df22317_0_39">
            <a:extLst>
              <a:ext uri="{FF2B5EF4-FFF2-40B4-BE49-F238E27FC236}">
                <a16:creationId xmlns:a16="http://schemas.microsoft.com/office/drawing/2014/main" id="{2B8CB0F7-5740-D310-F1FA-CB0EC537387A}"/>
              </a:ext>
            </a:extLst>
          </p:cNvPr>
          <p:cNvSpPr txBox="1"/>
          <p:nvPr/>
        </p:nvSpPr>
        <p:spPr>
          <a:xfrm>
            <a:off x="6389045" y="2678675"/>
            <a:ext cx="2280900" cy="993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8075" tIns="268075" rIns="268075" bIns="2680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F7F7FF"/>
                </a:solidFill>
                <a:latin typeface="Open Sans"/>
                <a:ea typeface="Open Sans"/>
                <a:cs typeface="Open Sans"/>
                <a:sym typeface="Open Sans"/>
              </a:rPr>
              <a:t>Francisco Casseb</a:t>
            </a:r>
            <a:endParaRPr sz="1400" b="1" i="0" u="none" strike="noStrike" cap="none" dirty="0">
              <a:solidFill>
                <a:srgbClr val="F7F7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 dirty="0">
                <a:solidFill>
                  <a:srgbClr val="FCFC30"/>
                </a:solidFill>
                <a:latin typeface="Open Sans"/>
                <a:ea typeface="Open Sans"/>
                <a:cs typeface="Open Sans"/>
                <a:sym typeface="Open Sans"/>
              </a:rPr>
              <a:t>BRASILPREV</a:t>
            </a:r>
            <a:endParaRPr sz="1400" b="1" i="0" u="none" strike="noStrike" cap="none" dirty="0">
              <a:solidFill>
                <a:srgbClr val="FCFC3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" name="Google Shape;573;g35fea3b3b61_0_0" title="Asset 1@2x.png">
            <a:extLst>
              <a:ext uri="{FF2B5EF4-FFF2-40B4-BE49-F238E27FC236}">
                <a16:creationId xmlns:a16="http://schemas.microsoft.com/office/drawing/2014/main" id="{074B9CF5-74E6-F1BE-864F-6423C972C23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rcRect r="39706"/>
          <a:stretch/>
        </p:blipFill>
        <p:spPr>
          <a:xfrm>
            <a:off x="5758502" y="3722073"/>
            <a:ext cx="1770993" cy="453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D268BAB-2528-6C76-9D55-14AE74AF0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87" y="1407516"/>
            <a:ext cx="2541139" cy="254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317;g3612df22317_0_39">
            <a:extLst>
              <a:ext uri="{FF2B5EF4-FFF2-40B4-BE49-F238E27FC236}">
                <a16:creationId xmlns:a16="http://schemas.microsoft.com/office/drawing/2014/main" id="{998098C2-890E-FF11-9E10-2BA2B312DA4C}"/>
              </a:ext>
            </a:extLst>
          </p:cNvPr>
          <p:cNvSpPr txBox="1"/>
          <p:nvPr/>
        </p:nvSpPr>
        <p:spPr>
          <a:xfrm>
            <a:off x="667675" y="3852592"/>
            <a:ext cx="3217761" cy="849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8075" tIns="268075" rIns="268075" bIns="2680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F7F7FF"/>
                </a:solidFill>
                <a:latin typeface="Open Sans"/>
                <a:ea typeface="Open Sans"/>
                <a:cs typeface="Open Sans"/>
                <a:sym typeface="Open Sans"/>
              </a:rPr>
              <a:t>Jornada de </a:t>
            </a:r>
            <a:r>
              <a:rPr lang="en-US" sz="1000" b="1" i="0" u="none" strike="noStrike" cap="none" dirty="0" err="1">
                <a:solidFill>
                  <a:srgbClr val="F7F7FF"/>
                </a:solidFill>
                <a:latin typeface="Open Sans"/>
                <a:ea typeface="Open Sans"/>
                <a:cs typeface="Open Sans"/>
                <a:sym typeface="Open Sans"/>
              </a:rPr>
              <a:t>contratação</a:t>
            </a:r>
            <a:r>
              <a:rPr lang="en-US" sz="1000" b="1" i="0" u="none" strike="noStrike" cap="none" dirty="0">
                <a:solidFill>
                  <a:srgbClr val="F7F7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F7F7FF"/>
                </a:solidFill>
                <a:latin typeface="Open Sans"/>
                <a:ea typeface="Open Sans"/>
                <a:cs typeface="Open Sans"/>
                <a:sym typeface="Open Sans"/>
              </a:rPr>
              <a:t>com Pix Open Finance</a:t>
            </a:r>
            <a:endParaRPr sz="1000" b="1" i="0" u="none" strike="noStrike" cap="none" dirty="0">
              <a:solidFill>
                <a:srgbClr val="FCFC3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D0E327AD-F98B-9214-D06A-091C7E9F8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485" y="1620608"/>
            <a:ext cx="1235931" cy="1235931"/>
          </a:xfrm>
          <a:prstGeom prst="rect">
            <a:avLst/>
          </a:prstGeom>
        </p:spPr>
      </p:pic>
      <p:pic>
        <p:nvPicPr>
          <p:cNvPr id="10" name="Picture 6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A316A183-B5E1-43C3-F0A6-A25510CF5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900" y="1608680"/>
            <a:ext cx="1259785" cy="125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67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Obrigado!</a:t>
            </a:r>
            <a:br>
              <a:rPr lang="pt-BR" dirty="0"/>
            </a:br>
            <a:r>
              <a:rPr lang="pt-BR" dirty="0"/>
              <a:t>¡</a:t>
            </a:r>
            <a:r>
              <a:rPr lang="pt-BR" dirty="0" err="1"/>
              <a:t>Gracias</a:t>
            </a:r>
            <a:r>
              <a:rPr lang="pt-BR" dirty="0"/>
              <a:t>!</a:t>
            </a:r>
            <a:endParaRPr dirty="0"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9d4ebab5-e392-4235-8581-0b6843f08bfa}" enabled="1" method="Standard" siteId="{97def700-fa5c-4fc3-8940-b07f741d09b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</TotalTime>
  <Words>1373</Words>
  <Application>Microsoft Office PowerPoint</Application>
  <PresentationFormat>Apresentação na tela (16:9)</PresentationFormat>
  <Paragraphs>149</Paragraphs>
  <Slides>16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5" baseType="lpstr">
      <vt:lpstr>Kanit</vt:lpstr>
      <vt:lpstr>Roboto</vt:lpstr>
      <vt:lpstr>Open Sans</vt:lpstr>
      <vt:lpstr>Kanit Light</vt:lpstr>
      <vt:lpstr>BancoDoBrasil Textos</vt:lpstr>
      <vt:lpstr>Open Sans ExtraBold</vt:lpstr>
      <vt:lpstr>Arial</vt:lpstr>
      <vt:lpstr>Calibri</vt:lpstr>
      <vt:lpstr>Simple Light</vt:lpstr>
      <vt:lpstr>Apresentação do PowerPoint</vt:lpstr>
      <vt:lpstr>A Brasilprev</vt:lpstr>
      <vt:lpstr>Contexto &amp; Desafio</vt:lpstr>
      <vt:lpstr>Objetivo da Iniciativa</vt:lpstr>
      <vt:lpstr>Tipo de Caso &amp; Descrição da Prática </vt:lpstr>
      <vt:lpstr>Tipo de Caso &amp; Descrição da Prática </vt:lpstr>
      <vt:lpstr>Tipo de Caso &amp; Descrição da Prática </vt:lpstr>
      <vt:lpstr>Tipo de Caso &amp; Descrição da Prática </vt:lpstr>
      <vt:lpstr>Originalidade &amp; Inovação </vt:lpstr>
      <vt:lpstr>Colaboração &amp; Engajamento </vt:lpstr>
      <vt:lpstr>Demonstração de Resultados</vt:lpstr>
      <vt:lpstr>Escalabilidade &amp; Replicabilidade</vt:lpstr>
      <vt:lpstr>Lições Aprendidas &amp; Recomendações Práticas</vt:lpstr>
      <vt:lpstr>Encerramento &amp; Contato</vt:lpstr>
      <vt:lpstr>Apresentação do PowerPoint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Janaina Petterson Seolin</dc:creator>
  <cp:lastModifiedBy>Leonardo Rainho De Oliveira</cp:lastModifiedBy>
  <cp:revision>7</cp:revision>
  <dcterms:modified xsi:type="dcterms:W3CDTF">2025-08-06T17:15:47Z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Simple Light:3</vt:lpwstr>
  </property>
  <property fmtid="{D5CDD505-2E9C-101B-9397-08002B2CF9AE}" pid="3" name="ClassificationContentMarkingFooterText">
    <vt:lpwstr>INTERNO</vt:lpwstr>
  </property>
</Properties>
</file>