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Kanit" panose="020B0604020202020204" charset="-34"/>
      <p:regular r:id="rId14"/>
      <p:bold r:id="rId15"/>
      <p:italic r:id="rId16"/>
      <p:boldItalic r:id="rId17"/>
    </p:embeddedFont>
    <p:embeddedFont>
      <p:font typeface="Kanit Light" panose="020B0604020202020204" charset="-34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67116-FC5A-4C74-AD60-9926EF8F6A5C}" v="83" dt="2025-08-11T04:10:18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eus Maia" userId="087194ed-fb9d-4294-8d3a-cd74f7c67480" providerId="ADAL" clId="{13C67116-FC5A-4C74-AD60-9926EF8F6A5C}"/>
    <pc:docChg chg="undo custSel modSld">
      <pc:chgData name="Matheus Maia" userId="087194ed-fb9d-4294-8d3a-cd74f7c67480" providerId="ADAL" clId="{13C67116-FC5A-4C74-AD60-9926EF8F6A5C}" dt="2025-08-11T04:11:09.155" v="5775" actId="1076"/>
      <pc:docMkLst>
        <pc:docMk/>
      </pc:docMkLst>
      <pc:sldChg chg="modSp mod">
        <pc:chgData name="Matheus Maia" userId="087194ed-fb9d-4294-8d3a-cd74f7c67480" providerId="ADAL" clId="{13C67116-FC5A-4C74-AD60-9926EF8F6A5C}" dt="2025-08-09T16:51:21.199" v="14" actId="20577"/>
        <pc:sldMkLst>
          <pc:docMk/>
          <pc:sldMk cId="0" sldId="256"/>
        </pc:sldMkLst>
        <pc:spChg chg="mod">
          <ac:chgData name="Matheus Maia" userId="087194ed-fb9d-4294-8d3a-cd74f7c67480" providerId="ADAL" clId="{13C67116-FC5A-4C74-AD60-9926EF8F6A5C}" dt="2025-08-09T16:51:21.199" v="14" actId="20577"/>
          <ac:spMkLst>
            <pc:docMk/>
            <pc:sldMk cId="0" sldId="256"/>
            <ac:spMk id="83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09T16:51:15.598" v="11" actId="1076"/>
          <ac:spMkLst>
            <pc:docMk/>
            <pc:sldMk cId="0" sldId="256"/>
            <ac:spMk id="84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09T16:51:08.982" v="10" actId="1076"/>
          <ac:spMkLst>
            <pc:docMk/>
            <pc:sldMk cId="0" sldId="256"/>
            <ac:spMk id="85" creationId="{00000000-0000-0000-0000-000000000000}"/>
          </ac:spMkLst>
        </pc:spChg>
      </pc:sldChg>
      <pc:sldChg chg="addSp delSp modSp mod modAnim modNotes">
        <pc:chgData name="Matheus Maia" userId="087194ed-fb9d-4294-8d3a-cd74f7c67480" providerId="ADAL" clId="{13C67116-FC5A-4C74-AD60-9926EF8F6A5C}" dt="2025-08-09T17:14:16.651" v="1156" actId="207"/>
        <pc:sldMkLst>
          <pc:docMk/>
          <pc:sldMk cId="0" sldId="257"/>
        </pc:sldMkLst>
        <pc:spChg chg="mod">
          <ac:chgData name="Matheus Maia" userId="087194ed-fb9d-4294-8d3a-cd74f7c67480" providerId="ADAL" clId="{13C67116-FC5A-4C74-AD60-9926EF8F6A5C}" dt="2025-08-09T17:14:16.651" v="1156" actId="207"/>
          <ac:spMkLst>
            <pc:docMk/>
            <pc:sldMk cId="0" sldId="257"/>
            <ac:spMk id="91" creationId="{00000000-0000-0000-0000-000000000000}"/>
          </ac:spMkLst>
        </pc:spChg>
        <pc:picChg chg="add mod">
          <ac:chgData name="Matheus Maia" userId="087194ed-fb9d-4294-8d3a-cd74f7c67480" providerId="ADAL" clId="{13C67116-FC5A-4C74-AD60-9926EF8F6A5C}" dt="2025-08-09T17:12:39.166" v="1142" actId="1076"/>
          <ac:picMkLst>
            <pc:docMk/>
            <pc:sldMk cId="0" sldId="257"/>
            <ac:picMk id="19" creationId="{6198128C-FABD-73F8-1CF1-19FDFABDA470}"/>
          </ac:picMkLst>
        </pc:picChg>
      </pc:sldChg>
      <pc:sldChg chg="addSp modSp mod">
        <pc:chgData name="Matheus Maia" userId="087194ed-fb9d-4294-8d3a-cd74f7c67480" providerId="ADAL" clId="{13C67116-FC5A-4C74-AD60-9926EF8F6A5C}" dt="2025-08-11T02:37:32.332" v="2589" actId="1036"/>
        <pc:sldMkLst>
          <pc:docMk/>
          <pc:sldMk cId="0" sldId="258"/>
        </pc:sldMkLst>
        <pc:spChg chg="mod">
          <ac:chgData name="Matheus Maia" userId="087194ed-fb9d-4294-8d3a-cd74f7c67480" providerId="ADAL" clId="{13C67116-FC5A-4C74-AD60-9926EF8F6A5C}" dt="2025-08-11T02:37:32.332" v="2589" actId="103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2:23:02.756" v="1779" actId="20577"/>
          <ac:spMkLst>
            <pc:docMk/>
            <pc:sldMk cId="0" sldId="258"/>
            <ac:spMk id="97" creationId="{00000000-0000-0000-0000-000000000000}"/>
          </ac:spMkLst>
        </pc:spChg>
        <pc:picChg chg="add mod modCrop">
          <ac:chgData name="Matheus Maia" userId="087194ed-fb9d-4294-8d3a-cd74f7c67480" providerId="ADAL" clId="{13C67116-FC5A-4C74-AD60-9926EF8F6A5C}" dt="2025-08-11T02:24:29.445" v="1787" actId="1076"/>
          <ac:picMkLst>
            <pc:docMk/>
            <pc:sldMk cId="0" sldId="258"/>
            <ac:picMk id="3" creationId="{A02FA99D-94F2-DADA-B358-B69D2B97F0A3}"/>
          </ac:picMkLst>
        </pc:picChg>
      </pc:sldChg>
      <pc:sldChg chg="modSp mod">
        <pc:chgData name="Matheus Maia" userId="087194ed-fb9d-4294-8d3a-cd74f7c67480" providerId="ADAL" clId="{13C67116-FC5A-4C74-AD60-9926EF8F6A5C}" dt="2025-08-11T04:11:09.155" v="5775" actId="1076"/>
        <pc:sldMkLst>
          <pc:docMk/>
          <pc:sldMk cId="0" sldId="259"/>
        </pc:sldMkLst>
        <pc:spChg chg="mod">
          <ac:chgData name="Matheus Maia" userId="087194ed-fb9d-4294-8d3a-cd74f7c67480" providerId="ADAL" clId="{13C67116-FC5A-4C74-AD60-9926EF8F6A5C}" dt="2025-08-11T04:11:09.155" v="5775" actId="1076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2:36:31.911" v="2571" actId="1076"/>
          <ac:spMkLst>
            <pc:docMk/>
            <pc:sldMk cId="0" sldId="259"/>
            <ac:spMk id="103" creationId="{00000000-0000-0000-0000-000000000000}"/>
          </ac:spMkLst>
        </pc:spChg>
      </pc:sldChg>
      <pc:sldChg chg="addSp modSp mod">
        <pc:chgData name="Matheus Maia" userId="087194ed-fb9d-4294-8d3a-cd74f7c67480" providerId="ADAL" clId="{13C67116-FC5A-4C74-AD60-9926EF8F6A5C}" dt="2025-08-11T02:58:15.365" v="3656" actId="1076"/>
        <pc:sldMkLst>
          <pc:docMk/>
          <pc:sldMk cId="0" sldId="260"/>
        </pc:sldMkLst>
        <pc:spChg chg="mod">
          <ac:chgData name="Matheus Maia" userId="087194ed-fb9d-4294-8d3a-cd74f7c67480" providerId="ADAL" clId="{13C67116-FC5A-4C74-AD60-9926EF8F6A5C}" dt="2025-08-11T02:37:49.423" v="2592" actId="404"/>
          <ac:spMkLst>
            <pc:docMk/>
            <pc:sldMk cId="0" sldId="260"/>
            <ac:spMk id="108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2:57:39.882" v="3648" actId="404"/>
          <ac:spMkLst>
            <pc:docMk/>
            <pc:sldMk cId="0" sldId="260"/>
            <ac:spMk id="109" creationId="{00000000-0000-0000-0000-000000000000}"/>
          </ac:spMkLst>
        </pc:spChg>
        <pc:picChg chg="add mod modCrop">
          <ac:chgData name="Matheus Maia" userId="087194ed-fb9d-4294-8d3a-cd74f7c67480" providerId="ADAL" clId="{13C67116-FC5A-4C74-AD60-9926EF8F6A5C}" dt="2025-08-11T02:58:15.365" v="3656" actId="1076"/>
          <ac:picMkLst>
            <pc:docMk/>
            <pc:sldMk cId="0" sldId="260"/>
            <ac:picMk id="3" creationId="{D1FD1185-65C2-97EC-B7A6-9F51E15E20B5}"/>
          </ac:picMkLst>
        </pc:picChg>
      </pc:sldChg>
      <pc:sldChg chg="addSp modSp mod">
        <pc:chgData name="Matheus Maia" userId="087194ed-fb9d-4294-8d3a-cd74f7c67480" providerId="ADAL" clId="{13C67116-FC5A-4C74-AD60-9926EF8F6A5C}" dt="2025-08-11T04:05:17.102" v="5280" actId="1076"/>
        <pc:sldMkLst>
          <pc:docMk/>
          <pc:sldMk cId="0" sldId="261"/>
        </pc:sldMkLst>
        <pc:spChg chg="mod">
          <ac:chgData name="Matheus Maia" userId="087194ed-fb9d-4294-8d3a-cd74f7c67480" providerId="ADAL" clId="{13C67116-FC5A-4C74-AD60-9926EF8F6A5C}" dt="2025-08-11T02:43:30.091" v="3063" actId="404"/>
          <ac:spMkLst>
            <pc:docMk/>
            <pc:sldMk cId="0" sldId="261"/>
            <ac:spMk id="114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4:05:09.242" v="5279" actId="1076"/>
          <ac:spMkLst>
            <pc:docMk/>
            <pc:sldMk cId="0" sldId="261"/>
            <ac:spMk id="115" creationId="{00000000-0000-0000-0000-000000000000}"/>
          </ac:spMkLst>
        </pc:spChg>
        <pc:picChg chg="add mod">
          <ac:chgData name="Matheus Maia" userId="087194ed-fb9d-4294-8d3a-cd74f7c67480" providerId="ADAL" clId="{13C67116-FC5A-4C74-AD60-9926EF8F6A5C}" dt="2025-08-11T04:05:17.102" v="5280" actId="1076"/>
          <ac:picMkLst>
            <pc:docMk/>
            <pc:sldMk cId="0" sldId="261"/>
            <ac:picMk id="3" creationId="{3667A04E-83E3-3AC5-5AEC-7E27DA07A988}"/>
          </ac:picMkLst>
        </pc:picChg>
      </pc:sldChg>
      <pc:sldChg chg="addSp modSp mod modAnim">
        <pc:chgData name="Matheus Maia" userId="087194ed-fb9d-4294-8d3a-cd74f7c67480" providerId="ADAL" clId="{13C67116-FC5A-4C74-AD60-9926EF8F6A5C}" dt="2025-08-11T03:20:30.037" v="4401" actId="948"/>
        <pc:sldMkLst>
          <pc:docMk/>
          <pc:sldMk cId="0" sldId="262"/>
        </pc:sldMkLst>
        <pc:spChg chg="mod">
          <ac:chgData name="Matheus Maia" userId="087194ed-fb9d-4294-8d3a-cd74f7c67480" providerId="ADAL" clId="{13C67116-FC5A-4C74-AD60-9926EF8F6A5C}" dt="2025-08-11T03:01:09.880" v="3723" actId="404"/>
          <ac:spMkLst>
            <pc:docMk/>
            <pc:sldMk cId="0" sldId="262"/>
            <ac:spMk id="120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3:20:30.037" v="4401" actId="948"/>
          <ac:spMkLst>
            <pc:docMk/>
            <pc:sldMk cId="0" sldId="262"/>
            <ac:spMk id="121" creationId="{00000000-0000-0000-0000-000000000000}"/>
          </ac:spMkLst>
        </pc:spChg>
        <pc:picChg chg="add mod">
          <ac:chgData name="Matheus Maia" userId="087194ed-fb9d-4294-8d3a-cd74f7c67480" providerId="ADAL" clId="{13C67116-FC5A-4C74-AD60-9926EF8F6A5C}" dt="2025-08-11T03:13:59.422" v="4339" actId="1076"/>
          <ac:picMkLst>
            <pc:docMk/>
            <pc:sldMk cId="0" sldId="262"/>
            <ac:picMk id="2" creationId="{5C43FA92-0839-74E0-B85B-73D45D505931}"/>
          </ac:picMkLst>
        </pc:picChg>
      </pc:sldChg>
      <pc:sldChg chg="modSp mod">
        <pc:chgData name="Matheus Maia" userId="087194ed-fb9d-4294-8d3a-cd74f7c67480" providerId="ADAL" clId="{13C67116-FC5A-4C74-AD60-9926EF8F6A5C}" dt="2025-08-11T03:48:45.183" v="5214" actId="114"/>
        <pc:sldMkLst>
          <pc:docMk/>
          <pc:sldMk cId="0" sldId="263"/>
        </pc:sldMkLst>
        <pc:spChg chg="mod">
          <ac:chgData name="Matheus Maia" userId="087194ed-fb9d-4294-8d3a-cd74f7c67480" providerId="ADAL" clId="{13C67116-FC5A-4C74-AD60-9926EF8F6A5C}" dt="2025-08-11T03:44:03.763" v="4949" actId="1076"/>
          <ac:spMkLst>
            <pc:docMk/>
            <pc:sldMk cId="0" sldId="263"/>
            <ac:spMk id="126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3:48:45.183" v="5214" actId="114"/>
          <ac:spMkLst>
            <pc:docMk/>
            <pc:sldMk cId="0" sldId="263"/>
            <ac:spMk id="127" creationId="{00000000-0000-0000-0000-000000000000}"/>
          </ac:spMkLst>
        </pc:spChg>
      </pc:sldChg>
      <pc:sldChg chg="modSp mod">
        <pc:chgData name="Matheus Maia" userId="087194ed-fb9d-4294-8d3a-cd74f7c67480" providerId="ADAL" clId="{13C67116-FC5A-4C74-AD60-9926EF8F6A5C}" dt="2025-08-11T04:10:52.567" v="5774" actId="20577"/>
        <pc:sldMkLst>
          <pc:docMk/>
          <pc:sldMk cId="0" sldId="264"/>
        </pc:sldMkLst>
        <pc:spChg chg="mod">
          <ac:chgData name="Matheus Maia" userId="087194ed-fb9d-4294-8d3a-cd74f7c67480" providerId="ADAL" clId="{13C67116-FC5A-4C74-AD60-9926EF8F6A5C}" dt="2025-08-11T03:43:43.117" v="4948" actId="20577"/>
          <ac:spMkLst>
            <pc:docMk/>
            <pc:sldMk cId="0" sldId="264"/>
            <ac:spMk id="132" creationId="{00000000-0000-0000-0000-000000000000}"/>
          </ac:spMkLst>
        </pc:spChg>
        <pc:spChg chg="mod">
          <ac:chgData name="Matheus Maia" userId="087194ed-fb9d-4294-8d3a-cd74f7c67480" providerId="ADAL" clId="{13C67116-FC5A-4C74-AD60-9926EF8F6A5C}" dt="2025-08-11T04:10:52.567" v="5774" actId="20577"/>
          <ac:spMkLst>
            <pc:docMk/>
            <pc:sldMk cId="0" sldId="264"/>
            <ac:spMk id="133" creationId="{00000000-0000-0000-0000-000000000000}"/>
          </ac:spMkLst>
        </pc:spChg>
      </pc:sldChg>
      <pc:sldChg chg="modSp mod">
        <pc:chgData name="Matheus Maia" userId="087194ed-fb9d-4294-8d3a-cd74f7c67480" providerId="ADAL" clId="{13C67116-FC5A-4C74-AD60-9926EF8F6A5C}" dt="2025-08-11T04:10:22.593" v="5773" actId="207"/>
        <pc:sldMkLst>
          <pc:docMk/>
          <pc:sldMk cId="0" sldId="265"/>
        </pc:sldMkLst>
        <pc:spChg chg="mod">
          <ac:chgData name="Matheus Maia" userId="087194ed-fb9d-4294-8d3a-cd74f7c67480" providerId="ADAL" clId="{13C67116-FC5A-4C74-AD60-9926EF8F6A5C}" dt="2025-08-11T04:10:22.593" v="5773" actId="207"/>
          <ac:spMkLst>
            <pc:docMk/>
            <pc:sldMk cId="0" sldId="265"/>
            <ac:spMk id="13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atheus@mevsa.com.b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64457" y="1398467"/>
            <a:ext cx="6023429" cy="2000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Eletrificação de Implementos Hidráulicos – EcoPTO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/ </a:t>
            </a:r>
            <a:r>
              <a:rPr lang="es-ES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Electrificación de Implementos Hidráulicos - EcoPTO</a:t>
            </a:r>
            <a:r>
              <a:rPr lang="pt-BR" sz="28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</a:p>
        </p:txBody>
      </p:sp>
      <p:sp>
        <p:nvSpPr>
          <p:cNvPr id="84" name="Google Shape;84;p13"/>
          <p:cNvSpPr txBox="1"/>
          <p:nvPr/>
        </p:nvSpPr>
        <p:spPr>
          <a:xfrm>
            <a:off x="464457" y="3513000"/>
            <a:ext cx="5830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Matheus Dressler Maia, Thiago Motta, André Venzon, Augusto Venerando, Vinicius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Taurisano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64457" y="4251633"/>
            <a:ext cx="55158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MEV Mobilidade S.A.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EDP</a:t>
            </a:r>
            <a:endParaRPr lang="pt-BR"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Desafío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 algn="just"/>
            <a:r>
              <a:rPr lang="pt-BR" dirty="0"/>
              <a:t>Caminhões a Diesel com implemento hidráulico (cesto aéreo, guindaste, betoneira, basculante, compactador, comboio, </a:t>
            </a:r>
            <a:r>
              <a:rPr lang="pt-BR" dirty="0" err="1"/>
              <a:t>etc</a:t>
            </a:r>
            <a:r>
              <a:rPr lang="pt-BR" dirty="0"/>
              <a:t>) utilizam o motor a combustão do caminhão para acionar o implemento com uma caixa de engrenagem, o PTO (Power Take Off) ou a tomada de força.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Los camiones diésel con implementos hidráulicos (cesta aérea, grúa, hormigonera, </a:t>
            </a:r>
            <a:r>
              <a:rPr lang="es-ES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dumper</a:t>
            </a: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compactador, tren, etc.) utilizan el motor de combustión del camión para accionar el implemento con una caja de cambios, la PTO (</a:t>
            </a:r>
            <a:r>
              <a:rPr lang="es-ES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Power</a:t>
            </a: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Take</a:t>
            </a: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Off) o la toma de fuerza.</a:t>
            </a:r>
            <a:endParaRPr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Essa operação possui um alto custo: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Esta operación tiene un alto costo: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Aft>
                <a:spcPts val="600"/>
              </a:spcAft>
              <a:buChar char="●"/>
            </a:pPr>
            <a:r>
              <a:rPr lang="pt-BR" dirty="0"/>
              <a:t>Desgaste excessivo do motor por operar na marcha lenta durante horas (manutenção);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Desgaste excesivo del motor por operar al ralentí durante horas (mantenimiento);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Aft>
                <a:spcPts val="600"/>
              </a:spcAft>
              <a:buChar char="●"/>
            </a:pPr>
            <a:r>
              <a:rPr lang="pt-BR" dirty="0"/>
              <a:t>Consumo elevado de combustível (Diesel);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Alto consumo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combustible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diésel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);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Aft>
                <a:spcPts val="600"/>
              </a:spcAft>
              <a:buChar char="●"/>
            </a:pPr>
            <a:r>
              <a:rPr lang="pt-BR" dirty="0"/>
              <a:t>Emissões de Gases de Efeito Estufa;</a:t>
            </a:r>
            <a:br>
              <a:rPr lang="pt-BR" dirty="0"/>
            </a:b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Emisiones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gases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efecto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invernadero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Aft>
                <a:spcPts val="600"/>
              </a:spcAft>
              <a:buChar char="●"/>
            </a:pPr>
            <a:r>
              <a:rPr lang="pt-BR" dirty="0"/>
              <a:t>Ruído excessivo durante a operação;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Ruido excesivo durante el funcionamiento.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9" name="Picture 31" descr="Close-up of a vehicle's rear axle&#10;&#10;Description automatically generated">
            <a:extLst>
              <a:ext uri="{FF2B5EF4-FFF2-40B4-BE49-F238E27FC236}">
                <a16:creationId xmlns:a16="http://schemas.microsoft.com/office/drawing/2014/main" id="{6198128C-FABD-73F8-1CF1-19FDFABDA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02"/>
          <a:stretch/>
        </p:blipFill>
        <p:spPr>
          <a:xfrm>
            <a:off x="5383711" y="3322051"/>
            <a:ext cx="2098403" cy="1496701"/>
          </a:xfrm>
          <a:prstGeom prst="round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la Iniciativa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dirty="0"/>
              <a:t>Desenvolver uma solução de eletrificação com tecnologia nacional que pudesse reduzir custos operacionais e emissões, além de melhorar a eficiência da operação.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Desarrollar una solución de electrificación con tecnología nacional que pueda reducir los costos operativos y las emisiones, además de mejorar la eficiencia operativa. </a:t>
            </a:r>
          </a:p>
          <a:p>
            <a:pPr lvl="0"/>
            <a:endParaRPr lang="es-ES" i="1" dirty="0"/>
          </a:p>
          <a:p>
            <a:pPr lvl="0"/>
            <a:r>
              <a:rPr lang="pt-BR" dirty="0"/>
              <a:t>Colaboração entre startup, a MEV, e área de inovação de empresa do setor de energia, a EDP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Colaboración entre un startup, MEV, y el departamento de innovación de una empresa energética, EDP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m 2" descr="Uma imagem contendo edifício, pessoa, homem, em pé&#10;&#10;O conteúdo gerado por IA pode estar incorreto.">
            <a:extLst>
              <a:ext uri="{FF2B5EF4-FFF2-40B4-BE49-F238E27FC236}">
                <a16:creationId xmlns:a16="http://schemas.microsoft.com/office/drawing/2014/main" id="{A02FA99D-94F2-DADA-B358-B69D2B97F0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18" b="11704"/>
          <a:stretch>
            <a:fillRect/>
          </a:stretch>
        </p:blipFill>
        <p:spPr>
          <a:xfrm>
            <a:off x="2465614" y="2571750"/>
            <a:ext cx="4212771" cy="2331067"/>
          </a:xfrm>
          <a:prstGeom prst="round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97667"/>
            <a:ext cx="8520600" cy="793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/>
              <a:t>Tipo de Caso &amp; Descrição da Prática </a:t>
            </a:r>
            <a:r>
              <a:rPr lang="pt-BR" sz="1600" dirty="0"/>
              <a:t>/ </a:t>
            </a:r>
            <a:r>
              <a:rPr lang="pt-BR" sz="1400" dirty="0"/>
              <a:t>Tipo de Caso y </a:t>
            </a:r>
            <a:r>
              <a:rPr lang="pt-BR" sz="1400" dirty="0" err="1"/>
              <a:t>Descripción</a:t>
            </a:r>
            <a:r>
              <a:rPr lang="pt-BR" sz="1400" dirty="0"/>
              <a:t> de </a:t>
            </a:r>
            <a:r>
              <a:rPr lang="pt-BR" sz="1400" dirty="0" err="1"/>
              <a:t>la</a:t>
            </a:r>
            <a:r>
              <a:rPr lang="pt-BR" sz="1400" dirty="0"/>
              <a:t> </a:t>
            </a:r>
            <a:r>
              <a:rPr lang="pt-BR" sz="1400" dirty="0" err="1"/>
              <a:t>Práctica</a:t>
            </a:r>
            <a:endParaRPr sz="2000"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1028688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dirty="0"/>
              <a:t>Estudo de caso conjunto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Estudio de caso conjunto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 dirty="0"/>
              <a:t>EDP:</a:t>
            </a:r>
          </a:p>
          <a:p>
            <a:pPr lvl="2">
              <a:buChar char="○"/>
            </a:pPr>
            <a:r>
              <a:rPr lang="pt-BR" dirty="0"/>
              <a:t>Identificação da demanda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Identificación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demanda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>
              <a:buChar char="○"/>
            </a:pPr>
            <a:r>
              <a:rPr lang="pt-BR" dirty="0"/>
              <a:t>Levantamento de dados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Recopilación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datos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>
              <a:buChar char="○"/>
            </a:pPr>
            <a:r>
              <a:rPr lang="pt-BR" dirty="0"/>
              <a:t>Definição de premissas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Definición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supuestos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>
              <a:buChar char="○"/>
            </a:pPr>
            <a:r>
              <a:rPr lang="pt-BR" dirty="0"/>
              <a:t>Ambiente controlado para testes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Entorno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pruebas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controlado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pt-BR" dirty="0"/>
              <a:t>MEV:</a:t>
            </a:r>
            <a:endParaRPr lang="pt-BR" i="1" dirty="0"/>
          </a:p>
          <a:p>
            <a:pPr lvl="2">
              <a:buChar char="○"/>
            </a:pPr>
            <a:r>
              <a:rPr lang="pt-BR" dirty="0"/>
              <a:t>Dimensionamento da solução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Dimensionamiento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solución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>
              <a:buChar char="○"/>
            </a:pPr>
            <a:r>
              <a:rPr lang="pt-BR" dirty="0"/>
              <a:t>Cálculo de estimativas de payback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Cálculo de la estimación del retorno de la inversión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>
              <a:buChar char="○"/>
            </a:pPr>
            <a:r>
              <a:rPr lang="pt-BR" dirty="0"/>
              <a:t>Desenvolvimento do protótipo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/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Desarrollo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prototipos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>
              <a:buChar char="○"/>
            </a:pPr>
            <a:r>
              <a:rPr lang="pt-BR" dirty="0"/>
              <a:t>Realização de testes 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Pruebas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 </a:t>
            </a:r>
            <a:r>
              <a:rPr lang="pt-BR" sz="2000" dirty="0"/>
              <a:t>/ </a:t>
            </a:r>
            <a:r>
              <a:rPr lang="pt-BR" sz="2000" dirty="0" err="1"/>
              <a:t>Originalidad</a:t>
            </a:r>
            <a:r>
              <a:rPr lang="pt-BR" sz="2000" dirty="0"/>
              <a:t> e </a:t>
            </a:r>
            <a:r>
              <a:rPr lang="pt-BR" sz="2000" dirty="0" err="1"/>
              <a:t>Innovación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dirty="0"/>
              <a:t>Solução nova no setor brasileiro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Una nueva solución para el sector brasileño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pt-BR" dirty="0"/>
              <a:t>Desenvolvimento de produto nacional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Desarrollo de un producto nacional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pt-BR" dirty="0"/>
              <a:t>Sustentabilidade atrelada a eficiência econômica e operacional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Sostenibilidad vinculada a la eficiencia económica y operativa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pt-BR" dirty="0"/>
              <a:t>Área de inovação conectando a startup com áreas chave da empresa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Área de innovación que conecta el startup con áreas clave de la empresa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Gestão de Frotas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Gestión de Flotas</a:t>
            </a: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Operação &amp; Manutenção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Operaciones &amp; Mantenimiento</a:t>
            </a: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Distribuição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Distribución</a:t>
            </a:r>
            <a:endParaRPr lang="es-E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Segurança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Seguridad</a:t>
            </a:r>
            <a:endParaRPr lang="es-E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Char char="●"/>
            </a:pP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m 2" descr="Uma imagem contendo pessoa, homem, mesa, tábua&#10;&#10;O conteúdo gerado por IA pode estar incorreto.">
            <a:extLst>
              <a:ext uri="{FF2B5EF4-FFF2-40B4-BE49-F238E27FC236}">
                <a16:creationId xmlns:a16="http://schemas.microsoft.com/office/drawing/2014/main" id="{D1FD1185-65C2-97EC-B7A6-9F51E15E20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82" b="5126"/>
          <a:stretch>
            <a:fillRect/>
          </a:stretch>
        </p:blipFill>
        <p:spPr>
          <a:xfrm flipV="1">
            <a:off x="4572000" y="2754499"/>
            <a:ext cx="2831772" cy="1930401"/>
          </a:xfrm>
          <a:prstGeom prst="round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Colaboração &amp; Engajamento / </a:t>
            </a:r>
            <a:r>
              <a:rPr lang="pt-BR" sz="2000" dirty="0" err="1"/>
              <a:t>Colaboración</a:t>
            </a:r>
            <a:r>
              <a:rPr lang="pt-BR" sz="2000" dirty="0"/>
              <a:t> y </a:t>
            </a:r>
            <a:r>
              <a:rPr lang="pt-BR" sz="2000" dirty="0" err="1"/>
              <a:t>Compromiso</a:t>
            </a:r>
            <a:endParaRPr sz="2000"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1431227"/>
            <a:ext cx="85206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EDP Brasil 🤝 MEV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0"/>
            <a:r>
              <a:rPr lang="pt-BR" dirty="0"/>
              <a:t>Trazer demanda para startup</a:t>
            </a:r>
            <a:br>
              <a:rPr lang="pt-BR" dirty="0"/>
            </a:br>
            <a:r>
              <a:rPr lang="es-E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Impulsando la demanda del startup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pt-BR" dirty="0"/>
              <a:t>Abertura de portas</a:t>
            </a:r>
            <a:br>
              <a:rPr lang="pt-BR" dirty="0"/>
            </a:b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Abriendo</a:t>
            </a:r>
            <a: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puertas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pt-BR" dirty="0"/>
              <a:t>Contato com o operador</a:t>
            </a:r>
            <a:br>
              <a:rPr lang="pt-BR" dirty="0"/>
            </a:br>
            <a: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Contactando </a:t>
            </a: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</a:t>
            </a:r>
            <a: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</a:t>
            </a:r>
            <a: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operador</a:t>
            </a:r>
          </a:p>
          <a:p>
            <a:pPr lvl="0"/>
            <a:r>
              <a:rPr lang="pt-BR" dirty="0"/>
              <a:t>Validação da solução</a:t>
            </a:r>
            <a:b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Validación</a:t>
            </a:r>
            <a: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</a:t>
            </a:r>
            <a:r>
              <a:rPr lang="pt-B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solución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m 2" descr="Moto preta estacionada&#10;&#10;O conteúdo gerado por IA pode estar incorreto.">
            <a:extLst>
              <a:ext uri="{FF2B5EF4-FFF2-40B4-BE49-F238E27FC236}">
                <a16:creationId xmlns:a16="http://schemas.microsoft.com/office/drawing/2014/main" id="{3667A04E-83E3-3AC5-5AEC-7E27DA07A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92173" y="1335089"/>
            <a:ext cx="3597726" cy="2698295"/>
          </a:xfrm>
          <a:prstGeom prst="round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Demonstração de Resultados / </a:t>
            </a:r>
            <a:r>
              <a:rPr lang="pt-BR" sz="2000" dirty="0" err="1"/>
              <a:t>Demostración</a:t>
            </a:r>
            <a:r>
              <a:rPr lang="pt-BR" sz="2000" dirty="0"/>
              <a:t> de Resultados</a:t>
            </a:r>
            <a:endParaRPr sz="2000"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703942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 indent="-216000">
              <a:lnSpc>
                <a:spcPts val="1200"/>
              </a:lnSpc>
            </a:pPr>
            <a:r>
              <a:rPr lang="pt-BR" dirty="0"/>
              <a:t>Por hora de trabalho são evitados: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Por hora de trabajo, se evitan: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Consumo de 5 litros de Diesel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Consumo de 5 litros de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diésel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Emissão de cerca de 3 kg de CO2</a:t>
            </a:r>
            <a:br>
              <a:rPr lang="pt-BR" dirty="0"/>
            </a:b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Emisiones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aproximadamente 3 kg de CO2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Desgaste do motor equivalente a 100 km rodados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Desgaste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del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motor equivalente a 100 km recorridos</a:t>
            </a:r>
          </a:p>
          <a:p>
            <a:pPr indent="-216000">
              <a:lnSpc>
                <a:spcPts val="1200"/>
              </a:lnSpc>
            </a:pP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-216000">
              <a:lnSpc>
                <a:spcPts val="1200"/>
              </a:lnSpc>
            </a:pPr>
            <a:r>
              <a:rPr lang="pt-BR" dirty="0"/>
              <a:t>Depósito de patente da solução e derivações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Solicitud de patente para la solución y sus derivados</a:t>
            </a:r>
            <a:endParaRPr lang="pt-BR" dirty="0"/>
          </a:p>
          <a:p>
            <a:pPr indent="-216000">
              <a:lnSpc>
                <a:spcPts val="1200"/>
              </a:lnSpc>
            </a:pPr>
            <a:endParaRPr lang="pt-BR" dirty="0"/>
          </a:p>
          <a:p>
            <a:pPr indent="-216000">
              <a:lnSpc>
                <a:spcPts val="1200"/>
              </a:lnSpc>
            </a:pPr>
            <a:r>
              <a:rPr lang="pt-BR" dirty="0"/>
              <a:t>Feedback positivo dos operadores: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Opiniones positivas de los operadores: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Redução de ruídos -&gt; melhor comunicação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 del ruido -&gt; mejor comunicación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Redução de poluição -&gt; melhor qualidade do ar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Reducción de la contaminación -&gt; mejor calidad del aire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Acesso à inovação e novas tecnologias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Acceso a la innovación y nuevas tecnologías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lnSpc>
                <a:spcPts val="1200"/>
              </a:lnSpc>
            </a:pPr>
            <a:r>
              <a:rPr lang="pt-BR" dirty="0"/>
              <a:t>Expectativa de menos tempo do caminhão </a:t>
            </a:r>
            <a:br>
              <a:rPr lang="pt-BR" dirty="0"/>
            </a:br>
            <a:r>
              <a:rPr lang="pt-BR" dirty="0"/>
              <a:t>parado em manutenção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Expectativa de menor tiempo de inactividad de </a:t>
            </a:r>
            <a:b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los camiones por mantenimiento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ecoPTO MEV - edp">
            <a:hlinkClick r:id="" action="ppaction://media"/>
            <a:extLst>
              <a:ext uri="{FF2B5EF4-FFF2-40B4-BE49-F238E27FC236}">
                <a16:creationId xmlns:a16="http://schemas.microsoft.com/office/drawing/2014/main" id="{5C43FA92-0839-74E0-B85B-73D45D5059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74339" y="703942"/>
            <a:ext cx="2220274" cy="3946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1463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17206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/>
              <a:t>Escalabilidade &amp; Replicabilidade </a:t>
            </a:r>
            <a:r>
              <a:rPr lang="pt-BR" sz="1600" dirty="0"/>
              <a:t>/ </a:t>
            </a:r>
            <a:r>
              <a:rPr lang="pt-BR" sz="1600" dirty="0" err="1"/>
              <a:t>Escalabilidad</a:t>
            </a:r>
            <a:r>
              <a:rPr lang="pt-BR" sz="1600" dirty="0"/>
              <a:t> y </a:t>
            </a:r>
            <a:r>
              <a:rPr lang="pt-BR" sz="1600" dirty="0" err="1"/>
              <a:t>Replicabilidad</a:t>
            </a:r>
            <a:endParaRPr sz="1800"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7642129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2160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Fatores críticos que permitem escalar para outros mercados ou unidades:</a:t>
            </a:r>
            <a:br>
              <a:rPr lang="pt-BR" dirty="0"/>
            </a:b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Factores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críticos que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permiten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escalar a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otros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mercados o unidades:</a:t>
            </a:r>
          </a:p>
          <a:p>
            <a:pPr lvl="1" indent="-216000">
              <a:spcBef>
                <a:spcPts val="0"/>
              </a:spcBef>
              <a:buChar char="●"/>
            </a:pPr>
            <a:r>
              <a:rPr lang="pt-BR" dirty="0"/>
              <a:t>Demanda global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Demanda global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spcBef>
                <a:spcPts val="0"/>
              </a:spcBef>
              <a:buChar char="●"/>
            </a:pPr>
            <a:r>
              <a:rPr lang="pt-BR" dirty="0"/>
              <a:t>Mesmo produto com preço maior no exterior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Mismo producto tiene mayor precio en el extranjero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spcBef>
                <a:spcPts val="0"/>
              </a:spcBef>
              <a:buChar char="●"/>
            </a:pPr>
            <a:r>
              <a:rPr lang="pt-BR" dirty="0"/>
              <a:t>Know-how em produtos automotivos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Experiencia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productos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automotrices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spcBef>
                <a:spcPts val="0"/>
              </a:spcBef>
              <a:buChar char="●"/>
            </a:pPr>
            <a:r>
              <a:rPr lang="pt-BR" dirty="0"/>
              <a:t>Desenvolvimento próprio dos produtos permitem melhorias contínuas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 desarrollo interno de productos permite mejoras continuas.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indent="-216000">
              <a:spcBef>
                <a:spcPts val="0"/>
              </a:spcBef>
              <a:buChar char="●"/>
            </a:pPr>
            <a:r>
              <a:rPr lang="pt-BR" dirty="0"/>
              <a:t>Design modular para ampliação de autonomia</a:t>
            </a:r>
            <a:b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Diseño modular para una mayor autonomía.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0"/>
            <a:ext cx="761672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Lições Aprendidas &amp; Recomendações Práticas </a:t>
            </a:r>
            <a:br>
              <a:rPr lang="pt-BR" sz="2000" dirty="0"/>
            </a:br>
            <a:r>
              <a:rPr lang="pt-BR" sz="1600" dirty="0"/>
              <a:t>/ Lecciones Aprendidas y </a:t>
            </a:r>
            <a:r>
              <a:rPr lang="pt-BR" sz="1600" dirty="0" err="1"/>
              <a:t>Recomendaciones</a:t>
            </a:r>
            <a:r>
              <a:rPr lang="pt-BR" sz="1600" dirty="0"/>
              <a:t> </a:t>
            </a:r>
            <a:r>
              <a:rPr lang="pt-BR" sz="1600" dirty="0" err="1"/>
              <a:t>Prácticas</a:t>
            </a:r>
            <a:endParaRPr sz="2000"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Principais obstáculos e como foram superados</a:t>
            </a:r>
            <a:br>
              <a:rPr lang="pt-BR" dirty="0"/>
            </a:b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Principales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obstáculos y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cómo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fueron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superados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Local de fixação no caminhão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Ubicación del montaje del camión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Design da solução (empacotamento)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Diseño de la solución (embalaje)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Conexão hidráulica entre o EcoPTO e o implemento</a:t>
            </a:r>
            <a:b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Conexión hidráulica entre la EcoPTO y el implemento</a:t>
            </a:r>
            <a:endParaRPr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Dicas acionáveis para quem for replicar a iniciativa</a:t>
            </a:r>
            <a:br>
              <a:rPr lang="pt-BR" dirty="0"/>
            </a:b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Consejos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prácticos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para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quienes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deseen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replicar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iniciativa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Entre em contato com a MEV!</a:t>
            </a:r>
            <a:br>
              <a:rPr lang="pt-BR" dirty="0"/>
            </a:b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¡Contacta </a:t>
            </a:r>
            <a:r>
              <a:rPr lang="pt-BR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</a:t>
            </a:r>
            <a:r>
              <a:rPr lang="pt-B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MEV!</a:t>
            </a:r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Volume e peso da solução pode ser um impeditivo.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 volumen y el peso de la solución pueden ser un obstáculo</a:t>
            </a:r>
            <a:r>
              <a:rPr lang="es-ES" dirty="0"/>
              <a:t>.</a:t>
            </a:r>
            <a:endParaRPr lang="pt-BR" dirty="0"/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Entender tempo de movimentação do cesto aéreo é essencial, </a:t>
            </a:r>
            <a:br>
              <a:rPr lang="pt-BR" dirty="0"/>
            </a:br>
            <a:r>
              <a:rPr lang="pt-BR" dirty="0"/>
              <a:t>em outros contextos, isso se traduz em tempo de acionamento do implemento.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Comprender el tiempo de movimiento de la cesta aérea es esencial; </a:t>
            </a:r>
            <a:b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otros contextos, esto se traduce en el tiempo de activación del implemento</a:t>
            </a:r>
            <a:r>
              <a:rPr lang="es-ES" dirty="0"/>
              <a:t>.</a:t>
            </a:r>
            <a:endParaRPr lang="pt-BR" dirty="0"/>
          </a:p>
          <a:p>
            <a:pPr lvl="1">
              <a:spcAft>
                <a:spcPts val="600"/>
              </a:spcAft>
              <a:buChar char="●"/>
            </a:pPr>
            <a:endParaRPr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/>
            <a:r>
              <a:rPr lang="pt-BR" dirty="0"/>
              <a:t>Projeto de inovação aberta trazendo uma oportunidade de melhoria para frota da empresa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proyecto de innovación abierta ofrece la oportunidad de mejorar la flota de la empresa.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/>
              <a:t>Sustentabilidade com Retorno de Investimento (ROI)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Sostenibilidad con retorno de la inversión (ROI).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t-BR" dirty="0"/>
          </a:p>
          <a:p>
            <a:r>
              <a:rPr lang="pt-BR" dirty="0"/>
              <a:t>Próximos passos: Projeto piloto para testes em campo</a:t>
            </a:r>
            <a:br>
              <a:rPr lang="pt-BR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Próximos</a:t>
            </a:r>
            <a:r>
              <a:rPr lang="es-ES" dirty="0"/>
              <a:t> </a:t>
            </a: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pasos: Proyecto piloto para pruebas de campo.</a:t>
            </a:r>
            <a:endParaRPr lang="pt-B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t-BR" i="1" dirty="0"/>
          </a:p>
          <a:p>
            <a:r>
              <a:rPr lang="pt-BR" i="1" dirty="0"/>
              <a:t>Para mais informações sobre eletrificação:</a:t>
            </a:r>
            <a:br>
              <a:rPr lang="pt-BR" i="1" dirty="0"/>
            </a:br>
            <a:r>
              <a:rPr lang="es-E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Para obtener más información sobre la electrificación:</a:t>
            </a:r>
            <a:endParaRPr lang="pt-B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pt-BR" i="1" dirty="0"/>
              <a:t>Matheus Dressler Maia</a:t>
            </a:r>
            <a:br>
              <a:rPr lang="pt-BR" i="1" dirty="0"/>
            </a:br>
            <a:r>
              <a:rPr lang="pt-BR" i="1" dirty="0"/>
              <a:t>CEO, MEV</a:t>
            </a:r>
            <a:br>
              <a:rPr lang="pt-BR" i="1" dirty="0"/>
            </a:br>
            <a:r>
              <a:rPr lang="pt-BR" i="1" dirty="0">
                <a:hlinkClick r:id="rId3"/>
              </a:rPr>
              <a:t>matheus@mevsa.com.br</a:t>
            </a:r>
            <a:br>
              <a:rPr lang="pt-BR" i="1" dirty="0"/>
            </a:br>
            <a:r>
              <a:rPr lang="pt-BR" i="1" dirty="0"/>
              <a:t>+55 48 99116 2714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1111</Words>
  <Application>Microsoft Office PowerPoint</Application>
  <PresentationFormat>Apresentação na tela (16:9)</PresentationFormat>
  <Paragraphs>84</Paragraphs>
  <Slides>11</Slides>
  <Notes>11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Kanit Light</vt:lpstr>
      <vt:lpstr>Kanit</vt:lpstr>
      <vt:lpstr>Simple Light</vt:lpstr>
      <vt:lpstr>Apresentação do PowerPoint</vt:lpstr>
      <vt:lpstr>Contexto &amp; Desafio / Contexto y Desafío</vt:lpstr>
      <vt:lpstr>Objetivo da Iniciativa / Objetivo de la Iniciativa</vt:lpstr>
      <vt:lpstr>Tipo de Caso &amp; Descrição da Prática / Tipo de Caso y Descripción de la Práctica</vt:lpstr>
      <vt:lpstr>Originalidade &amp; Inovação / Originalidad e Innovación</vt:lpstr>
      <vt:lpstr>Colaboração &amp; Engajamento / Colaboración y Compromiso</vt:lpstr>
      <vt:lpstr>Demonstração de Resultados / Demostración de Resultados</vt:lpstr>
      <vt:lpstr>Escalabilidade &amp; Replicabilidade / Escalabilidad y Replicabilidad</vt:lpstr>
      <vt:lpstr>Lições Aprendidas &amp; Recomendações Práticas  / Lecciones Aprendidas y Recomendaciones Prácticas</vt:lpstr>
      <vt:lpstr>Encerramento &amp; Contato / Cierre y Contacto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Matheus Maia</cp:lastModifiedBy>
  <cp:revision>1</cp:revision>
  <dcterms:modified xsi:type="dcterms:W3CDTF">2025-08-11T04:11:10Z</dcterms:modified>
</cp:coreProperties>
</file>