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Kanit Medium"/>
      <p:regular r:id="rId17"/>
      <p:bold r:id="rId18"/>
      <p:italic r:id="rId19"/>
      <p:boldItalic r:id="rId20"/>
    </p:embeddedFont>
    <p:embeddedFont>
      <p:font typeface="Kanit Light"/>
      <p:regular r:id="rId21"/>
      <p:bold r:id="rId22"/>
      <p:italic r:id="rId23"/>
      <p:boldItalic r:id="rId24"/>
    </p:embeddedFont>
    <p:embeddedFont>
      <p:font typeface="Kani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itMedium-boldItalic.fntdata"/><Relationship Id="rId22" Type="http://schemas.openxmlformats.org/officeDocument/2006/relationships/font" Target="fonts/KanitLight-bold.fntdata"/><Relationship Id="rId21" Type="http://schemas.openxmlformats.org/officeDocument/2006/relationships/font" Target="fonts/KanitLight-regular.fntdata"/><Relationship Id="rId24" Type="http://schemas.openxmlformats.org/officeDocument/2006/relationships/font" Target="fonts/KanitLight-boldItalic.fntdata"/><Relationship Id="rId23" Type="http://schemas.openxmlformats.org/officeDocument/2006/relationships/font" Target="fonts/Kanit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Kanit-bold.fntdata"/><Relationship Id="rId25" Type="http://schemas.openxmlformats.org/officeDocument/2006/relationships/font" Target="fonts/Kanit-regular.fntdata"/><Relationship Id="rId28" Type="http://schemas.openxmlformats.org/officeDocument/2006/relationships/font" Target="fonts/Kanit-boldItalic.fntdata"/><Relationship Id="rId27" Type="http://schemas.openxmlformats.org/officeDocument/2006/relationships/font" Target="fonts/Kani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KanitMedium-regular.fntdata"/><Relationship Id="rId16" Type="http://schemas.openxmlformats.org/officeDocument/2006/relationships/slide" Target="slides/slide11.xml"/><Relationship Id="rId19" Type="http://schemas.openxmlformats.org/officeDocument/2006/relationships/font" Target="fonts/KanitMedium-italic.fntdata"/><Relationship Id="rId18" Type="http://schemas.openxmlformats.org/officeDocument/2006/relationships/font" Target="fonts/Kanit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/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indent="-31115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indent="-31115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indent="-31115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indent="-31115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indent="-311150" lvl="5" marL="27432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indent="-311150" lvl="6" marL="32004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indent="-311150" lvl="7" marL="365760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indent="-311150" lvl="8" marL="411480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8000" lIns="0" spcFirstLastPara="1" rIns="0" wrap="square" tIns="180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cap="flat" cmpd="sng" w="9525">
            <a:solidFill>
              <a:srgbClr val="C15CB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b="1" sz="2400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000" lIns="0" spcFirstLastPara="1" rIns="0" wrap="square" tIns="180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indent="-317500" lvl="1" marL="9144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indent="-317500" lvl="2" marL="13716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indent="-317500" lvl="3" marL="18288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indent="-317500" lvl="4" marL="22860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indent="-317500" lvl="5" marL="27432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indent="-317500" lvl="6" marL="32004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indent="-317500" lvl="7" marL="36576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indent="-317500" lvl="8" marL="41148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54000" spcFirstLastPara="1" rIns="54000" wrap="square" tIns="54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75171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b="1" lang="pt-BR" sz="21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Inovação com propósito: </a:t>
            </a:r>
            <a:br>
              <a:rPr b="1" lang="pt-BR" sz="21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</a:br>
            <a:r>
              <a:rPr lang="pt-BR" sz="1800">
                <a:solidFill>
                  <a:schemeClr val="lt1"/>
                </a:solidFill>
                <a:latin typeface="Kanit Light"/>
                <a:ea typeface="Kanit Light"/>
                <a:cs typeface="Kanit Light"/>
                <a:sym typeface="Kanit Light"/>
              </a:rPr>
              <a:t>o case de desenvolvimento do Cosmos, HUB de Inteligência Artificial para a Educação Básica do Poliedro Sistema de Ensino</a:t>
            </a:r>
            <a:endParaRPr sz="1800">
              <a:solidFill>
                <a:schemeClr val="lt1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C4EC"/>
                </a:solidFill>
                <a:latin typeface="Kanit"/>
                <a:ea typeface="Kanit"/>
                <a:cs typeface="Kanit"/>
                <a:sym typeface="Kanit"/>
              </a:rPr>
              <a:t>Breno Heleno Ferreira, Lúcia Chueire, Sandro Santos</a:t>
            </a:r>
            <a:endParaRPr b="1" i="1" sz="1800">
              <a:solidFill>
                <a:srgbClr val="FFC4EC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3909550"/>
            <a:ext cx="551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Poliedro Sistema de Ensino</a:t>
            </a:r>
            <a:b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</a:b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Compass UOL</a:t>
            </a:r>
            <a:endParaRPr i="1" sz="180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 / Contexto y Desafío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Problema motivador</a:t>
            </a: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pt-BR"/>
              <a:t>A popularização dos modelos generativos e o avanço acelerado da Inteligência Artificial têm levado a uma adoção desordenada no ambiente escolar, expondo riscos e criando oportunidades. Educadores precisam de ferramentas seguras, éticas e alinhadas à BNCC, capazes de apoiar o planejamento, a avaliação e a personalização da aprendizagem.</a:t>
            </a:r>
            <a:br>
              <a:rPr lang="pt-BR"/>
            </a:br>
            <a:br>
              <a:rPr lang="pt-BR"/>
            </a:br>
            <a:r>
              <a:rPr lang="pt-BR">
                <a:solidFill>
                  <a:schemeClr val="dk1"/>
                </a:solidFill>
              </a:rPr>
              <a:t>Sobrecarga docente: professores da Educação Básica chegam a trabalhar 50–60 horas semanais, dedicando em média 13 horas apenas a planejamento, avaliação e preparação de aulas (TALIS/OCDE). Estudos da McKinsey indicam que 20–40% desse tempo poderia ser otimizado com apoio tecnológico.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Dores identificadas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Uso indiscriminado de IA aberta por educadores e estudantes, sem curadoria de conteúdo ou proteção de dados.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Ausência de soluções com propósito educacional que valorizem o conteúdo autoral.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Liderar a transformação digital da educação básica com IA alinhada à BNCC e à autoria Poliedro.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la Iniciativa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11700" y="963375"/>
            <a:ext cx="8520600" cy="4664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Desenvolver a proposta de valor em IA mais adequada para ser escalada aos usuários das soluções Poliedro, que abrangem centenas de milhares de estudantes, educadores, gestores e familiares.</a:t>
            </a:r>
            <a:br>
              <a:rPr lang="pt-BR"/>
            </a:b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Como chegamos até aqui: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Foresight para mapear futuros prováveis e priorizar caminhos de maior potencial pedagógico.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Lean Fast Inception para discovery e validação de proposta de valor.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Scrum e XP para ciclos curtos de desenvolvimento.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Journal Club para formação em serviço e definições fundacionais com base em melhores práticas.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Parcerias</a:t>
            </a:r>
            <a:r>
              <a:rPr lang="pt-BR"/>
              <a:t> com empresas e startups como time estendido de P&amp;D</a:t>
            </a:r>
            <a:r>
              <a:rPr lang="pt-BR"/>
              <a:t>, para experimentação e desenvolvimento de assets.</a:t>
            </a:r>
            <a:br>
              <a:rPr lang="pt-BR"/>
            </a:b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Relevância para a Open Innovation: </a:t>
            </a:r>
            <a:r>
              <a:rPr lang="pt-BR"/>
              <a:t>documenta como uma organização educacional, que não nasceu digital, pode usar open innovation e agilidade para antecipar tendências, acelerar entregas </a:t>
            </a:r>
            <a:br>
              <a:rPr lang="pt-BR"/>
            </a:br>
            <a:r>
              <a:rPr lang="pt-BR"/>
              <a:t>e transformar práticas pedagógicas com IA segura, ética e de alto impacto.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br>
              <a:rPr lang="pt-BR"/>
            </a:br>
            <a:r>
              <a:rPr lang="pt-BR"/>
              <a:t>Tipo de Caso y Descripción de la Práctica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11700" y="1361850"/>
            <a:ext cx="8520600" cy="32301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Tipos de caso:</a:t>
            </a:r>
            <a:b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</a:b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Desenvolvimento conjunto de produtos (Cosmos: o HUB de IA Poliedro).</a:t>
            </a:r>
            <a:endParaRPr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Transferência ou co-criação de tecnologias e recursos de Inteligência Artificial preditiva.</a:t>
            </a:r>
            <a:endParaRPr/>
          </a:p>
          <a:p>
            <a:pPr indent="-317500" lvl="1" marL="914400" rtl="0" algn="l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Colaboração com startups e atores de inovação aberta como time estendido de P&amp;D.</a:t>
            </a:r>
            <a:endParaRPr/>
          </a:p>
          <a:p>
            <a:pPr indent="0" lvl="0" marL="9144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Descrição sucinta do que foi implementado:</a:t>
            </a:r>
            <a:r>
              <a:rPr lang="pt-BR"/>
              <a:t> </a:t>
            </a:r>
            <a:br>
              <a:rPr lang="pt-BR"/>
            </a:br>
            <a:br>
              <a:rPr lang="pt-BR"/>
            </a:br>
            <a:r>
              <a:rPr lang="pt-BR"/>
              <a:t>Desenvolvimento do Cosmos, HUB de IA para análise de resultados, planejamento, personalização e avaliação. Inclui modelos preditivos autorais, serviços generativos e pipelines de qualificação de itens co-desenvolvidos com a AIO, em co-criação com educadores e com a Compass UOL, utilizando foresight, métodos ágeis e validação em ambiente real.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 / Originalidad e Innovación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Elementos que tornam essa prática única:</a:t>
            </a: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Partiu de um problema aberto e validado junto a educadores e gestores de um dos maiores Sistemas de Ensino do país, usando foresight para mapear futuros prováveis e cenários de adoção de IA.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Journal Club como estratégia de gestão do conhecimento e incorporação de melhores práticas documentadas nas escolhas fundacionais e de tecnologia.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Desenvolvimento em ciclos curtos, combinando métodos ágeis, experimentação contínua (on-the-go) e cocriação com educadores em rede.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Pipelines e modelos autorais treinados com parceiros estratégicos como “time estendido” de P&amp;D, unindo expertise técnica e pedagógica.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Assets preditivos de IA incubados em startup e posteriormente transferidos, viabilizando paralelização de esforços, velocidade e escalabilidade.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/ Colaboración y Compromiso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311700" y="963375"/>
            <a:ext cx="8520600" cy="28269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Parceiros internos e externos</a:t>
            </a: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Internos: comitê executivo, squad de IA, comunidade pedagógica.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Externos: AIO (assets e pipelines preditivos), Compass UOL (desenvolvimento ágil e integração), startups e universidades para pesquisa aplicada.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Mecanismos de co-criação, governança conjunta e compartilhamento de valor</a:t>
            </a: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Governança robusta, com decisões compartilhadas entre áreas técnicas, pedagógicas e estratégicas.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Lean Inception e co-criação com educadores e gestores para definição de requisitos e testes em ambiente real.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Journal Club para gestão do conhecimento e incorporação de melhores práticas documentadas, especialmente em decisões de tecnologia.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Inovação aberta com parceiros externos atuando como “time estendido” de P&amp;D, acelerando ciclos de entrega.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Co-treinamento e transferência de assets preditivos incubados em startup, viabilizando paralelização de esforços, escalabilidade e reprodutibilidade.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 / Demostración de Resultados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11700" y="963375"/>
            <a:ext cx="8520600" cy="33360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KPIs e métricas quantitativas</a:t>
            </a:r>
            <a:endParaRPr>
              <a:solidFill>
                <a:srgbClr val="803176"/>
              </a:solidFill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Estudos de caso internos demonstrando que o desenvolvimento acelerado (5x mais rápido) resultou em implementação ágil de funcionalidades alinhadas às necessidades da prática pedagógica.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Classificação e organização de milhares de itens educacionais em apenas 4 meses, reduzindo drasticamente o tempo antes considerado inviável na escala original.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Font typeface="Kanit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Evidências qualitativas</a:t>
            </a:r>
            <a:endParaRPr b="1">
              <a:solidFill>
                <a:srgbClr val="803176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803176"/>
              </a:buClr>
              <a:buSzPts val="1400"/>
              <a:buChar char="●"/>
            </a:pPr>
            <a:r>
              <a:rPr lang="pt-BR"/>
              <a:t>Depoimentos de educadores relatando ganho de tempo para atividades de maior valor pedagógico.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Clr>
                <a:srgbClr val="803176"/>
              </a:buClr>
              <a:buSzPts val="1400"/>
              <a:buChar char="●"/>
            </a:pPr>
            <a:r>
              <a:rPr lang="pt-BR"/>
              <a:t>Reconhecimento externo com o prêmio Agile Trends Brasil 2025 – Categoria Escala, validando a eficiência do modelo de inovação adotado.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 / Escalabilidad y Replicabilidad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>
                <a:solidFill>
                  <a:schemeClr val="dk1"/>
                </a:solidFill>
              </a:rPr>
              <a:t>Co-treinamento e transferência de assets preditivos incubados em startup, viabilizando paralelização de esforços, escalabilidade e reprodutibilidade.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Governança robusta garantindo alinhamento e transferência estruturada de conhecimento.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Desejo institucional genuíno e prioridade estratégica para IA, assegurando recursos, patrocínio e monitoramento executivo.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/ Lecciones Aprendidas y Recomendaciones Prácticas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963375"/>
            <a:ext cx="8520600" cy="30885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 uso de foresight foi determinante para definir a visão e conquistar patrocínio executivo, permitindo antecipar cenários e alinhar a estratégia institucional.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Instituir Lean Inception no início de cada épico e sprints com entregas demonstráveis a usuários é uma estratégia eficaz para produtos com alta incerteza e alto grau de ineditismo.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Definir Definition of Done com critérios pedagógicos, além de requisitos de segurança e conformidade, contribui para mensurar impacto de forma mais precisa.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Operar com escolas parceiras designadas para pilotos controlados, que também atuem como agentes multiplicadores em comunidades de prática, fortalece a entrega de valor contínuo.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Formalizar a transferência de assets com parceiros por meio de contratos bem estruturados, garantindo clareza sobre código, modelos, dados, documentação e ownership.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/>
              <a:t>Manter um Journal Club semanal, com decisões técnicas registradas em ADR e revisadas periodicamente, assegura a incorporação contínua de melhores práticas.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/>
              <a:t>Medir a eficiência organizacional é inegociável para sustentar a evolução do produto e justificar investimentos.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Valor entregue ao Poliedro</a:t>
            </a: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:</a:t>
            </a:r>
            <a:r>
              <a:rPr lang="pt-BR"/>
              <a:t> fortalecimento da capacidade interna de inovar em IA com governança robusta, métodos ágeis, foresight e gestão do conhecimento, resultando em entregas até 5x mais rápidas e produtos alinhados à identidade do Sistema de Ensino.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Valor entregue para a Comunidade</a:t>
            </a:r>
            <a:r>
              <a:rPr b="1" lang="pt-BR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rPr>
              <a:t> de Open Innovation: </a:t>
            </a:r>
            <a:r>
              <a:rPr lang="pt-BR"/>
              <a:t>sim, dá pra fazer… juntos! As melhores estratégias de agilidade e colaboração com parceiros de inovação, muitas vezes, independem de uma forma fixa, </a:t>
            </a:r>
            <a:r>
              <a:rPr lang="pt-BR"/>
              <a:t>metodológica</a:t>
            </a:r>
            <a:r>
              <a:rPr lang="pt-BR"/>
              <a:t> ou protocolar. O que realmente sustenta parcerias bem-sucedidas e a criação de ganhos é a intenção compartilhada e a transparência — o melhor protocolo de entendimentos para inovar juntos.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/>
          <p:nvPr>
            <p:ph idx="1" type="subTitle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anchorCtr="0" anchor="t" bIns="18000" lIns="0" spcFirstLastPara="1" rIns="0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Kanit Medium"/>
                <a:ea typeface="Kanit Medium"/>
                <a:cs typeface="Kanit Medium"/>
                <a:sym typeface="Kanit Medium"/>
              </a:rPr>
              <a:t>Breno Heleno Ferreira</a:t>
            </a:r>
            <a:br>
              <a:rPr lang="pt-BR"/>
            </a:br>
            <a:r>
              <a:rPr lang="pt-BR" sz="1500"/>
              <a:t>breno.heleno@sistemapoliedro.com.br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linkedin.com/in/brenohferreira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