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61" r:id="rId9"/>
    <p:sldId id="262" r:id="rId10"/>
    <p:sldId id="263" r:id="rId11"/>
    <p:sldId id="269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55" autoAdjust="0"/>
  </p:normalViewPr>
  <p:slideViewPr>
    <p:cSldViewPr snapToGrid="0">
      <p:cViewPr varScale="1">
        <p:scale>
          <a:sx n="84" d="100"/>
          <a:sy n="84" d="100"/>
        </p:scale>
        <p:origin x="99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238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6961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0F9D2374-C9B7-6D73-5402-F43595A8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>
            <a:extLst>
              <a:ext uri="{FF2B5EF4-FFF2-40B4-BE49-F238E27FC236}">
                <a16:creationId xmlns:a16="http://schemas.microsoft.com/office/drawing/2014/main" id="{86DE11ED-A971-6A03-D07B-411FCB7654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>
            <a:extLst>
              <a:ext uri="{FF2B5EF4-FFF2-40B4-BE49-F238E27FC236}">
                <a16:creationId xmlns:a16="http://schemas.microsoft.com/office/drawing/2014/main" id="{0CDCF047-ABA2-8A24-BFA8-B087EF7ECC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426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ron@ups.edu.ec" TargetMode="External"/><Relationship Id="rId5" Type="http://schemas.openxmlformats.org/officeDocument/2006/relationships/hyperlink" Target="mailto:despinozac@ups.edu.ec" TargetMode="Externa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68117"/>
            <a:ext cx="6870879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PACPA: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pt-BR" sz="2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Proyectos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pt-BR" sz="2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estudiantiles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que se </a:t>
            </a:r>
            <a:r>
              <a:rPr lang="pt-BR" sz="2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convierten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pt-BR" sz="2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en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soluciones para </a:t>
            </a:r>
            <a:r>
              <a:rPr lang="pt-BR" sz="2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el</a:t>
            </a:r>
            <a:r>
              <a:rPr lang="pt-BR" sz="2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 mundo</a:t>
            </a: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375517"/>
            <a:ext cx="5830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Dennise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Espinoza</a:t>
            </a:r>
            <a:endParaRPr lang="pt-BR"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Cristian Ron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4171066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Universidad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Politécnica Salesiana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y </a:t>
            </a:r>
            <a:r>
              <a:rPr lang="pt-BR" dirty="0" err="1"/>
              <a:t>Desafío</a:t>
            </a:r>
            <a:endParaRPr dirty="0"/>
          </a:p>
        </p:txBody>
      </p:sp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DDD6C5E4-676B-CD41-64EF-3B3F54A8C3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20" t="9389" r="11946" b="27178"/>
          <a:stretch/>
        </p:blipFill>
        <p:spPr>
          <a:xfrm>
            <a:off x="1616299" y="1471862"/>
            <a:ext cx="5454202" cy="344264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EE847D3-7A99-2E49-159C-54B027355ECE}"/>
              </a:ext>
            </a:extLst>
          </p:cNvPr>
          <p:cNvSpPr txBox="1"/>
          <p:nvPr/>
        </p:nvSpPr>
        <p:spPr>
          <a:xfrm>
            <a:off x="761463" y="934936"/>
            <a:ext cx="6996448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C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Más del 80% de los proyectos carecían de interacción con actores externos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de </a:t>
            </a:r>
            <a:r>
              <a:rPr lang="pt-BR" dirty="0" err="1"/>
              <a:t>la</a:t>
            </a:r>
            <a:r>
              <a:rPr lang="pt-BR" dirty="0"/>
              <a:t>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208301" y="944489"/>
            <a:ext cx="8520600" cy="91050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C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Transformar proyectos técnicos estudiantiles en soluciones con viabilidad comercial mediante un modelo de gestión basado en innovación abierta, fortaleciendo habilidades blandas y articulación con el ecosistema.</a:t>
            </a:r>
            <a:endParaRPr dirty="0"/>
          </a:p>
        </p:txBody>
      </p:sp>
      <p:pic>
        <p:nvPicPr>
          <p:cNvPr id="3" name="Imagen 2" descr="Un conjunto de letras blancas en fondo azul&#10;&#10;El contenido generado por IA puede ser incorrecto.">
            <a:extLst>
              <a:ext uri="{FF2B5EF4-FFF2-40B4-BE49-F238E27FC236}">
                <a16:creationId xmlns:a16="http://schemas.microsoft.com/office/drawing/2014/main" id="{B8B0C25E-0C63-708B-F45E-A43FB571F3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930" b="7627"/>
          <a:stretch/>
        </p:blipFill>
        <p:spPr>
          <a:xfrm>
            <a:off x="1742419" y="2233749"/>
            <a:ext cx="5659161" cy="244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y </a:t>
            </a:r>
            <a:r>
              <a:rPr lang="pt-BR" dirty="0" err="1"/>
              <a:t>Descripción</a:t>
            </a:r>
            <a:r>
              <a:rPr lang="pt-BR" dirty="0"/>
              <a:t> de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Práctica</a:t>
            </a:r>
            <a:endParaRPr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8096AE6C-8DE8-F1D1-BDF9-902FB36AC0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095" t="14095" b="17717"/>
          <a:stretch/>
        </p:blipFill>
        <p:spPr>
          <a:xfrm>
            <a:off x="4199707" y="849084"/>
            <a:ext cx="4637315" cy="3891796"/>
          </a:xfrm>
          <a:prstGeom prst="rect">
            <a:avLst/>
          </a:prstGeom>
        </p:spPr>
      </p:pic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0D900D07-3EE0-0EEA-EB3F-0B88C18478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95" r="54092" b="5905"/>
          <a:stretch/>
        </p:blipFill>
        <p:spPr>
          <a:xfrm>
            <a:off x="599233" y="929152"/>
            <a:ext cx="3113777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y </a:t>
            </a:r>
            <a:r>
              <a:rPr lang="pt-BR" dirty="0" err="1"/>
              <a:t>Descripción</a:t>
            </a:r>
            <a:r>
              <a:rPr lang="pt-BR" dirty="0"/>
              <a:t> de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Práctica</a:t>
            </a:r>
            <a:endParaRPr dirty="0"/>
          </a:p>
        </p:txBody>
      </p:sp>
      <p:pic>
        <p:nvPicPr>
          <p:cNvPr id="3" name="Imagen 2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6DCD44B-F873-79B2-21AB-21CBB5F38C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015" b="7810"/>
          <a:stretch/>
        </p:blipFill>
        <p:spPr>
          <a:xfrm>
            <a:off x="1262548" y="881740"/>
            <a:ext cx="6441772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7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Originalidad</a:t>
            </a:r>
            <a:r>
              <a:rPr lang="pt-BR" dirty="0"/>
              <a:t> e </a:t>
            </a:r>
            <a:r>
              <a:rPr lang="pt-BR" dirty="0" err="1"/>
              <a:t>Innovación</a:t>
            </a:r>
            <a:endParaRPr dirty="0"/>
          </a:p>
        </p:txBody>
      </p:sp>
      <p:pic>
        <p:nvPicPr>
          <p:cNvPr id="5" name="Imagen 4" descr="Gráfico, Diagrama, Gráfico de proyección solar&#10;&#10;El contenido generado por IA puede ser incorrecto.">
            <a:extLst>
              <a:ext uri="{FF2B5EF4-FFF2-40B4-BE49-F238E27FC236}">
                <a16:creationId xmlns:a16="http://schemas.microsoft.com/office/drawing/2014/main" id="{B2BA3B5B-9523-32E0-068E-D63CD8AE13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41" b="6794"/>
          <a:stretch/>
        </p:blipFill>
        <p:spPr>
          <a:xfrm>
            <a:off x="770606" y="933994"/>
            <a:ext cx="7393781" cy="36706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Originalidad</a:t>
            </a:r>
            <a:r>
              <a:rPr lang="pt-BR" dirty="0"/>
              <a:t> e </a:t>
            </a:r>
            <a:r>
              <a:rPr lang="pt-BR" dirty="0" err="1"/>
              <a:t>Innovación</a:t>
            </a:r>
            <a:endParaRPr dirty="0"/>
          </a:p>
        </p:txBody>
      </p:sp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3BE10F15-AB85-6125-AA02-BA20B545DB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81" b="8064"/>
          <a:stretch/>
        </p:blipFill>
        <p:spPr>
          <a:xfrm>
            <a:off x="518150" y="777239"/>
            <a:ext cx="7650499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86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Colaboración</a:t>
            </a:r>
            <a:r>
              <a:rPr lang="pt-BR" dirty="0"/>
              <a:t> y </a:t>
            </a:r>
            <a:r>
              <a:rPr lang="pt-BR" dirty="0" err="1"/>
              <a:t>Compromiso</a:t>
            </a:r>
            <a:endParaRPr dirty="0"/>
          </a:p>
        </p:txBody>
      </p:sp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58C54F99-537E-6915-2D64-336E024C79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48" b="24445"/>
          <a:stretch/>
        </p:blipFill>
        <p:spPr>
          <a:xfrm>
            <a:off x="1023415" y="738866"/>
            <a:ext cx="6639970" cy="41400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5F7AAE6-771B-15B2-724F-10D5FF5A54C8}"/>
              </a:ext>
            </a:extLst>
          </p:cNvPr>
          <p:cNvCxnSpPr/>
          <p:nvPr/>
        </p:nvCxnSpPr>
        <p:spPr>
          <a:xfrm>
            <a:off x="2795451" y="4957243"/>
            <a:ext cx="342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CB686F83-BEA3-5D25-5E44-3CC59B1BAAF0}"/>
              </a:ext>
            </a:extLst>
          </p:cNvPr>
          <p:cNvCxnSpPr>
            <a:cxnSpLocks/>
          </p:cNvCxnSpPr>
          <p:nvPr/>
        </p:nvCxnSpPr>
        <p:spPr>
          <a:xfrm rot="16200000" flipV="1">
            <a:off x="1979135" y="4140814"/>
            <a:ext cx="835801" cy="796835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832FC0CF-BCBD-3720-92A7-30793EB8AC93}"/>
              </a:ext>
            </a:extLst>
          </p:cNvPr>
          <p:cNvCxnSpPr/>
          <p:nvPr/>
        </p:nvCxnSpPr>
        <p:spPr>
          <a:xfrm rot="5400000" flipH="1" flipV="1">
            <a:off x="6187350" y="4214748"/>
            <a:ext cx="770597" cy="714395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42371E3-8A48-F206-3BE0-1C94559FBDB8}"/>
              </a:ext>
            </a:extLst>
          </p:cNvPr>
          <p:cNvSpPr txBox="1"/>
          <p:nvPr/>
        </p:nvSpPr>
        <p:spPr>
          <a:xfrm>
            <a:off x="803365" y="3635336"/>
            <a:ext cx="2292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Incubación de potenciales emprendimientos</a:t>
            </a:r>
            <a:endParaRPr lang="es-EC" sz="11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91A97B7-986E-6D5E-047A-F5CCE63DA9EF}"/>
              </a:ext>
            </a:extLst>
          </p:cNvPr>
          <p:cNvSpPr txBox="1"/>
          <p:nvPr/>
        </p:nvSpPr>
        <p:spPr>
          <a:xfrm>
            <a:off x="5996939" y="3707180"/>
            <a:ext cx="16121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Figuras de protección intelectual</a:t>
            </a:r>
            <a:endParaRPr lang="es-EC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 dirty="0"/>
          </a:p>
        </p:txBody>
      </p:sp>
      <p:pic>
        <p:nvPicPr>
          <p:cNvPr id="5" name="Imagen 4" descr="Gráfico, Gráfico radial&#10;&#10;El contenido generado por IA puede ser incorrecto.">
            <a:extLst>
              <a:ext uri="{FF2B5EF4-FFF2-40B4-BE49-F238E27FC236}">
                <a16:creationId xmlns:a16="http://schemas.microsoft.com/office/drawing/2014/main" id="{AF270857-7648-9A42-411D-D3E4DD25E4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635" b="5524"/>
          <a:stretch/>
        </p:blipFill>
        <p:spPr>
          <a:xfrm>
            <a:off x="1115436" y="716824"/>
            <a:ext cx="7205440" cy="43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Escalabilidad</a:t>
            </a:r>
            <a:r>
              <a:rPr lang="pt-BR" dirty="0"/>
              <a:t> y </a:t>
            </a:r>
            <a:r>
              <a:rPr lang="pt-BR" dirty="0" err="1"/>
              <a:t>Replicabilidad</a:t>
            </a:r>
            <a:endParaRPr dirty="0"/>
          </a:p>
        </p:txBody>
      </p:sp>
      <p:pic>
        <p:nvPicPr>
          <p:cNvPr id="4" name="Picture 3" descr="A diagram of a company&#10;&#10;AI-generated content may be incorrect.">
            <a:extLst>
              <a:ext uri="{FF2B5EF4-FFF2-40B4-BE49-F238E27FC236}">
                <a16:creationId xmlns:a16="http://schemas.microsoft.com/office/drawing/2014/main" id="{D6C29072-72D8-D969-8782-A74D44032C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89" b="9778"/>
          <a:stretch>
            <a:fillRect/>
          </a:stretch>
        </p:blipFill>
        <p:spPr>
          <a:xfrm>
            <a:off x="500970" y="880110"/>
            <a:ext cx="8142059" cy="396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>
          <a:extLst>
            <a:ext uri="{FF2B5EF4-FFF2-40B4-BE49-F238E27FC236}">
              <a16:creationId xmlns:a16="http://schemas.microsoft.com/office/drawing/2014/main" id="{491A3034-11BE-E2CE-0F17-10879132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>
            <a:extLst>
              <a:ext uri="{FF2B5EF4-FFF2-40B4-BE49-F238E27FC236}">
                <a16:creationId xmlns:a16="http://schemas.microsoft.com/office/drawing/2014/main" id="{650D6076-0689-9386-3E14-DE521648E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Escalabilidad</a:t>
            </a:r>
            <a:r>
              <a:rPr lang="pt-BR" dirty="0"/>
              <a:t> y </a:t>
            </a:r>
            <a:r>
              <a:rPr lang="pt-BR" dirty="0" err="1"/>
              <a:t>Replicabilidad</a:t>
            </a:r>
            <a:endParaRPr dirty="0"/>
          </a:p>
        </p:txBody>
      </p:sp>
      <p:pic>
        <p:nvPicPr>
          <p:cNvPr id="3" name="Picture 2" descr="A lighthouse with a light beam&#10;&#10;AI-generated content may be incorrect.">
            <a:extLst>
              <a:ext uri="{FF2B5EF4-FFF2-40B4-BE49-F238E27FC236}">
                <a16:creationId xmlns:a16="http://schemas.microsoft.com/office/drawing/2014/main" id="{FECD35F5-4EF9-4769-EE0B-F28DCA9ADB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70" b="7590"/>
          <a:stretch>
            <a:fillRect/>
          </a:stretch>
        </p:blipFill>
        <p:spPr>
          <a:xfrm>
            <a:off x="-171551" y="880108"/>
            <a:ext cx="902990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7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Lecciones Aprendidas y </a:t>
            </a:r>
            <a:r>
              <a:rPr lang="pt-BR" dirty="0" err="1"/>
              <a:t>Recomendaciones</a:t>
            </a:r>
            <a:r>
              <a:rPr lang="pt-BR" dirty="0"/>
              <a:t> </a:t>
            </a:r>
            <a:r>
              <a:rPr lang="pt-BR" dirty="0" err="1"/>
              <a:t>Prácticas</a:t>
            </a:r>
            <a:endParaRPr dirty="0"/>
          </a:p>
        </p:txBody>
      </p:sp>
      <p:pic>
        <p:nvPicPr>
          <p:cNvPr id="5" name="Picture 4" descr="A diagram of steps with text&#10;&#10;AI-generated content may be incorrect.">
            <a:extLst>
              <a:ext uri="{FF2B5EF4-FFF2-40B4-BE49-F238E27FC236}">
                <a16:creationId xmlns:a16="http://schemas.microsoft.com/office/drawing/2014/main" id="{57240ECA-009F-A96E-2CB0-9BD310251C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33" b="6001"/>
          <a:stretch>
            <a:fillRect/>
          </a:stretch>
        </p:blipFill>
        <p:spPr>
          <a:xfrm>
            <a:off x="1705350" y="710400"/>
            <a:ext cx="5276100" cy="43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Cierre</a:t>
            </a:r>
            <a:r>
              <a:rPr lang="pt-BR" dirty="0"/>
              <a:t> y Contacto</a:t>
            </a:r>
            <a:endParaRPr dirty="0"/>
          </a:p>
        </p:txBody>
      </p:sp>
      <p:pic>
        <p:nvPicPr>
          <p:cNvPr id="5" name="Picture 4" descr="A chart of a sales funnel&#10;&#10;AI-generated content may be incorrect.">
            <a:extLst>
              <a:ext uri="{FF2B5EF4-FFF2-40B4-BE49-F238E27FC236}">
                <a16:creationId xmlns:a16="http://schemas.microsoft.com/office/drawing/2014/main" id="{76979DA7-57D6-F978-CC0E-ECC3DB22B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7112" b="6666"/>
          <a:stretch>
            <a:fillRect/>
          </a:stretch>
        </p:blipFill>
        <p:spPr>
          <a:xfrm>
            <a:off x="1192661" y="662940"/>
            <a:ext cx="6105786" cy="43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101833-6B68-E6AE-677D-7E14CDC53055}"/>
              </a:ext>
            </a:extLst>
          </p:cNvPr>
          <p:cNvSpPr txBox="1"/>
          <p:nvPr/>
        </p:nvSpPr>
        <p:spPr>
          <a:xfrm>
            <a:off x="4423410" y="126270"/>
            <a:ext cx="3268980" cy="41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6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C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Dennise Espinoza – </a:t>
            </a:r>
            <a:r>
              <a:rPr lang="es-EC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despinozac@ups.edu.ec</a:t>
            </a:r>
            <a:endParaRPr lang="es-EC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6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C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Cristian Ron – </a:t>
            </a:r>
            <a:r>
              <a:rPr lang="es-EC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cron@ups.edu.ec</a:t>
            </a:r>
            <a:endParaRPr lang="es-EC" sz="11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CAE161CB384974AA159164C4CD2E4A9" ma:contentTypeVersion="19" ma:contentTypeDescription="Crear nuevo documento." ma:contentTypeScope="" ma:versionID="3b127b1a53af426555226cd0b1f29147">
  <xsd:schema xmlns:xsd="http://www.w3.org/2001/XMLSchema" xmlns:xs="http://www.w3.org/2001/XMLSchema" xmlns:p="http://schemas.microsoft.com/office/2006/metadata/properties" xmlns:ns2="9d202a68-4e17-4fee-925b-f170e6c8ab55" xmlns:ns3="7150d987-f4a0-4377-8125-a6cb3a36b63c" targetNamespace="http://schemas.microsoft.com/office/2006/metadata/properties" ma:root="true" ma:fieldsID="14190e77ad473904e8c7e4c840337ff4" ns2:_="" ns3:_="">
    <xsd:import namespace="9d202a68-4e17-4fee-925b-f170e6c8ab55"/>
    <xsd:import namespace="7150d987-f4a0-4377-8125-a6cb3a36b6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02a68-4e17-4fee-925b-f170e6c8a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5e4457db-4d0d-44b1-b578-e1baf39b69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0d987-f4a0-4377-8125-a6cb3a36b63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98db00f-8005-4443-8b63-267ece96a061}" ma:internalName="TaxCatchAll" ma:showField="CatchAllData" ma:web="7150d987-f4a0-4377-8125-a6cb3a36b6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202a68-4e17-4fee-925b-f170e6c8ab55">
      <Terms xmlns="http://schemas.microsoft.com/office/infopath/2007/PartnerControls"/>
    </lcf76f155ced4ddcb4097134ff3c332f>
    <TaxCatchAll xmlns="7150d987-f4a0-4377-8125-a6cb3a36b63c" xsi:nil="true"/>
  </documentManagement>
</p:properties>
</file>

<file path=customXml/itemProps1.xml><?xml version="1.0" encoding="utf-8"?>
<ds:datastoreItem xmlns:ds="http://schemas.openxmlformats.org/officeDocument/2006/customXml" ds:itemID="{EB007C82-330F-4CAE-BAE4-6EFE74AA9C2D}"/>
</file>

<file path=customXml/itemProps2.xml><?xml version="1.0" encoding="utf-8"?>
<ds:datastoreItem xmlns:ds="http://schemas.openxmlformats.org/officeDocument/2006/customXml" ds:itemID="{96EE29D6-3F46-4E65-A117-9756C126A026}"/>
</file>

<file path=customXml/itemProps3.xml><?xml version="1.0" encoding="utf-8"?>
<ds:datastoreItem xmlns:ds="http://schemas.openxmlformats.org/officeDocument/2006/customXml" ds:itemID="{CB3357C3-B622-4FB9-8092-E7425A2D0F76}"/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145</Words>
  <Application>Microsoft Office PowerPoint</Application>
  <PresentationFormat>On-screen Show (16:9)</PresentationFormat>
  <Paragraphs>24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Kanit</vt:lpstr>
      <vt:lpstr>Arial</vt:lpstr>
      <vt:lpstr>Aptos</vt:lpstr>
      <vt:lpstr>Kanit Light</vt:lpstr>
      <vt:lpstr>Simple Light</vt:lpstr>
      <vt:lpstr>PowerPoint Presentation</vt:lpstr>
      <vt:lpstr>Contexto y Desafío</vt:lpstr>
      <vt:lpstr>Objetivo de la Iniciativa</vt:lpstr>
      <vt:lpstr>Tipo de Caso y Descripción de la Práctica</vt:lpstr>
      <vt:lpstr>Tipo de Caso y Descripción de la Práctica</vt:lpstr>
      <vt:lpstr>Originalidad e Innovación</vt:lpstr>
      <vt:lpstr>Originalidad e Innovación</vt:lpstr>
      <vt:lpstr>Colaboración y Compromiso</vt:lpstr>
      <vt:lpstr>Demostración de Resultados</vt:lpstr>
      <vt:lpstr>Escalabilidad y Replicabilidad</vt:lpstr>
      <vt:lpstr>Escalabilidad y Replicabilidad</vt:lpstr>
      <vt:lpstr>Lecciones Aprendidas y Recomendaciones Prácticas</vt:lpstr>
      <vt:lpstr>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Cristian Fernando Ron Novillo</cp:lastModifiedBy>
  <cp:revision>6</cp:revision>
  <dcterms:modified xsi:type="dcterms:W3CDTF">2025-08-07T17:46:40Z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0x0101004CAE161CB384974AA159164C4CD2E4A9</vt:lpwstr>
  </property>
</Properties>
</file>