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</p:sldIdLst>
  <p:sldSz cy="5143500" cx="9144000"/>
  <p:notesSz cx="6858000" cy="9144000"/>
  <p:embeddedFontLst>
    <p:embeddedFont>
      <p:font typeface="Kanit Light"/>
      <p:regular r:id="rId19"/>
      <p:bold r:id="rId20"/>
      <p:italic r:id="rId21"/>
      <p:boldItalic r:id="rId22"/>
    </p:embeddedFont>
    <p:embeddedFont>
      <p:font typeface="Kanit"/>
      <p:regular r:id="rId23"/>
      <p:bold r:id="rId24"/>
      <p:italic r:id="rId25"/>
      <p:boldItalic r:id="rId2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KanitLight-bold.fntdata"/><Relationship Id="rId22" Type="http://schemas.openxmlformats.org/officeDocument/2006/relationships/font" Target="fonts/KanitLight-boldItalic.fntdata"/><Relationship Id="rId21" Type="http://schemas.openxmlformats.org/officeDocument/2006/relationships/font" Target="fonts/KanitLight-italic.fntdata"/><Relationship Id="rId24" Type="http://schemas.openxmlformats.org/officeDocument/2006/relationships/font" Target="fonts/Kanit-bold.fntdata"/><Relationship Id="rId23" Type="http://schemas.openxmlformats.org/officeDocument/2006/relationships/font" Target="fonts/Kanit-regular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Kanit-boldItalic.fntdata"/><Relationship Id="rId25" Type="http://schemas.openxmlformats.org/officeDocument/2006/relationships/font" Target="fonts/Kanit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font" Target="fonts/KanitLight-regular.fntdata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36321a1c199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36321a1c199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3716be3e5c7_0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3716be3e5c7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36321a1c199_0_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36321a1c199_0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36321a1c199_0_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36321a1c199_0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36321a1c199_0_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36321a1c199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36321a1c199_0_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36321a1c199_0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36321a1c199_0_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36321a1c199_0_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36321a1c199_0_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36321a1c199_0_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36321a1c199_0_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36321a1c199_0_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36321a1c199_0_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36321a1c199_0_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3716be3e5c7_0_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3716be3e5c7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36321a1c199_0_1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36321a1c199_0_1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jpg"/><Relationship Id="rId3" Type="http://schemas.openxmlformats.org/officeDocument/2006/relationships/image" Target="../media/image1.png"/><Relationship Id="rId4" Type="http://schemas.openxmlformats.org/officeDocument/2006/relationships/image" Target="../media/image4.png"/><Relationship Id="rId5" Type="http://schemas.openxmlformats.org/officeDocument/2006/relationships/image" Target="../media/image8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jp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2.png"/><Relationship Id="rId4" Type="http://schemas.openxmlformats.org/officeDocument/2006/relationships/image" Target="../media/image4.png"/><Relationship Id="rId5" Type="http://schemas.openxmlformats.org/officeDocument/2006/relationships/image" Target="../media/image11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2.png"/><Relationship Id="rId4" Type="http://schemas.openxmlformats.org/officeDocument/2006/relationships/image" Target="../media/image4.png"/><Relationship Id="rId5" Type="http://schemas.openxmlformats.org/officeDocument/2006/relationships/image" Target="../media/image11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2.png"/><Relationship Id="rId4" Type="http://schemas.openxmlformats.org/officeDocument/2006/relationships/image" Target="../media/image11.png"/><Relationship Id="rId5" Type="http://schemas.openxmlformats.org/officeDocument/2006/relationships/image" Target="../media/image4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2.png"/><Relationship Id="rId4" Type="http://schemas.openxmlformats.org/officeDocument/2006/relationships/image" Target="../media/image11.png"/><Relationship Id="rId5" Type="http://schemas.openxmlformats.org/officeDocument/2006/relationships/image" Target="../media/image4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png"/><Relationship Id="rId3" Type="http://schemas.openxmlformats.org/officeDocument/2006/relationships/image" Target="../media/image4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2.png"/><Relationship Id="rId4" Type="http://schemas.openxmlformats.org/officeDocument/2006/relationships/image" Target="../media/image11.png"/><Relationship Id="rId5" Type="http://schemas.openxmlformats.org/officeDocument/2006/relationships/image" Target="../media/image4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2.png"/><Relationship Id="rId4" Type="http://schemas.openxmlformats.org/officeDocument/2006/relationships/image" Target="../media/image11.png"/><Relationship Id="rId5" Type="http://schemas.openxmlformats.org/officeDocument/2006/relationships/image" Target="../media/image4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2" title="logo-4CongressoCasesOI-bg-escuro-ES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2850" y="162925"/>
            <a:ext cx="1894349" cy="842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0;p2" title="100OS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31627" y="4371250"/>
            <a:ext cx="499400" cy="499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1;p2" title="LogoOiweek-Latam-negativo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977074" y="4333450"/>
            <a:ext cx="1278523" cy="575001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2;p2"/>
          <p:cNvSpPr txBox="1"/>
          <p:nvPr/>
        </p:nvSpPr>
        <p:spPr>
          <a:xfrm>
            <a:off x="8308125" y="4114150"/>
            <a:ext cx="746400" cy="216900"/>
          </a:xfrm>
          <a:prstGeom prst="rect">
            <a:avLst/>
          </a:prstGeom>
          <a:noFill/>
          <a:ln>
            <a:noFill/>
          </a:ln>
        </p:spPr>
        <p:txBody>
          <a:bodyPr anchorCtr="0" anchor="t" bIns="54000" lIns="54000" spcFirstLastPara="1" rIns="54000" wrap="square" tIns="540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700">
                <a:solidFill>
                  <a:schemeClr val="lt1"/>
                </a:solidFill>
                <a:latin typeface="Kanit"/>
                <a:ea typeface="Kanit"/>
                <a:cs typeface="Kanit"/>
                <a:sym typeface="Kanit"/>
              </a:rPr>
              <a:t>REALIZAÇÃO:</a:t>
            </a:r>
            <a:endParaRPr sz="700">
              <a:solidFill>
                <a:schemeClr val="lt1"/>
              </a:solidFill>
              <a:latin typeface="Kanit"/>
              <a:ea typeface="Kanit"/>
              <a:cs typeface="Kanit"/>
              <a:sym typeface="Kanit"/>
            </a:endParaRPr>
          </a:p>
        </p:txBody>
      </p:sp>
      <p:sp>
        <p:nvSpPr>
          <p:cNvPr id="13" name="Google Shape;13;p2"/>
          <p:cNvSpPr txBox="1"/>
          <p:nvPr>
            <p:ph type="ctrTitle"/>
          </p:nvPr>
        </p:nvSpPr>
        <p:spPr>
          <a:xfrm>
            <a:off x="311700" y="1005575"/>
            <a:ext cx="52890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311700" y="3299225"/>
            <a:ext cx="5387100" cy="792600"/>
          </a:xfrm>
          <a:prstGeom prst="rect">
            <a:avLst/>
          </a:prstGeom>
        </p:spPr>
        <p:txBody>
          <a:bodyPr anchorCtr="0" anchor="t" bIns="18000" lIns="0" spcFirstLastPara="1" rIns="0" wrap="square" tIns="180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b="1" sz="2400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b="1" sz="2400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b="1" sz="2400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b="1" sz="2400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b="1" sz="2400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b="1" sz="2400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b="1" sz="2400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b="1" sz="2400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b="1" sz="2400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963375"/>
            <a:ext cx="8520600" cy="2421600"/>
          </a:xfrm>
          <a:prstGeom prst="rect">
            <a:avLst/>
          </a:prstGeom>
        </p:spPr>
        <p:txBody>
          <a:bodyPr anchorCtr="0" anchor="t" bIns="18000" lIns="0" spcFirstLastPara="1" rIns="0" wrap="square" tIns="18000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1pPr>
            <a:lvl2pPr indent="-317500" lvl="1" marL="9144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2pPr>
            <a:lvl3pPr indent="-317500" lvl="2" marL="13716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3pPr>
            <a:lvl4pPr indent="-317500" lvl="3" marL="18288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4pPr>
            <a:lvl5pPr indent="-317500" lvl="4" marL="22860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5pPr>
            <a:lvl6pPr indent="-317500" lvl="5" marL="27432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6pPr>
            <a:lvl7pPr indent="-317500" lvl="6" marL="32004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7pPr>
            <a:lvl8pPr indent="-317500" lvl="7" marL="36576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8pPr>
            <a:lvl9pPr indent="-317500" lvl="8" marL="4114800">
              <a:spcBef>
                <a:spcPts val="600"/>
              </a:spcBef>
              <a:spcAft>
                <a:spcPts val="600"/>
              </a:spcAft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/>
        </p:txBody>
      </p:sp>
      <p:pic>
        <p:nvPicPr>
          <p:cNvPr id="19" name="Google Shape;19;p4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20;p4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21;p4" title="100OS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22;p4" title="LogoOiweek-Lata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3" name="Google Shape;23;p4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cap="flat" cmpd="sng" w="9525">
            <a:solidFill>
              <a:srgbClr val="C15CB4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Google Shape;25;p5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26;p5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27;p5" title="100OS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28;p5" title="LogoOiweek-Lata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Google Shape;29;p5"/>
          <p:cNvSpPr txBox="1"/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b="1" sz="2400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b="1" sz="2400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b="1" sz="2400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b="1" sz="2400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b="1" sz="2400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b="1" sz="2400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b="1" sz="2400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b="1" sz="2400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b="1" sz="2400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9pPr>
          </a:lstStyle>
          <a:p/>
        </p:txBody>
      </p:sp>
      <p:cxnSp>
        <p:nvCxnSpPr>
          <p:cNvPr id="30" name="Google Shape;30;p5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cap="flat" cmpd="sng" w="9525">
            <a:solidFill>
              <a:srgbClr val="C15CB4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1" name="Google Shape;31;p5"/>
          <p:cNvSpPr txBox="1"/>
          <p:nvPr>
            <p:ph idx="1" type="body"/>
          </p:nvPr>
        </p:nvSpPr>
        <p:spPr>
          <a:xfrm>
            <a:off x="311700" y="923875"/>
            <a:ext cx="3925500" cy="3416400"/>
          </a:xfrm>
          <a:prstGeom prst="rect">
            <a:avLst/>
          </a:prstGeom>
        </p:spPr>
        <p:txBody>
          <a:bodyPr anchorCtr="0" anchor="t" bIns="18000" lIns="0" spcFirstLastPara="1" rIns="0" wrap="square" tIns="18000">
            <a:noAutofit/>
          </a:bodyPr>
          <a:lstStyle>
            <a:lvl1pPr indent="-336550" lvl="0" marL="457200"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700"/>
              <a:buFont typeface="Kanit Light"/>
              <a:buChar char="●"/>
              <a:defRPr sz="1700">
                <a:latin typeface="Kanit Light"/>
                <a:ea typeface="Kanit Light"/>
                <a:cs typeface="Kanit Light"/>
                <a:sym typeface="Kanit Light"/>
              </a:defRPr>
            </a:lvl1pPr>
            <a:lvl2pPr indent="-311150" lvl="1" marL="9144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2pPr>
            <a:lvl3pPr indent="-311150" lvl="2" marL="13716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3pPr>
            <a:lvl4pPr indent="-311150" lvl="3" marL="18288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●"/>
              <a:defRPr sz="1300">
                <a:latin typeface="Kanit Light"/>
                <a:ea typeface="Kanit Light"/>
                <a:cs typeface="Kanit Light"/>
                <a:sym typeface="Kanit Light"/>
              </a:defRPr>
            </a:lvl4pPr>
            <a:lvl5pPr indent="-311150" lvl="4" marL="22860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5pPr>
            <a:lvl6pPr indent="-311150" lvl="5" marL="274320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6pPr>
            <a:lvl7pPr indent="-311150" lvl="6" marL="320040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●"/>
              <a:defRPr sz="1300">
                <a:latin typeface="Kanit Light"/>
                <a:ea typeface="Kanit Light"/>
                <a:cs typeface="Kanit Light"/>
                <a:sym typeface="Kanit Light"/>
              </a:defRPr>
            </a:lvl7pPr>
            <a:lvl8pPr indent="-311150" lvl="7" marL="365760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8pPr>
            <a:lvl9pPr indent="-311150" lvl="8" marL="4114800">
              <a:spcBef>
                <a:spcPts val="600"/>
              </a:spcBef>
              <a:spcAft>
                <a:spcPts val="600"/>
              </a:spcAft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/>
        </p:txBody>
      </p:sp>
      <p:sp>
        <p:nvSpPr>
          <p:cNvPr id="32" name="Google Shape;32;p5"/>
          <p:cNvSpPr txBox="1"/>
          <p:nvPr>
            <p:ph idx="2" type="body"/>
          </p:nvPr>
        </p:nvSpPr>
        <p:spPr>
          <a:xfrm>
            <a:off x="4472775" y="923875"/>
            <a:ext cx="3925500" cy="3416400"/>
          </a:xfrm>
          <a:prstGeom prst="rect">
            <a:avLst/>
          </a:prstGeom>
        </p:spPr>
        <p:txBody>
          <a:bodyPr anchorCtr="0" anchor="t" bIns="18000" lIns="0" spcFirstLastPara="1" rIns="0" wrap="square" tIns="18000">
            <a:noAutofit/>
          </a:bodyPr>
          <a:lstStyle>
            <a:lvl1pPr indent="-336550" lvl="0" marL="457200"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700"/>
              <a:buFont typeface="Kanit Light"/>
              <a:buChar char="●"/>
              <a:defRPr sz="1700">
                <a:latin typeface="Kanit Light"/>
                <a:ea typeface="Kanit Light"/>
                <a:cs typeface="Kanit Light"/>
                <a:sym typeface="Kanit Light"/>
              </a:defRPr>
            </a:lvl1pPr>
            <a:lvl2pPr indent="-311150" lvl="1" marL="9144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2pPr>
            <a:lvl3pPr indent="-311150" lvl="2" marL="13716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3pPr>
            <a:lvl4pPr indent="-311150" lvl="3" marL="18288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●"/>
              <a:defRPr sz="1300">
                <a:latin typeface="Kanit Light"/>
                <a:ea typeface="Kanit Light"/>
                <a:cs typeface="Kanit Light"/>
                <a:sym typeface="Kanit Light"/>
              </a:defRPr>
            </a:lvl4pPr>
            <a:lvl5pPr indent="-311150" lvl="4" marL="22860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5pPr>
            <a:lvl6pPr indent="-311150" lvl="5" marL="274320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6pPr>
            <a:lvl7pPr indent="-311150" lvl="6" marL="320040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●"/>
              <a:defRPr sz="1300">
                <a:latin typeface="Kanit Light"/>
                <a:ea typeface="Kanit Light"/>
                <a:cs typeface="Kanit Light"/>
                <a:sym typeface="Kanit Light"/>
              </a:defRPr>
            </a:lvl7pPr>
            <a:lvl8pPr indent="-311150" lvl="7" marL="365760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8pPr>
            <a:lvl9pPr indent="-311150" lvl="8" marL="4114800">
              <a:spcBef>
                <a:spcPts val="600"/>
              </a:spcBef>
              <a:spcAft>
                <a:spcPts val="600"/>
              </a:spcAft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205575" y="559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/>
        </p:txBody>
      </p:sp>
      <p:pic>
        <p:nvPicPr>
          <p:cNvPr id="35" name="Google Shape;35;p6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Google Shape;36;p6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Google Shape;37;p6" title="LogoOiweek-Lat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8" name="Google Shape;38;p6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cap="flat" cmpd="sng" w="9525">
            <a:solidFill>
              <a:srgbClr val="C15CB4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39" name="Google Shape;39;p6" title="100OS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sp>
        <p:nvSpPr>
          <p:cNvPr id="40" name="Google Shape;40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Google Shape;42;p7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3" name="Google Shape;43;p7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" name="Google Shape;44;p7" title="LogoOiweek-Lat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5" name="Google Shape;45;p7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cap="flat" cmpd="sng" w="9525">
            <a:solidFill>
              <a:srgbClr val="C15CB4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46" name="Google Shape;46;p7" title="100OS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sp>
        <p:nvSpPr>
          <p:cNvPr id="47" name="Google Shape;47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8" name="Google Shape;48;p7"/>
          <p:cNvSpPr txBox="1"/>
          <p:nvPr>
            <p:ph idx="1" type="body"/>
          </p:nvPr>
        </p:nvSpPr>
        <p:spPr>
          <a:xfrm>
            <a:off x="311700" y="1389600"/>
            <a:ext cx="8073000" cy="3179400"/>
          </a:xfrm>
          <a:prstGeom prst="rect">
            <a:avLst/>
          </a:prstGeom>
        </p:spPr>
        <p:txBody>
          <a:bodyPr anchorCtr="0" anchor="t" bIns="18000" lIns="0" spcFirstLastPara="1" rIns="0" wrap="square" tIns="18000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600"/>
              </a:spcBef>
              <a:spcAft>
                <a:spcPts val="600"/>
              </a:spcAft>
              <a:buSzPts val="1200"/>
              <a:buChar char="■"/>
              <a:defRPr sz="1200"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51" name="Google Shape;51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9"/>
          <p:cNvSpPr/>
          <p:nvPr/>
        </p:nvSpPr>
        <p:spPr>
          <a:xfrm>
            <a:off x="2100" y="-125"/>
            <a:ext cx="4572000" cy="5143500"/>
          </a:xfrm>
          <a:prstGeom prst="rect">
            <a:avLst/>
          </a:prstGeom>
          <a:solidFill>
            <a:srgbClr val="62245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" name="Google Shape;54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5" name="Google Shape;55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18000" lIns="0" spcFirstLastPara="1" rIns="0" wrap="square" tIns="180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9pPr>
          </a:lstStyle>
          <a:p/>
        </p:txBody>
      </p:sp>
      <p:sp>
        <p:nvSpPr>
          <p:cNvPr id="56" name="Google Shape;56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18000" lIns="0" spcFirstLastPara="1" rIns="0" wrap="square" tIns="18000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600"/>
              </a:spcBef>
              <a:spcAft>
                <a:spcPts val="600"/>
              </a:spcAft>
              <a:buSzPts val="1400"/>
              <a:buChar char="■"/>
              <a:defRPr/>
            </a:lvl9pPr>
          </a:lstStyle>
          <a:p/>
        </p:txBody>
      </p:sp>
      <p:pic>
        <p:nvPicPr>
          <p:cNvPr id="57" name="Google Shape;57;p9" title="LogoOiweek-Latam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9" title="100OS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18000" lIns="0" spcFirstLastPara="1" rIns="0" wrap="square" tIns="18000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</a:lstStyle>
          <a:p/>
        </p:txBody>
      </p:sp>
      <p:pic>
        <p:nvPicPr>
          <p:cNvPr id="61" name="Google Shape;61;p10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0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0" title="LogoOiweek-Lat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4" name="Google Shape;64;p10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cap="flat" cmpd="sng" w="9525">
            <a:solidFill>
              <a:srgbClr val="C15CB4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65" name="Google Shape;65;p10" title="100OS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Google Shape;67;p11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1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1" title="LogoOiweek-Lat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0" name="Google Shape;70;p11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cap="flat" cmpd="sng" w="9525">
            <a:solidFill>
              <a:srgbClr val="C15CB4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71" name="Google Shape;71;p11" title="100OS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73" name="Google Shape;73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18000" lIns="0" spcFirstLastPara="1" rIns="0" wrap="square" tIns="18000">
            <a:noAutofit/>
          </a:bodyPr>
          <a:lstStyle>
            <a:lvl1pPr indent="-317500" lvl="0" marL="4572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 algn="ctr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600"/>
              </a:spcBef>
              <a:spcAft>
                <a:spcPts val="60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05575" y="5595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b="1" sz="2400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963375"/>
            <a:ext cx="8520600" cy="2421600"/>
          </a:xfrm>
          <a:prstGeom prst="rect">
            <a:avLst/>
          </a:prstGeom>
          <a:noFill/>
          <a:ln>
            <a:noFill/>
          </a:ln>
        </p:spPr>
        <p:txBody>
          <a:bodyPr anchorCtr="0" anchor="t" bIns="18000" lIns="0" spcFirstLastPara="1" rIns="0" wrap="square" tIns="18000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1pPr>
            <a:lvl2pPr indent="-317500" lvl="1" marL="9144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2pPr>
            <a:lvl3pPr indent="-317500" lvl="2" marL="13716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3pPr>
            <a:lvl4pPr indent="-317500" lvl="3" marL="18288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4pPr>
            <a:lvl5pPr indent="-317500" lvl="4" marL="22860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5pPr>
            <a:lvl6pPr indent="-317500" lvl="5" marL="27432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6pPr>
            <a:lvl7pPr indent="-317500" lvl="6" marL="32004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7pPr>
            <a:lvl8pPr indent="-317500" lvl="7" marL="36576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8pPr>
            <a:lvl9pPr indent="-317500" lvl="8" marL="4114800">
              <a:spcBef>
                <a:spcPts val="600"/>
              </a:spcBef>
              <a:spcAft>
                <a:spcPts val="600"/>
              </a:spcAft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9.jpg"/><Relationship Id="rId4" Type="http://schemas.openxmlformats.org/officeDocument/2006/relationships/image" Target="../media/image1.png"/><Relationship Id="rId5" Type="http://schemas.openxmlformats.org/officeDocument/2006/relationships/image" Target="../media/image4.png"/><Relationship Id="rId6" Type="http://schemas.openxmlformats.org/officeDocument/2006/relationships/image" Target="../media/image8.png"/><Relationship Id="rId7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Google Shape;79;p13" title="logo-4CongressoCasesOI-bg-escuro-ES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2850" y="162925"/>
            <a:ext cx="1894349" cy="842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3" title="100OS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431627" y="4371250"/>
            <a:ext cx="499400" cy="499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3" title="LogoOiweek-Latam-negativo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977074" y="4333450"/>
            <a:ext cx="1278523" cy="575001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13"/>
          <p:cNvSpPr txBox="1"/>
          <p:nvPr/>
        </p:nvSpPr>
        <p:spPr>
          <a:xfrm>
            <a:off x="8308125" y="4114150"/>
            <a:ext cx="746400" cy="216900"/>
          </a:xfrm>
          <a:prstGeom prst="rect">
            <a:avLst/>
          </a:prstGeom>
          <a:noFill/>
          <a:ln>
            <a:noFill/>
          </a:ln>
        </p:spPr>
        <p:txBody>
          <a:bodyPr anchorCtr="0" anchor="t" bIns="54000" lIns="54000" spcFirstLastPara="1" rIns="54000" wrap="square" tIns="540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700">
                <a:solidFill>
                  <a:schemeClr val="lt1"/>
                </a:solidFill>
                <a:latin typeface="Kanit"/>
                <a:ea typeface="Kanit"/>
                <a:cs typeface="Kanit"/>
                <a:sym typeface="Kanit"/>
              </a:rPr>
              <a:t>REALIZAÇÃO:</a:t>
            </a:r>
            <a:endParaRPr sz="700">
              <a:solidFill>
                <a:schemeClr val="lt1"/>
              </a:solidFill>
              <a:latin typeface="Kanit"/>
              <a:ea typeface="Kanit"/>
              <a:cs typeface="Kanit"/>
              <a:sym typeface="Kanit"/>
            </a:endParaRPr>
          </a:p>
        </p:txBody>
      </p:sp>
      <p:sp>
        <p:nvSpPr>
          <p:cNvPr id="83" name="Google Shape;83;p13"/>
          <p:cNvSpPr txBox="1"/>
          <p:nvPr/>
        </p:nvSpPr>
        <p:spPr>
          <a:xfrm>
            <a:off x="914400" y="1648800"/>
            <a:ext cx="7690800" cy="203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000">
                <a:solidFill>
                  <a:schemeClr val="lt1"/>
                </a:solidFill>
                <a:latin typeface="Kanit"/>
                <a:ea typeface="Kanit"/>
                <a:cs typeface="Kanit"/>
                <a:sym typeface="Kanit"/>
              </a:rPr>
              <a:t>Girls in Startups: Co-creación de un ecosistema de innovación abierta para el liderazgo femenino en tecnología en Bolivia</a:t>
            </a:r>
            <a:endParaRPr i="1" sz="3000">
              <a:solidFill>
                <a:schemeClr val="lt1"/>
              </a:solidFill>
              <a:latin typeface="Kanit"/>
              <a:ea typeface="Kanit"/>
              <a:cs typeface="Kanit"/>
              <a:sym typeface="Kanit"/>
            </a:endParaRPr>
          </a:p>
        </p:txBody>
      </p:sp>
      <p:sp>
        <p:nvSpPr>
          <p:cNvPr id="84" name="Google Shape;84;p13"/>
          <p:cNvSpPr txBox="1"/>
          <p:nvPr/>
        </p:nvSpPr>
        <p:spPr>
          <a:xfrm>
            <a:off x="914400" y="3909550"/>
            <a:ext cx="58302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rgbClr val="FFC4EC"/>
                </a:solidFill>
                <a:latin typeface="Kanit Light"/>
                <a:ea typeface="Kanit Light"/>
                <a:cs typeface="Kanit Light"/>
                <a:sym typeface="Kanit Light"/>
              </a:rPr>
              <a:t>ANDREA RAIZA HENAO CHOQUE</a:t>
            </a:r>
            <a:endParaRPr i="1" sz="1800">
              <a:solidFill>
                <a:srgbClr val="FFC4EC"/>
              </a:solidFill>
              <a:latin typeface="Kanit Light"/>
              <a:ea typeface="Kanit Light"/>
              <a:cs typeface="Kanit Light"/>
              <a:sym typeface="Kanit Light"/>
            </a:endParaRPr>
          </a:p>
        </p:txBody>
      </p:sp>
      <p:sp>
        <p:nvSpPr>
          <p:cNvPr id="85" name="Google Shape;85;p13"/>
          <p:cNvSpPr txBox="1"/>
          <p:nvPr/>
        </p:nvSpPr>
        <p:spPr>
          <a:xfrm>
            <a:off x="914400" y="4237150"/>
            <a:ext cx="55158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rgbClr val="FFC4EC"/>
                </a:solidFill>
                <a:latin typeface="Kanit Light"/>
                <a:ea typeface="Kanit Light"/>
                <a:cs typeface="Kanit Light"/>
                <a:sym typeface="Kanit Light"/>
              </a:rPr>
              <a:t>UNIVERSIDAD PRIVADA DEL VALLE</a:t>
            </a:r>
            <a:endParaRPr i="1" sz="1800">
              <a:solidFill>
                <a:srgbClr val="FFC4EC"/>
              </a:solidFill>
              <a:latin typeface="Kanit Light"/>
              <a:ea typeface="Kanit Light"/>
              <a:cs typeface="Kanit Light"/>
              <a:sym typeface="Kanit Light"/>
            </a:endParaRPr>
          </a:p>
        </p:txBody>
      </p:sp>
      <p:pic>
        <p:nvPicPr>
          <p:cNvPr id="86" name="Google Shape;86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389829" y="-1"/>
            <a:ext cx="1215370" cy="1215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4"/>
          <p:cNvSpPr txBox="1"/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Contexto &amp; Desafio / Contexto y Desafío</a:t>
            </a:r>
            <a:endParaRPr/>
          </a:p>
        </p:txBody>
      </p:sp>
      <p:sp>
        <p:nvSpPr>
          <p:cNvPr id="92" name="Google Shape;92;p14"/>
          <p:cNvSpPr txBox="1"/>
          <p:nvPr>
            <p:ph idx="1" type="body"/>
          </p:nvPr>
        </p:nvSpPr>
        <p:spPr>
          <a:xfrm>
            <a:off x="311700" y="963375"/>
            <a:ext cx="8520600" cy="2421600"/>
          </a:xfrm>
          <a:prstGeom prst="rect">
            <a:avLst/>
          </a:prstGeom>
        </p:spPr>
        <p:txBody>
          <a:bodyPr anchorCtr="0" anchor="t" bIns="18000" lIns="0" spcFirstLastPara="1" rIns="0" wrap="square" tIns="18000">
            <a:noAutofit/>
          </a:bodyPr>
          <a:lstStyle/>
          <a:p>
            <a:pPr indent="-342900" lvl="0" marL="457200" rtl="0"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pt-BR" sz="15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En Bolivia, las mujeres jóvenes enfrentan una doble exclusión:</a:t>
            </a:r>
            <a:br>
              <a:rPr lang="pt-BR" sz="15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pt-BR" sz="15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❌ Baja participación en tecnología y liderazgo</a:t>
            </a:r>
            <a:br>
              <a:rPr lang="pt-BR" sz="15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pt-BR" sz="15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❌ Escaso acceso a oportunidades de emprendimiento</a:t>
            </a:r>
            <a:endParaRPr sz="15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pt-BR" sz="15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📉 Solo el </a:t>
            </a:r>
            <a:r>
              <a:rPr b="1" lang="pt-BR" sz="15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13% de startups</a:t>
            </a:r>
            <a:r>
              <a:rPr lang="pt-BR" sz="15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tienen fundadoras mujeres (BID &amp; LABIX, 2023)</a:t>
            </a:r>
            <a:br>
              <a:rPr lang="pt-BR" sz="15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pt-BR" sz="15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📊 Menos del </a:t>
            </a:r>
            <a:r>
              <a:rPr b="1" lang="pt-BR" sz="15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25%</a:t>
            </a:r>
            <a:r>
              <a:rPr lang="pt-BR" sz="15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accede a procesos de aceleración emprendedora (Emprender Futuro)</a:t>
            </a:r>
            <a:br>
              <a:rPr lang="pt-BR" sz="15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pt-BR" sz="15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💻 Mujeres jóvenes tienen </a:t>
            </a:r>
            <a:r>
              <a:rPr b="1" lang="pt-BR" sz="15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30% menos acceso</a:t>
            </a:r>
            <a:r>
              <a:rPr lang="pt-BR" sz="15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a formación tecnológica avanzada (INE, 2023)</a:t>
            </a:r>
            <a:endParaRPr sz="15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pt-BR" sz="15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🔍 Esta brecha digital, de género y liderazgo limita su inclusión plena en la economía del conocimiento.</a:t>
            </a:r>
            <a:endParaRPr sz="15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pt-BR" sz="15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Girls in Startups</a:t>
            </a:r>
            <a:r>
              <a:rPr lang="pt-BR" sz="15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nace para cerrar estas brechas con formación, mentoría y oportunidades reales para mujeres líderes del futuro.</a:t>
            </a:r>
            <a:endParaRPr sz="15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rtl="0" algn="l">
              <a:spcBef>
                <a:spcPts val="1200"/>
              </a:spcBef>
              <a:spcAft>
                <a:spcPts val="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5"/>
          <p:cNvSpPr txBox="1"/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Contexto &amp; Desafio / Contexto y Desafío</a:t>
            </a:r>
            <a:endParaRPr/>
          </a:p>
        </p:txBody>
      </p:sp>
      <p:pic>
        <p:nvPicPr>
          <p:cNvPr id="98" name="Google Shape;98;p15" title="Copia de Copia de Copia de Feria de emprendimiento (5)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46425" y="799575"/>
            <a:ext cx="5022144" cy="421005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6"/>
          <p:cNvSpPr txBox="1"/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Objetivo da Iniciativa / Objetivo de la Iniciativa</a:t>
            </a:r>
            <a:endParaRPr/>
          </a:p>
        </p:txBody>
      </p:sp>
      <p:sp>
        <p:nvSpPr>
          <p:cNvPr id="104" name="Google Shape;104;p16"/>
          <p:cNvSpPr txBox="1"/>
          <p:nvPr>
            <p:ph idx="1" type="body"/>
          </p:nvPr>
        </p:nvSpPr>
        <p:spPr>
          <a:xfrm>
            <a:off x="311700" y="963375"/>
            <a:ext cx="8520600" cy="2421600"/>
          </a:xfrm>
          <a:prstGeom prst="rect">
            <a:avLst/>
          </a:prstGeom>
        </p:spPr>
        <p:txBody>
          <a:bodyPr anchorCtr="0" anchor="t" bIns="18000" lIns="0" spcFirstLastPara="1" rIns="0" wrap="square" tIns="18000">
            <a:noAutofit/>
          </a:bodyPr>
          <a:lstStyle/>
          <a:p>
            <a:pPr indent="-317500" lvl="0" marL="457200" rtl="0" algn="just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pt-BR"/>
              <a:t>Impulsar el liderazgo femenino en tecnología y emprendimiento en Bolivia, mediante un modelo de incubación colaborativo que brinde formación, mentoría y redes a mujeres jóvenes, promoviendo soluciones innovadoras con impacto social y enfoque de género. </a:t>
            </a:r>
            <a:endParaRPr/>
          </a:p>
          <a:p>
            <a:pPr indent="-317500" lvl="0" marL="457200" rtl="0" algn="just">
              <a:spcBef>
                <a:spcPts val="600"/>
              </a:spcBef>
              <a:spcAft>
                <a:spcPts val="0"/>
              </a:spcAft>
              <a:buSzPts val="1400"/>
              <a:buChar char="●"/>
            </a:pPr>
            <a:r>
              <a:rPr b="1" lang="pt-BR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Relevancia para la comunidad de Open Innovation</a:t>
            </a:r>
            <a:endParaRPr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7500" lvl="0" marL="457200" rtl="0" algn="just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400"/>
              <a:buChar char="●"/>
            </a:pPr>
            <a:r>
              <a:rPr b="1" lang="pt-BR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Girls in Startups</a:t>
            </a:r>
            <a:r>
              <a:rPr lang="pt-BR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se posiciona como una práctica pionera en Bolivia al aplicar el enfoque de innovación abierta desde un enfoque inclusivo.</a:t>
            </a:r>
            <a:endParaRPr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750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pt-BR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Conecta a jóvenes emprendedoras con actores del ecosistema (universidades, sector privado, mentores, ONGs), promoviendo la co-creación de soluciones, el aprendizaje entre pares y la integración de diversas perspectivas para resolver desafíos reales con impacto.</a:t>
            </a:r>
            <a:endParaRPr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750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pt-BR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Este modelo genera un espacio seguro donde la diversidad es motor de innovación, y demuestra cómo la inclusión puede enriquecer los procesos de transformación en América Latina.</a:t>
            </a:r>
            <a:endParaRPr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7"/>
          <p:cNvSpPr txBox="1"/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Tipo de Caso &amp; Descrição da Prática</a:t>
            </a:r>
            <a:br>
              <a:rPr lang="pt-BR"/>
            </a:br>
            <a:r>
              <a:rPr lang="pt-BR"/>
              <a:t>Tipo de Caso y Descripción de la Práctica</a:t>
            </a:r>
            <a:endParaRPr/>
          </a:p>
        </p:txBody>
      </p:sp>
      <p:sp>
        <p:nvSpPr>
          <p:cNvPr id="110" name="Google Shape;110;p17"/>
          <p:cNvSpPr txBox="1"/>
          <p:nvPr>
            <p:ph idx="1" type="body"/>
          </p:nvPr>
        </p:nvSpPr>
        <p:spPr>
          <a:xfrm>
            <a:off x="311700" y="963375"/>
            <a:ext cx="8520600" cy="2421600"/>
          </a:xfrm>
          <a:prstGeom prst="rect">
            <a:avLst/>
          </a:prstGeom>
        </p:spPr>
        <p:txBody>
          <a:bodyPr anchorCtr="0" anchor="t" bIns="18000" lIns="0" spcFirstLastPara="1" rIns="0" wrap="square" tIns="18000">
            <a:noAutofit/>
          </a:bodyPr>
          <a:lstStyle/>
          <a:p>
            <a:pPr indent="-336550" lvl="0" marL="457200" rtl="0"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700"/>
              <a:buChar char="●"/>
            </a:pPr>
            <a:r>
              <a:rPr b="1" lang="pt-BR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Tipo que se aplica:</a:t>
            </a:r>
            <a:endParaRPr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655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b="1" lang="pt-BR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Desarrollo conjunto de soluciones, procesos o productos</a:t>
            </a:r>
            <a:endParaRPr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655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b="1" lang="pt-BR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Otra forma de interacción empresarial con startups, universidades o actores de innovación abierta</a:t>
            </a:r>
            <a:endParaRPr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655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b="1" lang="pt-BR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Descripción sucinta de lo que fue implementado:</a:t>
            </a:r>
            <a:endParaRPr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655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b="1" lang="pt-BR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Girls in Startups</a:t>
            </a:r>
            <a:r>
              <a:rPr lang="pt-BR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implementó un modelo de incubación de emprendimientos liderados por mujeres jóvenes, combinando procesos de co-creación con mentores, universidades, empresas y actores del ecosistema. A través de bootcamps, desafíos colaborativos, mentorías y alianzas estratégicas, se desarrollaron soluciones innovadoras con enfoque social, impulsando tanto el crecimiento personal como la generación de productos y servicios viables. La práctica fomenta el aprendizaje colectivo, la cocreación interdisciplinaria y el fortalecimiento del liderazgo femenino en el campo tecnológico y emprendedor.</a:t>
            </a:r>
            <a:endParaRPr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8"/>
          <p:cNvSpPr txBox="1"/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Originalidade &amp; Inovação / Originalidad e Innovación</a:t>
            </a:r>
            <a:endParaRPr/>
          </a:p>
        </p:txBody>
      </p:sp>
      <p:sp>
        <p:nvSpPr>
          <p:cNvPr id="116" name="Google Shape;116;p18"/>
          <p:cNvSpPr txBox="1"/>
          <p:nvPr>
            <p:ph idx="1" type="body"/>
          </p:nvPr>
        </p:nvSpPr>
        <p:spPr>
          <a:xfrm>
            <a:off x="311700" y="963375"/>
            <a:ext cx="8520600" cy="2421600"/>
          </a:xfrm>
          <a:prstGeom prst="rect">
            <a:avLst/>
          </a:prstGeom>
        </p:spPr>
        <p:txBody>
          <a:bodyPr anchorCtr="0" anchor="t" bIns="18000" lIns="0" spcFirstLastPara="1" rIns="0" wrap="square" tIns="18000">
            <a:noAutofit/>
          </a:bodyPr>
          <a:lstStyle/>
          <a:p>
            <a:pPr indent="-336550" lvl="0" marL="457200" rtl="0"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700"/>
              <a:buChar char="●"/>
            </a:pPr>
            <a:r>
              <a:rPr b="1" lang="pt-BR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Elementos que hacen única esta práctica:</a:t>
            </a:r>
            <a:endParaRPr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655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pt-BR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Girls in Startups se distingue por ser una de las pocas iniciativas en Bolivia que combina innovación abierta con enfoque de género, empoderando a mujeres jóvenes a través de un proceso educativo práctico centrado en el liderazgo, la tecnología y el emprendimiento social. A diferencia de incubadoras tradicionales, el programa articula a universidades, sector privado, mentores y ONGs para co-crear soluciones desde una perspectiva comunitaria y con impacto local.</a:t>
            </a:r>
            <a:endParaRPr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655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b="1" lang="pt-BR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Diferencias con respecto a los enfoques tradicionales del mercado o de I+D:</a:t>
            </a:r>
            <a:endParaRPr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655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pt-BR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 diferencia de los enfoques convencionales de I+D, que suelen centrarse en desarrollos técnicos cerrados o dirigidos por grandes empresas, esta práctica se basa en la inteligencia colectiva y la inclusión social. Prioriza el aprendizaje experiencial, el liderazgo femenino, y el desarrollo de soluciones desde las realidades locales, con una estructura ágil, abierta y centrada en valores como la colaboración, la empatía y el propósito social.</a:t>
            </a:r>
            <a:endParaRPr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9"/>
          <p:cNvSpPr txBox="1"/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Colaboração &amp; Engajamento / Colaboración y Compromiso</a:t>
            </a:r>
            <a:endParaRPr/>
          </a:p>
        </p:txBody>
      </p:sp>
      <p:sp>
        <p:nvSpPr>
          <p:cNvPr id="122" name="Google Shape;122;p19"/>
          <p:cNvSpPr txBox="1"/>
          <p:nvPr>
            <p:ph idx="1" type="body"/>
          </p:nvPr>
        </p:nvSpPr>
        <p:spPr>
          <a:xfrm>
            <a:off x="311700" y="963375"/>
            <a:ext cx="8520600" cy="2826900"/>
          </a:xfrm>
          <a:prstGeom prst="rect">
            <a:avLst/>
          </a:prstGeom>
        </p:spPr>
        <p:txBody>
          <a:bodyPr anchorCtr="0" anchor="t" bIns="18000" lIns="0" spcFirstLastPara="1" rIns="0" wrap="square" tIns="18000">
            <a:noAutofit/>
          </a:bodyPr>
          <a:lstStyle/>
          <a:p>
            <a:pPr indent="-330200" lvl="0" marL="457200" rtl="0"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600"/>
              <a:buChar char="●"/>
            </a:pPr>
            <a:r>
              <a:rPr b="1" lang="pt-BR" sz="1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Socios internos y externos (startups, universidades, inversores…):</a:t>
            </a:r>
            <a:br>
              <a:rPr b="1" lang="pt-BR" sz="1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pt-BR" sz="1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Girls in Startups articula una red de socios estratégicos que incluye universidades como UNIVALLE, UMSA, UCB y la Universidad de los Andes, startups incubadas como TeachClass, MedLoop y LexApp, organizaciones aliadas como She Is Foundation, Harvard Undergraduate Women in Business, HULT PRIZE, WEDO, Gobierno </a:t>
            </a:r>
            <a:r>
              <a:rPr lang="pt-BR" sz="1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Autónomo</a:t>
            </a:r>
            <a:r>
              <a:rPr lang="pt-BR" sz="1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Municipal de La Paz y empresas del ecosistema local y regional. También colabora con redes como RUJE Bolivia, WEBolivia y Despega Bolivia Hub.</a:t>
            </a:r>
            <a:endParaRPr sz="1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b="1" lang="pt-BR" sz="1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Mecanismos de co-creación, gobernanza conjunta y reparto de valor:</a:t>
            </a:r>
            <a:br>
              <a:rPr b="1" lang="pt-BR" sz="1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pt-BR" sz="1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La co-creación se implementa mediante convocatorias abiertas, bootcamps colaborativos, mentorías conjuntas y hackathons, donde actores del ecosistema aportan conocimientos, experiencia y validación de ideas. La gobernanza se realiza a través de un comité organizador mixto con representación de universidades, startups y mentores. El valor generado se comparte en forma de oportunidades de incubación, visibilidad internacional, networking, acceso a mercados, formación especializada y empoderamiento de las participantes como agentes de cambio en sus comunidades.</a:t>
            </a:r>
            <a:endParaRPr sz="1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rtl="0" algn="l">
              <a:spcBef>
                <a:spcPts val="1200"/>
              </a:spcBef>
              <a:spcAft>
                <a:spcPts val="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0"/>
          <p:cNvSpPr txBox="1"/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Demonstração de Resultados / Demostración de Resultados</a:t>
            </a:r>
            <a:endParaRPr/>
          </a:p>
        </p:txBody>
      </p:sp>
      <p:sp>
        <p:nvSpPr>
          <p:cNvPr id="128" name="Google Shape;128;p20"/>
          <p:cNvSpPr txBox="1"/>
          <p:nvPr>
            <p:ph idx="1" type="body"/>
          </p:nvPr>
        </p:nvSpPr>
        <p:spPr>
          <a:xfrm>
            <a:off x="311700" y="963375"/>
            <a:ext cx="8520600" cy="2421600"/>
          </a:xfrm>
          <a:prstGeom prst="rect">
            <a:avLst/>
          </a:prstGeom>
        </p:spPr>
        <p:txBody>
          <a:bodyPr anchorCtr="0" anchor="t" bIns="18000" lIns="0" spcFirstLastPara="1" rIns="0" wrap="square" tIns="18000">
            <a:noAutofit/>
          </a:bodyPr>
          <a:lstStyle/>
          <a:p>
            <a:pPr indent="-330200" lvl="0" marL="457200" rtl="0" algn="just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b="1" lang="pt-BR" sz="1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23 startups incubadas</a:t>
            </a:r>
            <a:r>
              <a:rPr lang="pt-BR" sz="1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en el primer semestre de 2025</a:t>
            </a:r>
            <a:br>
              <a:rPr lang="pt-BR" sz="1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lang="pt-BR" sz="1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+3.000 mujeres jóvenes impactadas</a:t>
            </a:r>
            <a:r>
              <a:rPr lang="pt-BR" sz="1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desde 2021</a:t>
            </a:r>
            <a:br>
              <a:rPr lang="pt-BR" sz="1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lang="pt-BR" sz="1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85%</a:t>
            </a:r>
            <a:r>
              <a:rPr lang="pt-BR" sz="1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 participantes afirman haber adquirido habilidades en liderazgo y tecnología</a:t>
            </a:r>
            <a:br>
              <a:rPr lang="pt-BR" sz="1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lang="pt-BR" sz="1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70%</a:t>
            </a:r>
            <a:r>
              <a:rPr lang="pt-BR" sz="1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 los emprendimientos continúan activos 6 meses después del programa</a:t>
            </a:r>
            <a:br>
              <a:rPr lang="pt-BR" sz="1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lang="pt-BR" sz="1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20 pitch públicos</a:t>
            </a:r>
            <a:r>
              <a:rPr lang="pt-BR" sz="1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realizados con aliados estratégicos</a:t>
            </a:r>
            <a:endParaRPr sz="1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1150" lvl="0" marL="457200" rtl="0" algn="just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●"/>
            </a:pPr>
            <a:r>
              <a:rPr lang="pt-BR" sz="1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“Ser parte de Girls in Startups fue una experiencia transformadora que me permitió conectar con mujeres apasionadas por el emprendimiento y la innovación. Durante el programa, adquirí conocimientos clave sobre startups, modelos de negocio y liderazgo, lo que me ayudó a fortalecer mi visión emprendedora. Además, el ambiente de apoyo y mentoría me motivó a desarrollar nuevas ideas y explorar soluciones creativas para desafíos reales”. - Ariana Monserrat Palacios Crespo </a:t>
            </a:r>
            <a:endParaRPr sz="1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1150" lvl="0" marL="457200" rtl="0" algn="just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●"/>
            </a:pPr>
            <a:r>
              <a:rPr lang="pt-BR" sz="1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“Fue una experiencia agradable para mí, aprendí mucho sobre empoderamiento femenino, liderazgo e innovación, además de ser parte de una comunidad muy unidad de mujeres inspiradoras. Mi tiempo en Girls in Startups contribuyo a mi crecimiento personal, de tal manera que aprendí como innovar en un emprendimiento y realizarlo con base tecnológica”. - Ysabel Alejandra Tarquino Limachi </a:t>
            </a:r>
            <a:endParaRPr sz="1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rtl="0" algn="just">
              <a:spcBef>
                <a:spcPts val="600"/>
              </a:spcBef>
              <a:spcAft>
                <a:spcPts val="0"/>
              </a:spcAft>
              <a:buNone/>
            </a:pPr>
            <a:r>
              <a:rPr lang="pt-BR" sz="1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Casos de éxito documentados en:</a:t>
            </a:r>
            <a:endParaRPr sz="1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1150" lvl="0" marL="457200" rtl="0"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●"/>
            </a:pPr>
            <a:r>
              <a:rPr lang="pt-BR" sz="1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Informe “Rompiendo Barreras” (2024)</a:t>
            </a:r>
            <a:endParaRPr sz="1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7500" lvl="0" marL="457200" rtl="0" algn="l">
              <a:spcBef>
                <a:spcPts val="600"/>
              </a:spcBef>
              <a:spcAft>
                <a:spcPts val="600"/>
              </a:spcAft>
              <a:buSzPts val="1400"/>
              <a:buChar char="●"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1"/>
          <p:cNvSpPr txBox="1"/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Escalabilidade &amp; Replicabilidade / Escalabilidad y Replicabilidad</a:t>
            </a:r>
            <a:endParaRPr/>
          </a:p>
        </p:txBody>
      </p:sp>
      <p:sp>
        <p:nvSpPr>
          <p:cNvPr id="134" name="Google Shape;134;p21"/>
          <p:cNvSpPr txBox="1"/>
          <p:nvPr>
            <p:ph idx="1" type="body"/>
          </p:nvPr>
        </p:nvSpPr>
        <p:spPr>
          <a:xfrm>
            <a:off x="311700" y="685350"/>
            <a:ext cx="8520600" cy="2421600"/>
          </a:xfrm>
          <a:prstGeom prst="rect">
            <a:avLst/>
          </a:prstGeom>
        </p:spPr>
        <p:txBody>
          <a:bodyPr anchorCtr="0" anchor="t" bIns="18000" lIns="0" spcFirstLastPara="1" rIns="0" wrap="square" tIns="18000">
            <a:no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b="1" lang="pt-BR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Factores críticos para escalar a otros mercados</a:t>
            </a:r>
            <a:endParaRPr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4800" lvl="0" marL="457200" rtl="0"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</a:pPr>
            <a:r>
              <a:rPr b="1" lang="pt-B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Modelo replicable y adaptable</a:t>
            </a:r>
            <a:r>
              <a:rPr lang="pt-B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 El enfoque modular del programa permite implementarlo en universidades, municipios o hubs de innovación en otras ciudades o países.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480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</a:pPr>
            <a:r>
              <a:rPr b="1" lang="pt-B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Alianzas multisectoriales</a:t>
            </a:r>
            <a:r>
              <a:rPr lang="pt-B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 El trabajo conjunto con gobiernos locales, universidades, startups e incubadoras facilita la expansión.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480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</a:pPr>
            <a:r>
              <a:rPr b="1" lang="pt-B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Metodología práctica</a:t>
            </a:r>
            <a:r>
              <a:rPr lang="pt-B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centrada en el aprendizaje experiencial y el liderazgo femenino.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480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</a:pPr>
            <a:r>
              <a:rPr b="1" lang="pt-B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Bajo costo operativo</a:t>
            </a:r>
            <a:r>
              <a:rPr lang="pt-B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al aprovechar herramientas digitales, voluntariado y alianzas existentes.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480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</a:pPr>
            <a:r>
              <a:rPr b="1" lang="pt-B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Red de mentoras y speakers internacionales</a:t>
            </a:r>
            <a:r>
              <a:rPr lang="pt-B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que apoya la expansión del modelo fuera de Bolivia.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just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b="1" lang="pt-BR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Recomendaciones para su adaptación en otros contextos</a:t>
            </a:r>
            <a:endParaRPr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4800" lvl="0" marL="457200" rtl="0"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</a:pPr>
            <a:r>
              <a:rPr b="1" lang="pt-B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Escuchar activamente a la comunidad local</a:t>
            </a:r>
            <a:r>
              <a:rPr lang="pt-B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 Adaptar contenidos y metodologías según el contexto cultural, educativo y económico.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480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</a:pPr>
            <a:r>
              <a:rPr b="1" lang="pt-B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Articular con políticas públicas o programas juveniles locales</a:t>
            </a:r>
            <a:r>
              <a:rPr lang="pt-B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especialmente aquellos que promuevan tecnología o inclusión de género.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480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</a:pPr>
            <a:r>
              <a:rPr b="1" lang="pt-B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Usar plataformas digitales escalables</a:t>
            </a:r>
            <a:r>
              <a:rPr lang="pt-B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(ej. Discord, Canva, Zoom) para reducir costos logísticos.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480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</a:pPr>
            <a:r>
              <a:rPr b="1" lang="pt-B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Formar líderes locales o embajadoras</a:t>
            </a:r>
            <a:r>
              <a:rPr lang="pt-B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que puedan sostener la operación en nuevos territorios.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●"/>
            </a:pPr>
            <a:r>
              <a:rPr b="1" lang="pt-B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Evaluar resultados constantemente</a:t>
            </a:r>
            <a:r>
              <a:rPr lang="pt-B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para ajustar el programa según la retroalimentación y necesidades emergentes.</a:t>
            </a:r>
            <a:br>
              <a:rPr lang="pt-BR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rtl="0" algn="l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2"/>
          <p:cNvSpPr txBox="1"/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Lições Aprendidas &amp; Recomendações Práticas / Lecciones Aprendidas y Recomendaciones Prácticas</a:t>
            </a:r>
            <a:endParaRPr/>
          </a:p>
        </p:txBody>
      </p:sp>
      <p:sp>
        <p:nvSpPr>
          <p:cNvPr id="140" name="Google Shape;140;p22"/>
          <p:cNvSpPr txBox="1"/>
          <p:nvPr>
            <p:ph idx="1" type="body"/>
          </p:nvPr>
        </p:nvSpPr>
        <p:spPr>
          <a:xfrm>
            <a:off x="311700" y="713600"/>
            <a:ext cx="8520600" cy="2180100"/>
          </a:xfrm>
          <a:prstGeom prst="rect">
            <a:avLst/>
          </a:prstGeom>
        </p:spPr>
        <p:txBody>
          <a:bodyPr anchorCtr="0" anchor="t" bIns="18000" lIns="0" spcFirstLastPara="1" rIns="0" wrap="square" tIns="18000">
            <a:noAutofit/>
          </a:bodyPr>
          <a:lstStyle/>
          <a:p>
            <a:pPr indent="0" lvl="0" marL="0" rtl="0" algn="just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b="1" lang="pt-BR" sz="1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Principales obstáculos y cómo fueron superados</a:t>
            </a:r>
            <a:endParaRPr b="1" sz="1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just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b="1" lang="pt-BR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Falta de referentes femeninos en tecnología y emprendimiento</a:t>
            </a:r>
            <a:br>
              <a:rPr b="1" lang="pt-BR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pt-BR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i="1" lang="pt-BR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Solución:</a:t>
            </a:r>
            <a:r>
              <a:rPr lang="pt-BR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Se invitó a mentoras y speakers locales e internacionales para inspirar con historias reales.</a:t>
            </a:r>
            <a:br>
              <a:rPr lang="pt-BR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lang="pt-BR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Bajo presupuesto para implementación</a:t>
            </a:r>
            <a:br>
              <a:rPr b="1" lang="pt-BR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pt-BR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i="1" lang="pt-BR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Solución:</a:t>
            </a:r>
            <a:r>
              <a:rPr lang="pt-BR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Se establecieron alianzas estratégicas con universidades, gobiernos locales y sector privado para reducir costos y compartir recursos.</a:t>
            </a:r>
            <a:br>
              <a:rPr lang="pt-BR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lang="pt-BR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Baja participación inicial por miedo o falta de confianza de las jóvenes</a:t>
            </a:r>
            <a:br>
              <a:rPr b="1" lang="pt-BR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pt-BR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i="1" lang="pt-BR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Solución:</a:t>
            </a:r>
            <a:r>
              <a:rPr lang="pt-BR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Se incorporaron dinámicas de autoconocimiento, círculos de confianza y liderazgo desde la primera etapa del programa.</a:t>
            </a:r>
            <a:br>
              <a:rPr lang="pt-BR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lang="pt-BR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Limitada infraestructura tecnológica en algunas regiones</a:t>
            </a:r>
            <a:br>
              <a:rPr b="1" lang="pt-BR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pt-BR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i="1" lang="pt-BR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Solución:</a:t>
            </a:r>
            <a:r>
              <a:rPr lang="pt-BR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Se utilizó una metodología híbrida (presencial y virtual), aprovechando herramientas de bajo costo y acceso masivo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just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b="1" lang="pt-BR" sz="1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Consejos prácticos para replicar la iniciativa</a:t>
            </a:r>
            <a:endParaRPr b="1" sz="1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just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pt-BR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Construir alianzas desde el inicio</a:t>
            </a:r>
            <a:r>
              <a:rPr lang="pt-BR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 Invita a universidades, incubadoras y ONGs locales a co-crear el programa contigo.</a:t>
            </a:r>
            <a:br>
              <a:rPr lang="pt-BR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lang="pt-BR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Enfócate en el talento joven femenino</a:t>
            </a:r>
            <a:r>
              <a:rPr lang="pt-BR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 Integra actividades de empoderamiento y liderazgo para aumentar la retención y el impacto.</a:t>
            </a:r>
            <a:br>
              <a:rPr lang="pt-BR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lang="pt-BR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Comienza con pilotos pequeños</a:t>
            </a:r>
            <a:r>
              <a:rPr lang="pt-BR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 Valida el modelo con un grupo reducido antes de escalar.</a:t>
            </a:r>
            <a:br>
              <a:rPr lang="pt-BR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lang="pt-BR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Utiliza metodologías ágiles y flexibles</a:t>
            </a:r>
            <a:r>
              <a:rPr lang="pt-BR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 Design Thinking, Lean Startup y liderazgo adaptativo funcionan muy bien.</a:t>
            </a:r>
            <a:br>
              <a:rPr lang="pt-BR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lang="pt-BR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Visibiliza las historias de impacto</a:t>
            </a:r>
            <a:r>
              <a:rPr lang="pt-BR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 Usa testimonios de participantes y aliadas para motivar nuevas ediciones y sumar</a:t>
            </a:r>
            <a:r>
              <a:rPr lang="pt-B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apoyo.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lang="pt-BR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rtl="0" algn="l">
              <a:spcBef>
                <a:spcPts val="400"/>
              </a:spcBef>
              <a:spcAft>
                <a:spcPts val="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3"/>
          <p:cNvSpPr txBox="1"/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Encerramento &amp; Contato / Cierre y Contacto</a:t>
            </a:r>
            <a:endParaRPr/>
          </a:p>
        </p:txBody>
      </p:sp>
      <p:sp>
        <p:nvSpPr>
          <p:cNvPr id="146" name="Google Shape;146;p23"/>
          <p:cNvSpPr txBox="1"/>
          <p:nvPr>
            <p:ph idx="1" type="body"/>
          </p:nvPr>
        </p:nvSpPr>
        <p:spPr>
          <a:xfrm>
            <a:off x="311700" y="963375"/>
            <a:ext cx="8520600" cy="2421600"/>
          </a:xfrm>
          <a:prstGeom prst="rect">
            <a:avLst/>
          </a:prstGeom>
        </p:spPr>
        <p:txBody>
          <a:bodyPr anchorCtr="0" anchor="t" bIns="18000" lIns="0" spcFirstLastPara="1" rIns="0" wrap="square" tIns="18000">
            <a:noAutofit/>
          </a:bodyPr>
          <a:lstStyle/>
          <a:p>
            <a:pPr indent="-317500" lvl="0" marL="457200" rtl="0" algn="just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pt-BR"/>
              <a:t>VALOR AGREGADO: Girls in Startups ha generado un ecosistema colaborativo que potencia el liderazgo femenino en tecnología y emprendimiento en Bolivia, transformando barreras sociales en oportunidades de innovación. La iniciativa ha fortalecido vínculos multisectoriales, facilitado la co-creación de soluciones de impacto social y promovido un modelo replicable que aporta diversidad, equidad e inclusión al campo de la innovación abierta. Ha demostrado que la participación activa de mujeres jóvenes es clave para ampliar la creatividad, acelerar el desarrollo y generar valor económico y social en mercados emergentes.</a:t>
            </a:r>
            <a:endParaRPr/>
          </a:p>
          <a:p>
            <a:pPr indent="0" lvl="0" marL="0" rtl="0" algn="just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b="1" lang="pt-BR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Próximos pasos sugeridos </a:t>
            </a:r>
            <a:endParaRPr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4800" lvl="0" marL="457200" rtl="0" algn="just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</a:pPr>
            <a:r>
              <a:rPr lang="pt-B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Expandir la red de aliados estratégicos para fortalecer la infraestructura y alcance territorial.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480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</a:pPr>
            <a:r>
              <a:rPr lang="pt-B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Implementar procesos sistemáticos de evaluación y documentación para mejorar el impacto y comunicar resultados.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480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</a:pPr>
            <a:r>
              <a:rPr lang="pt-B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Desarrollar módulos formativos específicos para diferentes regiones y sectores, adaptados culturalmente.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480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</a:pPr>
            <a:r>
              <a:rPr lang="pt-B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Promover eventos de intercambio internacional para conectar participantes con ecosistemas globales de innovación abierta.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480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</a:pPr>
            <a:r>
              <a:rPr lang="pt-B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Incentivar la inversión y el financiamiento orientado a emprendimientos liderados por mujeres jóvenes.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rtl="0" algn="just">
              <a:spcBef>
                <a:spcPts val="400"/>
              </a:spcBef>
              <a:spcAft>
                <a:spcPts val="600"/>
              </a:spcAft>
              <a:buNone/>
            </a:pPr>
            <a:r>
              <a:t/>
            </a:r>
            <a:endParaRPr sz="15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4"/>
          <p:cNvSpPr txBox="1"/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Encerramento &amp; Contato / Cierre y Contacto</a:t>
            </a:r>
            <a:endParaRPr/>
          </a:p>
        </p:txBody>
      </p:sp>
      <p:pic>
        <p:nvPicPr>
          <p:cNvPr id="152" name="Google Shape;152;p24" title="Copia de COMUNICADO (5).png"/>
          <p:cNvPicPr preferRelativeResize="0"/>
          <p:nvPr/>
        </p:nvPicPr>
        <p:blipFill rotWithShape="1">
          <a:blip r:embed="rId3">
            <a:alphaModFix/>
          </a:blip>
          <a:srcRect b="11785" l="0" r="0" t="0"/>
          <a:stretch/>
        </p:blipFill>
        <p:spPr>
          <a:xfrm>
            <a:off x="1616675" y="929325"/>
            <a:ext cx="5021825" cy="3713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5"/>
          <p:cNvSpPr txBox="1"/>
          <p:nvPr>
            <p:ph type="ctrTitle"/>
          </p:nvPr>
        </p:nvSpPr>
        <p:spPr>
          <a:xfrm>
            <a:off x="311700" y="1005575"/>
            <a:ext cx="52890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Obrigado!</a:t>
            </a:r>
            <a:br>
              <a:rPr lang="pt-BR"/>
            </a:br>
            <a:r>
              <a:rPr lang="pt-BR"/>
              <a:t>¡Gracias!</a:t>
            </a:r>
            <a:endParaRPr/>
          </a:p>
        </p:txBody>
      </p:sp>
      <p:sp>
        <p:nvSpPr>
          <p:cNvPr id="158" name="Google Shape;158;p25"/>
          <p:cNvSpPr txBox="1"/>
          <p:nvPr>
            <p:ph idx="1" type="subTitle"/>
          </p:nvPr>
        </p:nvSpPr>
        <p:spPr>
          <a:xfrm>
            <a:off x="311700" y="3299225"/>
            <a:ext cx="5387100" cy="792600"/>
          </a:xfrm>
          <a:prstGeom prst="rect">
            <a:avLst/>
          </a:prstGeom>
        </p:spPr>
        <p:txBody>
          <a:bodyPr anchorCtr="0" anchor="t" bIns="18000" lIns="0" spcFirstLastPara="1" rIns="0" wrap="square" tIns="18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“Empoderar a las mujeres jóvenes en tecnología no solo transforma vidas, sino que enciende la chispa de la innovación abierta que construye un futuro más inclusivo y sostenible para todos.”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