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8" r:id="rId12"/>
    <p:sldId id="264" r:id="rId13"/>
    <p:sldId id="269" r:id="rId14"/>
    <p:sldId id="265" r:id="rId15"/>
    <p:sldId id="266" r:id="rId16"/>
  </p:sldIdLst>
  <p:sldSz cx="9144000" cy="5143500" type="screen16x9"/>
  <p:notesSz cx="6858000" cy="9144000"/>
  <p:embeddedFontLst>
    <p:embeddedFont>
      <p:font typeface="Kanit" panose="020B0604020202020204" charset="-34"/>
      <p:regular r:id="rId18"/>
      <p:bold r:id="rId19"/>
      <p:italic r:id="rId20"/>
      <p:boldItalic r:id="rId21"/>
    </p:embeddedFont>
    <p:embeddedFont>
      <p:font typeface="Kanit Light" panose="020B0604020202020204" charset="-34"/>
      <p:regular r:id="rId22"/>
      <p:bold r:id="rId23"/>
      <p:italic r:id="rId24"/>
      <p:boldItalic r:id="rId25"/>
    </p:embeddedFont>
    <p:embeddedFont>
      <p:font typeface="Montserrat" panose="00000500000000000000" pitchFamily="2" charset="0"/>
      <p:regular r:id="rId26"/>
      <p:bold r:id="rId27"/>
      <p:italic r:id="rId28"/>
    </p:embeddedFont>
    <p:embeddedFont>
      <p:font typeface="Trebuchet MS" panose="020B060302020202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1A788-BBC2-48BF-8DC4-0552EA132445}" v="37" dt="2025-07-30T17:02:19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2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e Masseran Antunes Parreiras" userId="3ab9d296-fba2-441b-bdad-ac12d863860f" providerId="ADAL" clId="{3301A788-BBC2-48BF-8DC4-0552EA132445}"/>
    <pc:docChg chg="undo custSel modSld">
      <pc:chgData name="Viviane Masseran Antunes Parreiras" userId="3ab9d296-fba2-441b-bdad-ac12d863860f" providerId="ADAL" clId="{3301A788-BBC2-48BF-8DC4-0552EA132445}" dt="2025-07-31T14:19:53.568" v="205" actId="20577"/>
      <pc:docMkLst>
        <pc:docMk/>
      </pc:docMkLst>
      <pc:sldChg chg="addSp modSp mod">
        <pc:chgData name="Viviane Masseran Antunes Parreiras" userId="3ab9d296-fba2-441b-bdad-ac12d863860f" providerId="ADAL" clId="{3301A788-BBC2-48BF-8DC4-0552EA132445}" dt="2025-07-30T16:50:28.710" v="3" actId="14100"/>
        <pc:sldMkLst>
          <pc:docMk/>
          <pc:sldMk cId="0" sldId="257"/>
        </pc:sldMkLst>
        <pc:spChg chg="mod">
          <ac:chgData name="Viviane Masseran Antunes Parreiras" userId="3ab9d296-fba2-441b-bdad-ac12d863860f" providerId="ADAL" clId="{3301A788-BBC2-48BF-8DC4-0552EA132445}" dt="2025-07-30T16:50:28.710" v="3" actId="14100"/>
          <ac:spMkLst>
            <pc:docMk/>
            <pc:sldMk cId="0" sldId="257"/>
            <ac:spMk id="91" creationId="{00000000-0000-0000-0000-000000000000}"/>
          </ac:spMkLst>
        </pc:spChg>
        <pc:picChg chg="add mod">
          <ac:chgData name="Viviane Masseran Antunes Parreiras" userId="3ab9d296-fba2-441b-bdad-ac12d863860f" providerId="ADAL" clId="{3301A788-BBC2-48BF-8DC4-0552EA132445}" dt="2025-07-30T16:50:13.059" v="2" actId="1076"/>
          <ac:picMkLst>
            <pc:docMk/>
            <pc:sldMk cId="0" sldId="257"/>
            <ac:picMk id="2" creationId="{D0882DD3-AEF3-70FE-7E46-7ECC6B4A1F16}"/>
          </ac:picMkLst>
        </pc:picChg>
        <pc:picChg chg="add mod">
          <ac:chgData name="Viviane Masseran Antunes Parreiras" userId="3ab9d296-fba2-441b-bdad-ac12d863860f" providerId="ADAL" clId="{3301A788-BBC2-48BF-8DC4-0552EA132445}" dt="2025-07-30T16:50:13.059" v="2" actId="1076"/>
          <ac:picMkLst>
            <pc:docMk/>
            <pc:sldMk cId="0" sldId="257"/>
            <ac:picMk id="3" creationId="{B869E8A1-4760-C2DD-9942-4E64D2351E0F}"/>
          </ac:picMkLst>
        </pc:picChg>
      </pc:sldChg>
      <pc:sldChg chg="addSp delSp modSp mod">
        <pc:chgData name="Viviane Masseran Antunes Parreiras" userId="3ab9d296-fba2-441b-bdad-ac12d863860f" providerId="ADAL" clId="{3301A788-BBC2-48BF-8DC4-0552EA132445}" dt="2025-07-30T16:51:35.767" v="14" actId="1076"/>
        <pc:sldMkLst>
          <pc:docMk/>
          <pc:sldMk cId="0" sldId="258"/>
        </pc:sldMkLst>
        <pc:spChg chg="add mod">
          <ac:chgData name="Viviane Masseran Antunes Parreiras" userId="3ab9d296-fba2-441b-bdad-ac12d863860f" providerId="ADAL" clId="{3301A788-BBC2-48BF-8DC4-0552EA132445}" dt="2025-07-30T16:50:52.112" v="5"/>
          <ac:spMkLst>
            <pc:docMk/>
            <pc:sldMk cId="0" sldId="258"/>
            <ac:spMk id="2" creationId="{96EF6C65-607D-050B-09BD-AFF000985297}"/>
          </ac:spMkLst>
        </pc:spChg>
        <pc:spChg chg="add mod">
          <ac:chgData name="Viviane Masseran Antunes Parreiras" userId="3ab9d296-fba2-441b-bdad-ac12d863860f" providerId="ADAL" clId="{3301A788-BBC2-48BF-8DC4-0552EA132445}" dt="2025-07-30T16:51:06.537" v="9" actId="1076"/>
          <ac:spMkLst>
            <pc:docMk/>
            <pc:sldMk cId="0" sldId="258"/>
            <ac:spMk id="5" creationId="{6BE6A9F8-DB07-457B-2C49-F6FA29A60862}"/>
          </ac:spMkLst>
        </pc:spChg>
        <pc:spChg chg="mod">
          <ac:chgData name="Viviane Masseran Antunes Parreiras" userId="3ab9d296-fba2-441b-bdad-ac12d863860f" providerId="ADAL" clId="{3301A788-BBC2-48BF-8DC4-0552EA132445}" dt="2025-07-30T16:50:51.019" v="4" actId="14100"/>
          <ac:spMkLst>
            <pc:docMk/>
            <pc:sldMk cId="0" sldId="258"/>
            <ac:spMk id="97" creationId="{00000000-0000-0000-0000-000000000000}"/>
          </ac:spMkLst>
        </pc:spChg>
        <pc:picChg chg="add mod">
          <ac:chgData name="Viviane Masseran Antunes Parreiras" userId="3ab9d296-fba2-441b-bdad-ac12d863860f" providerId="ADAL" clId="{3301A788-BBC2-48BF-8DC4-0552EA132445}" dt="2025-07-30T16:50:52.112" v="5"/>
          <ac:picMkLst>
            <pc:docMk/>
            <pc:sldMk cId="0" sldId="258"/>
            <ac:picMk id="3" creationId="{81846C47-21A4-8414-594F-27373D2B9090}"/>
          </ac:picMkLst>
        </pc:picChg>
        <pc:picChg chg="add mod">
          <ac:chgData name="Viviane Masseran Antunes Parreiras" userId="3ab9d296-fba2-441b-bdad-ac12d863860f" providerId="ADAL" clId="{3301A788-BBC2-48BF-8DC4-0552EA132445}" dt="2025-07-30T16:50:52.112" v="5"/>
          <ac:picMkLst>
            <pc:docMk/>
            <pc:sldMk cId="0" sldId="258"/>
            <ac:picMk id="4" creationId="{382D38E8-9F95-60AE-0C8C-87319FBC7B43}"/>
          </ac:picMkLst>
        </pc:picChg>
        <pc:picChg chg="add del mod">
          <ac:chgData name="Viviane Masseran Antunes Parreiras" userId="3ab9d296-fba2-441b-bdad-ac12d863860f" providerId="ADAL" clId="{3301A788-BBC2-48BF-8DC4-0552EA132445}" dt="2025-07-30T16:51:09.402" v="10" actId="478"/>
          <ac:picMkLst>
            <pc:docMk/>
            <pc:sldMk cId="0" sldId="258"/>
            <ac:picMk id="6" creationId="{72901869-4961-00D5-5F4B-DB9C062A1404}"/>
          </ac:picMkLst>
        </pc:picChg>
        <pc:picChg chg="add mod ord">
          <ac:chgData name="Viviane Masseran Antunes Parreiras" userId="3ab9d296-fba2-441b-bdad-ac12d863860f" providerId="ADAL" clId="{3301A788-BBC2-48BF-8DC4-0552EA132445}" dt="2025-07-30T16:51:31.789" v="13" actId="166"/>
          <ac:picMkLst>
            <pc:docMk/>
            <pc:sldMk cId="0" sldId="258"/>
            <ac:picMk id="7" creationId="{C94B51B3-3195-C60A-8A1C-53E142297E39}"/>
          </ac:picMkLst>
        </pc:picChg>
        <pc:picChg chg="add mod">
          <ac:chgData name="Viviane Masseran Antunes Parreiras" userId="3ab9d296-fba2-441b-bdad-ac12d863860f" providerId="ADAL" clId="{3301A788-BBC2-48BF-8DC4-0552EA132445}" dt="2025-07-30T16:51:35.767" v="14" actId="1076"/>
          <ac:picMkLst>
            <pc:docMk/>
            <pc:sldMk cId="0" sldId="258"/>
            <ac:picMk id="8" creationId="{692900F4-4AF0-2EEE-046B-27719C7C0CFA}"/>
          </ac:picMkLst>
        </pc:picChg>
      </pc:sldChg>
      <pc:sldChg chg="addSp modSp mod">
        <pc:chgData name="Viviane Masseran Antunes Parreiras" userId="3ab9d296-fba2-441b-bdad-ac12d863860f" providerId="ADAL" clId="{3301A788-BBC2-48BF-8DC4-0552EA132445}" dt="2025-07-30T16:52:36.673" v="21" actId="1076"/>
        <pc:sldMkLst>
          <pc:docMk/>
          <pc:sldMk cId="0" sldId="259"/>
        </pc:sldMkLst>
        <pc:spChg chg="mod">
          <ac:chgData name="Viviane Masseran Antunes Parreiras" userId="3ab9d296-fba2-441b-bdad-ac12d863860f" providerId="ADAL" clId="{3301A788-BBC2-48BF-8DC4-0552EA132445}" dt="2025-07-30T16:52:20.463" v="17" actId="1076"/>
          <ac:spMkLst>
            <pc:docMk/>
            <pc:sldMk cId="0" sldId="259"/>
            <ac:spMk id="5" creationId="{E9E2E5D6-6ADF-6275-3919-7D66491C08CA}"/>
          </ac:spMkLst>
        </pc:spChg>
        <pc:picChg chg="add mod">
          <ac:chgData name="Viviane Masseran Antunes Parreiras" userId="3ab9d296-fba2-441b-bdad-ac12d863860f" providerId="ADAL" clId="{3301A788-BBC2-48BF-8DC4-0552EA132445}" dt="2025-07-30T16:52:36.673" v="21" actId="1076"/>
          <ac:picMkLst>
            <pc:docMk/>
            <pc:sldMk cId="0" sldId="259"/>
            <ac:picMk id="2" creationId="{369B25F5-76AB-148E-0099-B57EC209B5AC}"/>
          </ac:picMkLst>
        </pc:picChg>
        <pc:picChg chg="add mod">
          <ac:chgData name="Viviane Masseran Antunes Parreiras" userId="3ab9d296-fba2-441b-bdad-ac12d863860f" providerId="ADAL" clId="{3301A788-BBC2-48BF-8DC4-0552EA132445}" dt="2025-07-30T16:52:30.280" v="19" actId="14100"/>
          <ac:picMkLst>
            <pc:docMk/>
            <pc:sldMk cId="0" sldId="259"/>
            <ac:picMk id="3" creationId="{210044D1-6EFC-BCC9-C61B-6F4BE0397787}"/>
          </ac:picMkLst>
        </pc:picChg>
      </pc:sldChg>
      <pc:sldChg chg="addSp modSp mod">
        <pc:chgData name="Viviane Masseran Antunes Parreiras" userId="3ab9d296-fba2-441b-bdad-ac12d863860f" providerId="ADAL" clId="{3301A788-BBC2-48BF-8DC4-0552EA132445}" dt="2025-07-30T16:53:48.476" v="82" actId="1037"/>
        <pc:sldMkLst>
          <pc:docMk/>
          <pc:sldMk cId="0" sldId="260"/>
        </pc:sldMkLst>
        <pc:spChg chg="mod">
          <ac:chgData name="Viviane Masseran Antunes Parreiras" userId="3ab9d296-fba2-441b-bdad-ac12d863860f" providerId="ADAL" clId="{3301A788-BBC2-48BF-8DC4-0552EA132445}" dt="2025-07-30T16:53:10.856" v="57" actId="1037"/>
          <ac:spMkLst>
            <pc:docMk/>
            <pc:sldMk cId="0" sldId="260"/>
            <ac:spMk id="2" creationId="{BA824FE7-A267-033D-3ABC-6B8DB451181C}"/>
          </ac:spMkLst>
        </pc:spChg>
        <pc:spChg chg="mod">
          <ac:chgData name="Viviane Masseran Antunes Parreiras" userId="3ab9d296-fba2-441b-bdad-ac12d863860f" providerId="ADAL" clId="{3301A788-BBC2-48BF-8DC4-0552EA132445}" dt="2025-07-30T16:53:10.856" v="57" actId="1037"/>
          <ac:spMkLst>
            <pc:docMk/>
            <pc:sldMk cId="0" sldId="260"/>
            <ac:spMk id="3" creationId="{E342C356-B44D-2FDD-6FF6-F9BB0069EB81}"/>
          </ac:spMkLst>
        </pc:spChg>
        <pc:spChg chg="add mod">
          <ac:chgData name="Viviane Masseran Antunes Parreiras" userId="3ab9d296-fba2-441b-bdad-ac12d863860f" providerId="ADAL" clId="{3301A788-BBC2-48BF-8DC4-0552EA132445}" dt="2025-07-30T16:53:12.511" v="58"/>
          <ac:spMkLst>
            <pc:docMk/>
            <pc:sldMk cId="0" sldId="260"/>
            <ac:spMk id="4" creationId="{CCBC7FE2-19D9-2C4D-DA6E-A39968C1CFAF}"/>
          </ac:spMkLst>
        </pc:spChg>
        <pc:spChg chg="add mod">
          <ac:chgData name="Viviane Masseran Antunes Parreiras" userId="3ab9d296-fba2-441b-bdad-ac12d863860f" providerId="ADAL" clId="{3301A788-BBC2-48BF-8DC4-0552EA132445}" dt="2025-07-30T16:53:15.267" v="59"/>
          <ac:spMkLst>
            <pc:docMk/>
            <pc:sldMk cId="0" sldId="260"/>
            <ac:spMk id="7" creationId="{A546FFC3-B027-26CA-96BA-F3EF44AD42D9}"/>
          </ac:spMkLst>
        </pc:spChg>
        <pc:picChg chg="add mod">
          <ac:chgData name="Viviane Masseran Antunes Parreiras" userId="3ab9d296-fba2-441b-bdad-ac12d863860f" providerId="ADAL" clId="{3301A788-BBC2-48BF-8DC4-0552EA132445}" dt="2025-07-30T16:53:12.511" v="58"/>
          <ac:picMkLst>
            <pc:docMk/>
            <pc:sldMk cId="0" sldId="260"/>
            <ac:picMk id="5" creationId="{85DB08DB-2E5C-7BB9-1629-CDB4BCAD370B}"/>
          </ac:picMkLst>
        </pc:picChg>
        <pc:picChg chg="add mod">
          <ac:chgData name="Viviane Masseran Antunes Parreiras" userId="3ab9d296-fba2-441b-bdad-ac12d863860f" providerId="ADAL" clId="{3301A788-BBC2-48BF-8DC4-0552EA132445}" dt="2025-07-30T16:53:12.511" v="58"/>
          <ac:picMkLst>
            <pc:docMk/>
            <pc:sldMk cId="0" sldId="260"/>
            <ac:picMk id="6" creationId="{1558ADBB-4594-6C11-A1EF-1451168EAAB8}"/>
          </ac:picMkLst>
        </pc:picChg>
        <pc:picChg chg="add mod">
          <ac:chgData name="Viviane Masseran Antunes Parreiras" userId="3ab9d296-fba2-441b-bdad-ac12d863860f" providerId="ADAL" clId="{3301A788-BBC2-48BF-8DC4-0552EA132445}" dt="2025-07-30T16:53:48.476" v="82" actId="1037"/>
          <ac:picMkLst>
            <pc:docMk/>
            <pc:sldMk cId="0" sldId="260"/>
            <ac:picMk id="8" creationId="{208CF94D-F8CC-E410-7915-3A02715AFAF3}"/>
          </ac:picMkLst>
        </pc:picChg>
        <pc:picChg chg="add mod">
          <ac:chgData name="Viviane Masseran Antunes Parreiras" userId="3ab9d296-fba2-441b-bdad-ac12d863860f" providerId="ADAL" clId="{3301A788-BBC2-48BF-8DC4-0552EA132445}" dt="2025-07-30T16:53:48.476" v="82" actId="1037"/>
          <ac:picMkLst>
            <pc:docMk/>
            <pc:sldMk cId="0" sldId="260"/>
            <ac:picMk id="9" creationId="{AEEB3CD3-B47E-74F5-2D2F-0633C1895513}"/>
          </ac:picMkLst>
        </pc:picChg>
      </pc:sldChg>
      <pc:sldChg chg="addSp modSp mod">
        <pc:chgData name="Viviane Masseran Antunes Parreiras" userId="3ab9d296-fba2-441b-bdad-ac12d863860f" providerId="ADAL" clId="{3301A788-BBC2-48BF-8DC4-0552EA132445}" dt="2025-07-30T16:55:06.289" v="113" actId="1076"/>
        <pc:sldMkLst>
          <pc:docMk/>
          <pc:sldMk cId="1964447368" sldId="261"/>
        </pc:sldMkLst>
        <pc:spChg chg="add mod">
          <ac:chgData name="Viviane Masseran Antunes Parreiras" userId="3ab9d296-fba2-441b-bdad-ac12d863860f" providerId="ADAL" clId="{3301A788-BBC2-48BF-8DC4-0552EA132445}" dt="2025-07-30T16:54:39.595" v="108"/>
          <ac:spMkLst>
            <pc:docMk/>
            <pc:sldMk cId="1964447368" sldId="261"/>
            <ac:spMk id="2" creationId="{8E40D054-910B-224F-25C9-C84F66F37BDC}"/>
          </ac:spMkLst>
        </pc:spChg>
        <pc:spChg chg="add mod">
          <ac:chgData name="Viviane Masseran Antunes Parreiras" userId="3ab9d296-fba2-441b-bdad-ac12d863860f" providerId="ADAL" clId="{3301A788-BBC2-48BF-8DC4-0552EA132445}" dt="2025-07-30T16:54:55.634" v="112" actId="1076"/>
          <ac:spMkLst>
            <pc:docMk/>
            <pc:sldMk cId="1964447368" sldId="261"/>
            <ac:spMk id="5" creationId="{4C7701F0-9CD8-4DF3-1631-A4C96938C82D}"/>
          </ac:spMkLst>
        </pc:spChg>
        <pc:spChg chg="mod">
          <ac:chgData name="Viviane Masseran Antunes Parreiras" userId="3ab9d296-fba2-441b-bdad-ac12d863860f" providerId="ADAL" clId="{3301A788-BBC2-48BF-8DC4-0552EA132445}" dt="2025-07-30T16:55:06.289" v="113" actId="1076"/>
          <ac:spMkLst>
            <pc:docMk/>
            <pc:sldMk cId="1964447368" sldId="261"/>
            <ac:spMk id="115" creationId="{00000000-0000-0000-0000-000000000000}"/>
          </ac:spMkLst>
        </pc:spChg>
        <pc:picChg chg="add mod">
          <ac:chgData name="Viviane Masseran Antunes Parreiras" userId="3ab9d296-fba2-441b-bdad-ac12d863860f" providerId="ADAL" clId="{3301A788-BBC2-48BF-8DC4-0552EA132445}" dt="2025-07-30T16:54:39.595" v="108"/>
          <ac:picMkLst>
            <pc:docMk/>
            <pc:sldMk cId="1964447368" sldId="261"/>
            <ac:picMk id="3" creationId="{747AD9EF-878F-CFAD-5D2C-93EA8DFF48C2}"/>
          </ac:picMkLst>
        </pc:picChg>
        <pc:picChg chg="add mod">
          <ac:chgData name="Viviane Masseran Antunes Parreiras" userId="3ab9d296-fba2-441b-bdad-ac12d863860f" providerId="ADAL" clId="{3301A788-BBC2-48BF-8DC4-0552EA132445}" dt="2025-07-30T16:54:39.595" v="108"/>
          <ac:picMkLst>
            <pc:docMk/>
            <pc:sldMk cId="1964447368" sldId="261"/>
            <ac:picMk id="4" creationId="{39426F47-6221-2D94-8447-C2915F9CD5F5}"/>
          </ac:picMkLst>
        </pc:picChg>
        <pc:picChg chg="add mod">
          <ac:chgData name="Viviane Masseran Antunes Parreiras" userId="3ab9d296-fba2-441b-bdad-ac12d863860f" providerId="ADAL" clId="{3301A788-BBC2-48BF-8DC4-0552EA132445}" dt="2025-07-30T16:54:55.634" v="112" actId="1076"/>
          <ac:picMkLst>
            <pc:docMk/>
            <pc:sldMk cId="1964447368" sldId="261"/>
            <ac:picMk id="6" creationId="{85D9E3CB-9D67-EAE1-6208-3E53EC149CE9}"/>
          </ac:picMkLst>
        </pc:picChg>
        <pc:picChg chg="add mod">
          <ac:chgData name="Viviane Masseran Antunes Parreiras" userId="3ab9d296-fba2-441b-bdad-ac12d863860f" providerId="ADAL" clId="{3301A788-BBC2-48BF-8DC4-0552EA132445}" dt="2025-07-30T16:54:55.634" v="112" actId="1076"/>
          <ac:picMkLst>
            <pc:docMk/>
            <pc:sldMk cId="1964447368" sldId="261"/>
            <ac:picMk id="7" creationId="{532546C1-5595-ABD3-527B-3D3AFD15AD2D}"/>
          </ac:picMkLst>
        </pc:picChg>
      </pc:sldChg>
      <pc:sldChg chg="addSp modSp mod">
        <pc:chgData name="Viviane Masseran Antunes Parreiras" userId="3ab9d296-fba2-441b-bdad-ac12d863860f" providerId="ADAL" clId="{3301A788-BBC2-48BF-8DC4-0552EA132445}" dt="2025-07-30T17:00:01.124" v="155" actId="2085"/>
        <pc:sldMkLst>
          <pc:docMk/>
          <pc:sldMk cId="0" sldId="262"/>
        </pc:sldMkLst>
        <pc:spChg chg="add mod">
          <ac:chgData name="Viviane Masseran Antunes Parreiras" userId="3ab9d296-fba2-441b-bdad-ac12d863860f" providerId="ADAL" clId="{3301A788-BBC2-48BF-8DC4-0552EA132445}" dt="2025-07-30T16:55:35.153" v="117"/>
          <ac:spMkLst>
            <pc:docMk/>
            <pc:sldMk cId="0" sldId="262"/>
            <ac:spMk id="2" creationId="{7C0C583A-9E47-228B-859A-3902C3AECFEB}"/>
          </ac:spMkLst>
        </pc:spChg>
        <pc:spChg chg="add mod">
          <ac:chgData name="Viviane Masseran Antunes Parreiras" userId="3ab9d296-fba2-441b-bdad-ac12d863860f" providerId="ADAL" clId="{3301A788-BBC2-48BF-8DC4-0552EA132445}" dt="2025-07-30T16:55:45.791" v="120" actId="1076"/>
          <ac:spMkLst>
            <pc:docMk/>
            <pc:sldMk cId="0" sldId="262"/>
            <ac:spMk id="5" creationId="{1EEE9BBD-3E8C-574B-EB7A-55CAA058B9F7}"/>
          </ac:spMkLst>
        </pc:spChg>
        <pc:spChg chg="add mod">
          <ac:chgData name="Viviane Masseran Antunes Parreiras" userId="3ab9d296-fba2-441b-bdad-ac12d863860f" providerId="ADAL" clId="{3301A788-BBC2-48BF-8DC4-0552EA132445}" dt="2025-07-30T16:56:00.243" v="123"/>
          <ac:spMkLst>
            <pc:docMk/>
            <pc:sldMk cId="0" sldId="262"/>
            <ac:spMk id="8" creationId="{92EC1EF1-29FB-7FCA-DA61-93E43183F8D7}"/>
          </ac:spMkLst>
        </pc:spChg>
        <pc:spChg chg="add mod">
          <ac:chgData name="Viviane Masseran Antunes Parreiras" userId="3ab9d296-fba2-441b-bdad-ac12d863860f" providerId="ADAL" clId="{3301A788-BBC2-48BF-8DC4-0552EA132445}" dt="2025-07-30T16:56:00.243" v="123"/>
          <ac:spMkLst>
            <pc:docMk/>
            <pc:sldMk cId="0" sldId="262"/>
            <ac:spMk id="9" creationId="{70E97E37-1C5C-2F15-39BD-92A34FB2836D}"/>
          </ac:spMkLst>
        </pc:spChg>
        <pc:spChg chg="add mod">
          <ac:chgData name="Viviane Masseran Antunes Parreiras" userId="3ab9d296-fba2-441b-bdad-ac12d863860f" providerId="ADAL" clId="{3301A788-BBC2-48BF-8DC4-0552EA132445}" dt="2025-07-30T16:56:03.595" v="124"/>
          <ac:spMkLst>
            <pc:docMk/>
            <pc:sldMk cId="0" sldId="262"/>
            <ac:spMk id="10" creationId="{776356CA-8BFD-0F15-4D3E-09B1ECC0FDF6}"/>
          </ac:spMkLst>
        </pc:spChg>
        <pc:spChg chg="add mod">
          <ac:chgData name="Viviane Masseran Antunes Parreiras" userId="3ab9d296-fba2-441b-bdad-ac12d863860f" providerId="ADAL" clId="{3301A788-BBC2-48BF-8DC4-0552EA132445}" dt="2025-07-30T16:56:03.595" v="124"/>
          <ac:spMkLst>
            <pc:docMk/>
            <pc:sldMk cId="0" sldId="262"/>
            <ac:spMk id="11" creationId="{33E47E14-9E4B-F897-84BD-BD6267806CB5}"/>
          </ac:spMkLst>
        </pc:spChg>
        <pc:spChg chg="add mod">
          <ac:chgData name="Viviane Masseran Antunes Parreiras" userId="3ab9d296-fba2-441b-bdad-ac12d863860f" providerId="ADAL" clId="{3301A788-BBC2-48BF-8DC4-0552EA132445}" dt="2025-07-30T17:00:01.124" v="155" actId="2085"/>
          <ac:spMkLst>
            <pc:docMk/>
            <pc:sldMk cId="0" sldId="262"/>
            <ac:spMk id="12" creationId="{801D20E6-53A7-BCBC-6364-745FF91D3353}"/>
          </ac:spMkLst>
        </pc:spChg>
        <pc:spChg chg="add mod">
          <ac:chgData name="Viviane Masseran Antunes Parreiras" userId="3ab9d296-fba2-441b-bdad-ac12d863860f" providerId="ADAL" clId="{3301A788-BBC2-48BF-8DC4-0552EA132445}" dt="2025-07-30T17:00:01.124" v="155" actId="2085"/>
          <ac:spMkLst>
            <pc:docMk/>
            <pc:sldMk cId="0" sldId="262"/>
            <ac:spMk id="13" creationId="{47687CFD-547B-3D10-CF6A-56FE7B278610}"/>
          </ac:spMkLst>
        </pc:spChg>
        <pc:spChg chg="mod">
          <ac:chgData name="Viviane Masseran Antunes Parreiras" userId="3ab9d296-fba2-441b-bdad-ac12d863860f" providerId="ADAL" clId="{3301A788-BBC2-48BF-8DC4-0552EA132445}" dt="2025-07-30T16:57:22.739" v="149" actId="1076"/>
          <ac:spMkLst>
            <pc:docMk/>
            <pc:sldMk cId="0" sldId="262"/>
            <ac:spMk id="121" creationId="{00000000-0000-0000-0000-000000000000}"/>
          </ac:spMkLst>
        </pc:spChg>
        <pc:picChg chg="add mod">
          <ac:chgData name="Viviane Masseran Antunes Parreiras" userId="3ab9d296-fba2-441b-bdad-ac12d863860f" providerId="ADAL" clId="{3301A788-BBC2-48BF-8DC4-0552EA132445}" dt="2025-07-30T16:55:35.153" v="117"/>
          <ac:picMkLst>
            <pc:docMk/>
            <pc:sldMk cId="0" sldId="262"/>
            <ac:picMk id="3" creationId="{BBAF90C5-DA9C-9AE2-45BE-DA59DFD8C7CE}"/>
          </ac:picMkLst>
        </pc:picChg>
        <pc:picChg chg="add mod">
          <ac:chgData name="Viviane Masseran Antunes Parreiras" userId="3ab9d296-fba2-441b-bdad-ac12d863860f" providerId="ADAL" clId="{3301A788-BBC2-48BF-8DC4-0552EA132445}" dt="2025-07-30T16:55:35.153" v="117"/>
          <ac:picMkLst>
            <pc:docMk/>
            <pc:sldMk cId="0" sldId="262"/>
            <ac:picMk id="4" creationId="{428242FF-7D11-EFFC-6102-828A5D8A8D0E}"/>
          </ac:picMkLst>
        </pc:picChg>
        <pc:picChg chg="add mod">
          <ac:chgData name="Viviane Masseran Antunes Parreiras" userId="3ab9d296-fba2-441b-bdad-ac12d863860f" providerId="ADAL" clId="{3301A788-BBC2-48BF-8DC4-0552EA132445}" dt="2025-07-30T16:55:49.544" v="121" actId="1076"/>
          <ac:picMkLst>
            <pc:docMk/>
            <pc:sldMk cId="0" sldId="262"/>
            <ac:picMk id="6" creationId="{44DD6B36-6BB7-2DCC-23F1-1FEE855D97CA}"/>
          </ac:picMkLst>
        </pc:picChg>
        <pc:picChg chg="add mod">
          <ac:chgData name="Viviane Masseran Antunes Parreiras" userId="3ab9d296-fba2-441b-bdad-ac12d863860f" providerId="ADAL" clId="{3301A788-BBC2-48BF-8DC4-0552EA132445}" dt="2025-07-30T16:55:45.791" v="120" actId="1076"/>
          <ac:picMkLst>
            <pc:docMk/>
            <pc:sldMk cId="0" sldId="262"/>
            <ac:picMk id="7" creationId="{86412ECE-8EBB-1382-8738-3E505B82D54F}"/>
          </ac:picMkLst>
        </pc:picChg>
      </pc:sldChg>
      <pc:sldChg chg="addSp modSp mod">
        <pc:chgData name="Viviane Masseran Antunes Parreiras" userId="3ab9d296-fba2-441b-bdad-ac12d863860f" providerId="ADAL" clId="{3301A788-BBC2-48BF-8DC4-0552EA132445}" dt="2025-07-30T17:01:00.542" v="181" actId="1037"/>
        <pc:sldMkLst>
          <pc:docMk/>
          <pc:sldMk cId="0" sldId="264"/>
        </pc:sldMkLst>
        <pc:spChg chg="add mod">
          <ac:chgData name="Viviane Masseran Antunes Parreiras" userId="3ab9d296-fba2-441b-bdad-ac12d863860f" providerId="ADAL" clId="{3301A788-BBC2-48BF-8DC4-0552EA132445}" dt="2025-07-30T17:00:31.551" v="158"/>
          <ac:spMkLst>
            <pc:docMk/>
            <pc:sldMk cId="0" sldId="264"/>
            <ac:spMk id="2" creationId="{E3FB08BC-2BAE-8865-9500-78FF98F3F077}"/>
          </ac:spMkLst>
        </pc:spChg>
        <pc:spChg chg="mod">
          <ac:chgData name="Viviane Masseran Antunes Parreiras" userId="3ab9d296-fba2-441b-bdad-ac12d863860f" providerId="ADAL" clId="{3301A788-BBC2-48BF-8DC4-0552EA132445}" dt="2025-07-30T17:00:30.777" v="157" actId="1076"/>
          <ac:spMkLst>
            <pc:docMk/>
            <pc:sldMk cId="0" sldId="264"/>
            <ac:spMk id="5" creationId="{03BA4705-1514-D267-B32D-22031FE5D1E9}"/>
          </ac:spMkLst>
        </pc:spChg>
        <pc:spChg chg="add mod">
          <ac:chgData name="Viviane Masseran Antunes Parreiras" userId="3ab9d296-fba2-441b-bdad-ac12d863860f" providerId="ADAL" clId="{3301A788-BBC2-48BF-8DC4-0552EA132445}" dt="2025-07-30T17:01:00.542" v="181" actId="1037"/>
          <ac:spMkLst>
            <pc:docMk/>
            <pc:sldMk cId="0" sldId="264"/>
            <ac:spMk id="8" creationId="{0C8560EB-8938-6056-2872-BE5EFEC632B8}"/>
          </ac:spMkLst>
        </pc:spChg>
        <pc:picChg chg="add mod">
          <ac:chgData name="Viviane Masseran Antunes Parreiras" userId="3ab9d296-fba2-441b-bdad-ac12d863860f" providerId="ADAL" clId="{3301A788-BBC2-48BF-8DC4-0552EA132445}" dt="2025-07-30T17:00:31.551" v="158"/>
          <ac:picMkLst>
            <pc:docMk/>
            <pc:sldMk cId="0" sldId="264"/>
            <ac:picMk id="4" creationId="{0F8B8D65-57D8-F6DD-FAB6-327432A582D5}"/>
          </ac:picMkLst>
        </pc:picChg>
        <pc:picChg chg="add mod">
          <ac:chgData name="Viviane Masseran Antunes Parreiras" userId="3ab9d296-fba2-441b-bdad-ac12d863860f" providerId="ADAL" clId="{3301A788-BBC2-48BF-8DC4-0552EA132445}" dt="2025-07-30T17:00:31.551" v="158"/>
          <ac:picMkLst>
            <pc:docMk/>
            <pc:sldMk cId="0" sldId="264"/>
            <ac:picMk id="6" creationId="{AF05F6DC-2CAB-BC3A-EBFF-72A98DE5B24A}"/>
          </ac:picMkLst>
        </pc:picChg>
        <pc:picChg chg="add mod">
          <ac:chgData name="Viviane Masseran Antunes Parreiras" userId="3ab9d296-fba2-441b-bdad-ac12d863860f" providerId="ADAL" clId="{3301A788-BBC2-48BF-8DC4-0552EA132445}" dt="2025-07-30T17:00:31.551" v="158"/>
          <ac:picMkLst>
            <pc:docMk/>
            <pc:sldMk cId="0" sldId="264"/>
            <ac:picMk id="7" creationId="{3936CFDC-BC53-A50E-2C58-792DBD5FEE6B}"/>
          </ac:picMkLst>
        </pc:picChg>
        <pc:picChg chg="add mod">
          <ac:chgData name="Viviane Masseran Antunes Parreiras" userId="3ab9d296-fba2-441b-bdad-ac12d863860f" providerId="ADAL" clId="{3301A788-BBC2-48BF-8DC4-0552EA132445}" dt="2025-07-30T17:01:00.542" v="181" actId="1037"/>
          <ac:picMkLst>
            <pc:docMk/>
            <pc:sldMk cId="0" sldId="264"/>
            <ac:picMk id="10" creationId="{494DCF0E-C03B-AE25-A97A-94EB305E2AA7}"/>
          </ac:picMkLst>
        </pc:picChg>
        <pc:picChg chg="add mod">
          <ac:chgData name="Viviane Masseran Antunes Parreiras" userId="3ab9d296-fba2-441b-bdad-ac12d863860f" providerId="ADAL" clId="{3301A788-BBC2-48BF-8DC4-0552EA132445}" dt="2025-07-30T17:01:00.542" v="181" actId="1037"/>
          <ac:picMkLst>
            <pc:docMk/>
            <pc:sldMk cId="0" sldId="264"/>
            <ac:picMk id="11" creationId="{F32B6B0B-B1B8-EEA0-4D46-279595657A86}"/>
          </ac:picMkLst>
        </pc:picChg>
        <pc:picChg chg="add mod">
          <ac:chgData name="Viviane Masseran Antunes Parreiras" userId="3ab9d296-fba2-441b-bdad-ac12d863860f" providerId="ADAL" clId="{3301A788-BBC2-48BF-8DC4-0552EA132445}" dt="2025-07-30T17:01:00.542" v="181" actId="1037"/>
          <ac:picMkLst>
            <pc:docMk/>
            <pc:sldMk cId="0" sldId="264"/>
            <ac:picMk id="12" creationId="{13160C98-0800-D472-A2C2-A4C41FBA1EF3}"/>
          </ac:picMkLst>
        </pc:picChg>
        <pc:cxnChg chg="add mod">
          <ac:chgData name="Viviane Masseran Antunes Parreiras" userId="3ab9d296-fba2-441b-bdad-ac12d863860f" providerId="ADAL" clId="{3301A788-BBC2-48BF-8DC4-0552EA132445}" dt="2025-07-30T17:00:31.551" v="158"/>
          <ac:cxnSpMkLst>
            <pc:docMk/>
            <pc:sldMk cId="0" sldId="264"/>
            <ac:cxnSpMk id="3" creationId="{D2912B92-41EE-2A1E-660D-761325FF1FC9}"/>
          </ac:cxnSpMkLst>
        </pc:cxnChg>
        <pc:cxnChg chg="add mod">
          <ac:chgData name="Viviane Masseran Antunes Parreiras" userId="3ab9d296-fba2-441b-bdad-ac12d863860f" providerId="ADAL" clId="{3301A788-BBC2-48BF-8DC4-0552EA132445}" dt="2025-07-30T17:00:37.928" v="160" actId="1076"/>
          <ac:cxnSpMkLst>
            <pc:docMk/>
            <pc:sldMk cId="0" sldId="264"/>
            <ac:cxnSpMk id="9" creationId="{0B85761F-9AB8-EE7F-7ABD-4E02CDA4827B}"/>
          </ac:cxnSpMkLst>
        </pc:cxnChg>
      </pc:sldChg>
      <pc:sldChg chg="addSp modSp mod">
        <pc:chgData name="Viviane Masseran Antunes Parreiras" userId="3ab9d296-fba2-441b-bdad-ac12d863860f" providerId="ADAL" clId="{3301A788-BBC2-48BF-8DC4-0552EA132445}" dt="2025-07-30T17:02:57.289" v="203" actId="1076"/>
        <pc:sldMkLst>
          <pc:docMk/>
          <pc:sldMk cId="0" sldId="265"/>
        </pc:sldMkLst>
        <pc:spChg chg="add mod">
          <ac:chgData name="Viviane Masseran Antunes Parreiras" userId="3ab9d296-fba2-441b-bdad-ac12d863860f" providerId="ADAL" clId="{3301A788-BBC2-48BF-8DC4-0552EA132445}" dt="2025-07-30T17:02:57.289" v="203" actId="1076"/>
          <ac:spMkLst>
            <pc:docMk/>
            <pc:sldMk cId="0" sldId="265"/>
            <ac:spMk id="6" creationId="{D35F7328-C0F8-084C-7898-8A39EFEA3D8D}"/>
          </ac:spMkLst>
        </pc:spChg>
        <pc:spChg chg="mod">
          <ac:chgData name="Viviane Masseran Antunes Parreiras" userId="3ab9d296-fba2-441b-bdad-ac12d863860f" providerId="ADAL" clId="{3301A788-BBC2-48BF-8DC4-0552EA132445}" dt="2025-07-30T17:02:44.343" v="198" actId="27636"/>
          <ac:spMkLst>
            <pc:docMk/>
            <pc:sldMk cId="0" sldId="265"/>
            <ac:spMk id="139" creationId="{00000000-0000-0000-0000-000000000000}"/>
          </ac:spMkLst>
        </pc:spChg>
        <pc:picChg chg="add mod">
          <ac:chgData name="Viviane Masseran Antunes Parreiras" userId="3ab9d296-fba2-441b-bdad-ac12d863860f" providerId="ADAL" clId="{3301A788-BBC2-48BF-8DC4-0552EA132445}" dt="2025-07-30T17:02:42.018" v="196" actId="1076"/>
          <ac:picMkLst>
            <pc:docMk/>
            <pc:sldMk cId="0" sldId="265"/>
            <ac:picMk id="2" creationId="{B0E87358-5D87-2827-F9D0-B3EF04F190FB}"/>
          </ac:picMkLst>
        </pc:picChg>
        <pc:picChg chg="add mod">
          <ac:chgData name="Viviane Masseran Antunes Parreiras" userId="3ab9d296-fba2-441b-bdad-ac12d863860f" providerId="ADAL" clId="{3301A788-BBC2-48BF-8DC4-0552EA132445}" dt="2025-07-30T17:02:42.018" v="196" actId="1076"/>
          <ac:picMkLst>
            <pc:docMk/>
            <pc:sldMk cId="0" sldId="265"/>
            <ac:picMk id="3" creationId="{94C919D6-3241-B600-5FD9-BBB6BAB32DD6}"/>
          </ac:picMkLst>
        </pc:picChg>
        <pc:picChg chg="add mod">
          <ac:chgData name="Viviane Masseran Antunes Parreiras" userId="3ab9d296-fba2-441b-bdad-ac12d863860f" providerId="ADAL" clId="{3301A788-BBC2-48BF-8DC4-0552EA132445}" dt="2025-07-30T17:02:49.652" v="201" actId="1076"/>
          <ac:picMkLst>
            <pc:docMk/>
            <pc:sldMk cId="0" sldId="265"/>
            <ac:picMk id="4" creationId="{388A015A-82EB-6C2E-5AEF-92042A2E8DCE}"/>
          </ac:picMkLst>
        </pc:picChg>
      </pc:sldChg>
      <pc:sldChg chg="modSp mod">
        <pc:chgData name="Viviane Masseran Antunes Parreiras" userId="3ab9d296-fba2-441b-bdad-ac12d863860f" providerId="ADAL" clId="{3301A788-BBC2-48BF-8DC4-0552EA132445}" dt="2025-07-31T14:19:53.568" v="205" actId="20577"/>
        <pc:sldMkLst>
          <pc:docMk/>
          <pc:sldMk cId="0" sldId="266"/>
        </pc:sldMkLst>
        <pc:spChg chg="mod">
          <ac:chgData name="Viviane Masseran Antunes Parreiras" userId="3ab9d296-fba2-441b-bdad-ac12d863860f" providerId="ADAL" clId="{3301A788-BBC2-48BF-8DC4-0552EA132445}" dt="2025-07-31T14:19:53.568" v="205" actId="20577"/>
          <ac:spMkLst>
            <pc:docMk/>
            <pc:sldMk cId="0" sldId="266"/>
            <ac:spMk id="144" creationId="{00000000-0000-0000-0000-000000000000}"/>
          </ac:spMkLst>
        </pc:spChg>
      </pc:sldChg>
      <pc:sldChg chg="addSp modSp mod">
        <pc:chgData name="Viviane Masseran Antunes Parreiras" userId="3ab9d296-fba2-441b-bdad-ac12d863860f" providerId="ADAL" clId="{3301A788-BBC2-48BF-8DC4-0552EA132445}" dt="2025-07-30T17:01:57.406" v="189" actId="14100"/>
        <pc:sldMkLst>
          <pc:docMk/>
          <pc:sldMk cId="671450636" sldId="269"/>
        </pc:sldMkLst>
        <pc:spChg chg="mod">
          <ac:chgData name="Viviane Masseran Antunes Parreiras" userId="3ab9d296-fba2-441b-bdad-ac12d863860f" providerId="ADAL" clId="{3301A788-BBC2-48BF-8DC4-0552EA132445}" dt="2025-07-30T17:01:57.406" v="189" actId="14100"/>
          <ac:spMkLst>
            <pc:docMk/>
            <pc:sldMk cId="671450636" sldId="269"/>
            <ac:spMk id="3" creationId="{6F0094A0-B68A-1DE2-A2BB-440DB6549051}"/>
          </ac:spMkLst>
        </pc:spChg>
        <pc:picChg chg="add mod">
          <ac:chgData name="Viviane Masseran Antunes Parreiras" userId="3ab9d296-fba2-441b-bdad-ac12d863860f" providerId="ADAL" clId="{3301A788-BBC2-48BF-8DC4-0552EA132445}" dt="2025-07-30T17:01:44.836" v="186" actId="1076"/>
          <ac:picMkLst>
            <pc:docMk/>
            <pc:sldMk cId="671450636" sldId="269"/>
            <ac:picMk id="2" creationId="{40E47927-2B78-83A3-09DB-9CD5DD359BE3}"/>
          </ac:picMkLst>
        </pc:picChg>
        <pc:picChg chg="add mod">
          <ac:chgData name="Viviane Masseran Antunes Parreiras" userId="3ab9d296-fba2-441b-bdad-ac12d863860f" providerId="ADAL" clId="{3301A788-BBC2-48BF-8DC4-0552EA132445}" dt="2025-07-30T17:01:41.984" v="185" actId="1076"/>
          <ac:picMkLst>
            <pc:docMk/>
            <pc:sldMk cId="671450636" sldId="269"/>
            <ac:picMk id="4" creationId="{DB58788B-8F47-39FF-D3EA-F529629C496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6900" lvl="1" indent="0">
              <a:spcBef>
                <a:spcPts val="600"/>
              </a:spcBef>
              <a:buNone/>
            </a:pPr>
            <a:r>
              <a:rPr lang="pt-BR"/>
              <a:t>Co-</a:t>
            </a:r>
            <a:r>
              <a:rPr lang="pt-BR" err="1"/>
              <a:t>desenvolvimento</a:t>
            </a:r>
            <a:r>
              <a:rPr lang="pt-BR"/>
              <a:t> entre Petrobras e IEBT com </a:t>
            </a:r>
            <a:r>
              <a:rPr lang="pt-BR" err="1"/>
              <a:t>análise</a:t>
            </a:r>
            <a:r>
              <a:rPr lang="pt-BR"/>
              <a:t> documental, uso de IA e </a:t>
            </a:r>
            <a:r>
              <a:rPr lang="pt-BR" err="1"/>
              <a:t>entrevistas</a:t>
            </a:r>
            <a:r>
              <a:rPr lang="pt-BR"/>
              <a:t> </a:t>
            </a:r>
          </a:p>
          <a:p>
            <a:pPr marL="1085850" lvl="1" indent="-171450">
              <a:spcBef>
                <a:spcPts val="600"/>
              </a:spcBef>
            </a:pPr>
            <a:r>
              <a:rPr lang="pt-BR" err="1"/>
              <a:t>Integração</a:t>
            </a:r>
            <a:r>
              <a:rPr lang="pt-BR"/>
              <a:t> de </a:t>
            </a:r>
            <a:r>
              <a:rPr lang="pt-BR" err="1"/>
              <a:t>fontes</a:t>
            </a:r>
            <a:r>
              <a:rPr lang="pt-BR"/>
              <a:t> </a:t>
            </a:r>
            <a:r>
              <a:rPr lang="pt-BR" err="1"/>
              <a:t>secundárias</a:t>
            </a:r>
            <a:r>
              <a:rPr lang="pt-BR"/>
              <a:t> e </a:t>
            </a:r>
            <a:r>
              <a:rPr lang="pt-BR" err="1"/>
              <a:t>escuta</a:t>
            </a:r>
            <a:r>
              <a:rPr lang="pt-BR"/>
              <a:t> </a:t>
            </a:r>
            <a:r>
              <a:rPr lang="pt-BR" err="1"/>
              <a:t>ativa</a:t>
            </a:r>
            <a:r>
              <a:rPr lang="pt-BR"/>
              <a:t> do </a:t>
            </a:r>
            <a:r>
              <a:rPr lang="pt-BR" err="1"/>
              <a:t>ecossistema</a:t>
            </a:r>
            <a:r>
              <a:rPr lang="pt-BR"/>
              <a:t> de inovação aberta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pt-BR" err="1"/>
              <a:t>Uso</a:t>
            </a:r>
            <a:r>
              <a:rPr lang="pt-BR"/>
              <a:t> de IA para análise de grandes volumes de dados</a:t>
            </a:r>
          </a:p>
          <a:p>
            <a:pPr marL="171450" indent="-171450"/>
            <a:r>
              <a:rPr lang="pt-BR"/>
              <a:t>Combinação de escuta ativa do ecossistema de inovação e análise documental para insights de tendências que impactem a inovação aberta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491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/>
              <a:t>um com base em 46 documentos nacionais e internacionais, outro com 27 entrevistas com atores do ecossistema de inovação </a:t>
            </a:r>
          </a:p>
          <a:p>
            <a:pPr marL="0" indent="0">
              <a:buNone/>
            </a:pPr>
            <a:r>
              <a:rPr lang="pt-BR"/>
              <a:t>Macrotemas identificados: sustentabilidade, computação avançada, ecossistemas de startups, finanças e negócios, indústria e inovação aplicada;</a:t>
            </a:r>
          </a:p>
          <a:p>
            <a:pPr marL="171450" indent="-171450" algn="just"/>
            <a:r>
              <a:rPr lang="pt-BR"/>
              <a:t>além de tecnologias emergentes, cultura de inovação e políticas públicas </a:t>
            </a:r>
          </a:p>
          <a:p>
            <a:pPr marL="171450" indent="-171450" algn="just"/>
            <a:r>
              <a:rPr lang="pt-BR"/>
              <a:t>Tendências específicas: gêmeos digitais, tokenização de ativos energéticos, blockchain para rastreabilidade, automação com IA generativa, e CCUS (captura e armazenamento de carbono) </a:t>
            </a:r>
          </a:p>
          <a:p>
            <a:pPr marL="171450" indent="-171450" algn="just"/>
            <a:r>
              <a:rPr lang="pt-BR"/>
              <a:t>Complementaridade entre análise documental e escuta ativa, gerando inteligência estratégica robusta e contextualizada </a:t>
            </a:r>
          </a:p>
          <a:p>
            <a:pPr marL="0" indent="0">
              <a:buNone/>
            </a:pPr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B19C41F9-1ADD-35E4-8A2F-18091BA0E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5EE3023B-7C59-9C96-C0AA-4C92C6AC3D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945378FA-3CAF-77E3-44C0-543264311E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/>
              <a:t>um com base em 46 documentos nacionais e internacionais, outro com 27 entrevistas com atores do ecossistema de inovação </a:t>
            </a:r>
          </a:p>
          <a:p>
            <a:pPr marL="0" indent="0">
              <a:buNone/>
            </a:pPr>
            <a:r>
              <a:rPr lang="pt-BR"/>
              <a:t>Macrotemas identificados: sustentabilidade, computação avançada, ecossistemas de startups, finanças e negócios, indústria e inovação aplicada;</a:t>
            </a:r>
          </a:p>
          <a:p>
            <a:pPr marL="171450" indent="-171450" algn="just"/>
            <a:r>
              <a:rPr lang="pt-BR"/>
              <a:t>além de tecnologias emergentes, cultura de inovação e políticas públicas </a:t>
            </a:r>
          </a:p>
          <a:p>
            <a:pPr marL="171450" indent="-171450" algn="just"/>
            <a:r>
              <a:rPr lang="pt-BR"/>
              <a:t>Tendências específicas: gêmeos digitais, tokenização de ativos energéticos, blockchain para rastreabilidade, automação com IA generativa, e CCUS (captura e armazenamento de carbono) </a:t>
            </a:r>
          </a:p>
          <a:p>
            <a:pPr marL="171450" indent="-171450" algn="just"/>
            <a:r>
              <a:rPr lang="pt-BR"/>
              <a:t>Complementaridade entre análise documental e escuta ativa, gerando inteligência estratégica robusta e contextualizada </a:t>
            </a:r>
          </a:p>
          <a:p>
            <a:pPr marL="0" indent="0">
              <a:buNone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057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A39E42EB-9CD3-EDE0-1F24-BD8780FD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>
            <a:extLst>
              <a:ext uri="{FF2B5EF4-FFF2-40B4-BE49-F238E27FC236}">
                <a16:creationId xmlns:a16="http://schemas.microsoft.com/office/drawing/2014/main" id="{9FC09655-AA23-7A26-FBA0-CB386929F3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>
            <a:extLst>
              <a:ext uri="{FF2B5EF4-FFF2-40B4-BE49-F238E27FC236}">
                <a16:creationId xmlns:a16="http://schemas.microsoft.com/office/drawing/2014/main" id="{8A2EBF1A-00C6-DC08-D5ED-C9986BD6EE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11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BA31BDC-7C88-2FF1-AFDE-A02F615A404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942840"/>
            <a:ext cx="4746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008542">
                    <a:alpha val="50000"/>
                  </a:srgbClr>
                </a:solidFill>
                <a:latin typeface="Trebuchet MS" panose="020B0603020202020204" pitchFamily="34" charset="0"/>
              </a:rPr>
              <a:t>INTERNA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48" r:id="rId2"/>
    <p:sldLayoutId id="2147483669" r:id="rId3"/>
    <p:sldLayoutId id="2147483650" r:id="rId4"/>
    <p:sldLayoutId id="2147483651" r:id="rId5"/>
    <p:sldLayoutId id="2147483653" r:id="rId6"/>
    <p:sldLayoutId id="2147483655" r:id="rId7"/>
    <p:sldLayoutId id="2147483656" r:id="rId8"/>
    <p:sldLayoutId id="2147483661" r:id="rId9"/>
    <p:sldLayoutId id="2147483657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5" name="Google Shape;83;p13">
            <a:extLst>
              <a:ext uri="{FF2B5EF4-FFF2-40B4-BE49-F238E27FC236}">
                <a16:creationId xmlns:a16="http://schemas.microsoft.com/office/drawing/2014/main" id="{9E52B7FC-2629-BA70-6B09-095987EA7125}"/>
              </a:ext>
            </a:extLst>
          </p:cNvPr>
          <p:cNvSpPr txBox="1"/>
          <p:nvPr/>
        </p:nvSpPr>
        <p:spPr>
          <a:xfrm>
            <a:off x="656303" y="1289308"/>
            <a:ext cx="4877608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2000">
                <a:solidFill>
                  <a:schemeClr val="bg1"/>
                </a:solidFill>
                <a:latin typeface="Kanit"/>
              </a:rPr>
              <a:t>MAPEAMENTO DE TENDÊNCIAS NO ECOSSISTEMA DE INOVAÇÃO PARA SUPORTAR OS PROCESSOS DE INOVAÇÃO ABERTA - UMA COLABORAÇÃO ENTRE PETROBRAS E IEBT</a:t>
            </a:r>
            <a:endParaRPr lang="pt-BR" sz="2000" i="1">
              <a:solidFill>
                <a:schemeClr val="bg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6" name="Google Shape;84;p13">
            <a:extLst>
              <a:ext uri="{FF2B5EF4-FFF2-40B4-BE49-F238E27FC236}">
                <a16:creationId xmlns:a16="http://schemas.microsoft.com/office/drawing/2014/main" id="{E2C660ED-D5CE-2702-8D38-2D6371BDF6AA}"/>
              </a:ext>
            </a:extLst>
          </p:cNvPr>
          <p:cNvSpPr txBox="1"/>
          <p:nvPr/>
        </p:nvSpPr>
        <p:spPr>
          <a:xfrm>
            <a:off x="656303" y="3319086"/>
            <a:ext cx="5803798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1200" i="1">
                <a:solidFill>
                  <a:srgbClr val="FFC4EC"/>
                </a:solidFill>
                <a:latin typeface="Kanit Light"/>
                <a:cs typeface="Kanit Light"/>
              </a:rPr>
              <a:t>Gabriel Dias Rezende; Pollyana Heloisa de Jesus Silva; Thais Machado Botelho; Tamires Berno Nunes Carminati; Viviane </a:t>
            </a:r>
            <a:r>
              <a:rPr lang="pt-BR" sz="1200" i="1" err="1">
                <a:solidFill>
                  <a:srgbClr val="FFC4EC"/>
                </a:solidFill>
                <a:latin typeface="Kanit Light"/>
                <a:cs typeface="Kanit Light"/>
              </a:rPr>
              <a:t>Masseran</a:t>
            </a:r>
            <a:r>
              <a:rPr lang="pt-BR" sz="1200" i="1">
                <a:solidFill>
                  <a:srgbClr val="FFC4EC"/>
                </a:solidFill>
                <a:latin typeface="Kanit Light"/>
                <a:cs typeface="Kanit Light"/>
              </a:rPr>
              <a:t> Antunes Parreiras</a:t>
            </a:r>
            <a:endParaRPr lang="pt-BR" sz="1200" i="1">
              <a:solidFill>
                <a:srgbClr val="FFC4EC"/>
              </a:solidFill>
              <a:latin typeface="Kanit Light"/>
              <a:cs typeface="Kanit Light"/>
              <a:sym typeface="Kanit Light"/>
            </a:endParaRPr>
          </a:p>
        </p:txBody>
      </p:sp>
      <p:sp>
        <p:nvSpPr>
          <p:cNvPr id="7" name="Google Shape;85;p13">
            <a:extLst>
              <a:ext uri="{FF2B5EF4-FFF2-40B4-BE49-F238E27FC236}">
                <a16:creationId xmlns:a16="http://schemas.microsoft.com/office/drawing/2014/main" id="{99BD9B05-4437-700E-832B-CA89B900CD33}"/>
              </a:ext>
            </a:extLst>
          </p:cNvPr>
          <p:cNvSpPr txBox="1"/>
          <p:nvPr/>
        </p:nvSpPr>
        <p:spPr>
          <a:xfrm>
            <a:off x="269158" y="3996659"/>
            <a:ext cx="6704887" cy="75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i="1">
                <a:solidFill>
                  <a:srgbClr val="FFC4EC"/>
                </a:solidFill>
                <a:latin typeface="Kanit Light"/>
                <a:cs typeface="Kanit Light"/>
              </a:rPr>
              <a:t>Petrobras e Instituto para Empresas de Base Tecnológica (IEBT)</a:t>
            </a:r>
            <a:endParaRPr lang="pt-BR" sz="1800" i="1">
              <a:solidFill>
                <a:srgbClr val="FFC4EC"/>
              </a:solidFill>
              <a:latin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Contexto &amp; </a:t>
            </a:r>
            <a:r>
              <a:rPr lang="pt-BR" err="1"/>
              <a:t>Desafio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4857750" y="963375"/>
            <a:ext cx="33528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i="1" dirty="0"/>
          </a:p>
          <a:p>
            <a:pPr>
              <a:defRPr sz="1800"/>
            </a:pPr>
            <a:r>
              <a:rPr lang="pt-BR" dirty="0"/>
              <a:t>Identificar e antecipar tendências.</a:t>
            </a:r>
          </a:p>
          <a:p>
            <a:pPr marL="139700" indent="0">
              <a:buNone/>
              <a:defRPr sz="1800"/>
            </a:pPr>
            <a:endParaRPr lang="pt-BR" dirty="0"/>
          </a:p>
          <a:p>
            <a:pPr>
              <a:defRPr sz="1800"/>
            </a:pPr>
            <a:r>
              <a:rPr lang="pt-BR" dirty="0"/>
              <a:t>Integrar a inteligência estratégica às demandas de inovação e do mercado.</a:t>
            </a:r>
          </a:p>
          <a:p>
            <a:pPr marL="139700" indent="0">
              <a:buNone/>
              <a:defRPr sz="1800"/>
            </a:pPr>
            <a:endParaRPr lang="pt-BR" dirty="0"/>
          </a:p>
          <a:p>
            <a:pPr>
              <a:defRPr sz="1800"/>
            </a:pPr>
            <a:r>
              <a:rPr lang="pt-BR" dirty="0"/>
              <a:t>Fortalecer o ecossistema.</a:t>
            </a:r>
          </a:p>
          <a:p>
            <a:pPr marL="139700" indent="0">
              <a:buNone/>
              <a:defRPr sz="1800"/>
            </a:pPr>
            <a:endParaRPr lang="pt-BR" dirty="0"/>
          </a:p>
          <a:p>
            <a:pPr algn="l">
              <a:defRPr sz="1800"/>
            </a:pPr>
            <a:r>
              <a:rPr lang="pt-BR" dirty="0"/>
              <a:t>Aliar </a:t>
            </a:r>
            <a:r>
              <a:rPr dirty="0"/>
              <a:t>a </a:t>
            </a:r>
            <a:r>
              <a:rPr lang="pt-BR" dirty="0"/>
              <a:t>inovação</a:t>
            </a:r>
            <a:r>
              <a:rPr dirty="0"/>
              <a:t> </a:t>
            </a:r>
            <a:r>
              <a:rPr lang="pt-BR" dirty="0"/>
              <a:t>aberta</a:t>
            </a:r>
            <a:r>
              <a:rPr dirty="0"/>
              <a:t> </a:t>
            </a:r>
            <a:r>
              <a:rPr lang="pt-BR" dirty="0"/>
              <a:t>às</a:t>
            </a:r>
            <a:r>
              <a:rPr dirty="0"/>
              <a:t> </a:t>
            </a:r>
            <a:r>
              <a:rPr lang="pt-BR" dirty="0"/>
              <a:t>tendências</a:t>
            </a:r>
            <a:r>
              <a:rPr dirty="0"/>
              <a:t> do </a:t>
            </a:r>
            <a:r>
              <a:rPr lang="pt-BR" dirty="0"/>
              <a:t>setor</a:t>
            </a:r>
            <a:r>
              <a:rPr dirty="0"/>
              <a:t> </a:t>
            </a:r>
            <a:r>
              <a:rPr lang="pt-BR" dirty="0"/>
              <a:t>energético.</a:t>
            </a:r>
            <a:endParaRPr dirty="0"/>
          </a:p>
        </p:txBody>
      </p:sp>
      <p:pic>
        <p:nvPicPr>
          <p:cNvPr id="2" name="Google Shape;78;p2">
            <a:extLst>
              <a:ext uri="{FF2B5EF4-FFF2-40B4-BE49-F238E27FC236}">
                <a16:creationId xmlns:a16="http://schemas.microsoft.com/office/drawing/2014/main" id="{D0882DD3-AEF3-70FE-7E46-7ECC6B4A1F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90381"/>
            <a:ext cx="914479" cy="91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3;p2">
            <a:extLst>
              <a:ext uri="{FF2B5EF4-FFF2-40B4-BE49-F238E27FC236}">
                <a16:creationId xmlns:a16="http://schemas.microsoft.com/office/drawing/2014/main" id="{B869E8A1-4760-C2DD-9942-4E64D2351E0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930" r="22930"/>
          <a:stretch/>
        </p:blipFill>
        <p:spPr>
          <a:xfrm>
            <a:off x="456308" y="711064"/>
            <a:ext cx="4622865" cy="6070736"/>
          </a:xfrm>
          <a:custGeom>
            <a:avLst/>
            <a:gdLst/>
            <a:ahLst/>
            <a:cxnLst/>
            <a:rect l="l" t="t" r="r" b="b"/>
            <a:pathLst>
              <a:path w="4622865" h="6070736" extrusionOk="0">
                <a:moveTo>
                  <a:pt x="0" y="0"/>
                </a:moveTo>
                <a:lnTo>
                  <a:pt x="4622865" y="0"/>
                </a:lnTo>
                <a:lnTo>
                  <a:pt x="4622865" y="6070736"/>
                </a:lnTo>
                <a:lnTo>
                  <a:pt x="0" y="6070736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Objetivo da Iniciativa </a:t>
            </a:r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4107900" cy="303882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i="1" dirty="0"/>
          </a:p>
          <a:p>
            <a:pPr>
              <a:defRPr sz="1800"/>
            </a:pPr>
            <a:r>
              <a:rPr lang="pt-BR" dirty="0"/>
              <a:t>Ter uma visão sistêmica e prospectiva </a:t>
            </a:r>
          </a:p>
          <a:p>
            <a:pPr marL="139700" indent="0">
              <a:buNone/>
              <a:defRPr sz="1800"/>
            </a:pPr>
            <a:endParaRPr lang="pt-BR" dirty="0"/>
          </a:p>
          <a:p>
            <a:pPr>
              <a:defRPr sz="1800"/>
            </a:pPr>
            <a:r>
              <a:rPr lang="pt-BR" dirty="0"/>
              <a:t>Direcionar estratégia em</a:t>
            </a:r>
            <a:r>
              <a:rPr dirty="0"/>
              <a:t> </a:t>
            </a:r>
            <a:r>
              <a:rPr lang="pt-BR" dirty="0"/>
              <a:t>inovação</a:t>
            </a:r>
            <a:r>
              <a:rPr dirty="0"/>
              <a:t> </a:t>
            </a:r>
            <a:r>
              <a:rPr lang="pt-BR" dirty="0"/>
              <a:t>aberta</a:t>
            </a:r>
            <a:r>
              <a:rPr dirty="0"/>
              <a:t> com base </a:t>
            </a:r>
            <a:r>
              <a:rPr lang="pt-BR" dirty="0"/>
              <a:t>em</a:t>
            </a:r>
            <a:r>
              <a:rPr dirty="0"/>
              <a:t> </a:t>
            </a:r>
            <a:r>
              <a:rPr lang="pt-BR" dirty="0"/>
              <a:t>evidências</a:t>
            </a:r>
          </a:p>
          <a:p>
            <a:pPr>
              <a:defRPr sz="1800"/>
            </a:pPr>
            <a:endParaRPr lang="pt-BR" dirty="0"/>
          </a:p>
          <a:p>
            <a:pPr>
              <a:defRPr sz="1800"/>
            </a:pPr>
            <a:r>
              <a:rPr lang="pt-BR" dirty="0"/>
              <a:t>Fornecer subsídios técnicos para decisões estratégicas sobre os formatos e temas</a:t>
            </a:r>
          </a:p>
          <a:p>
            <a:pPr marL="139700" indent="0">
              <a:buNone/>
              <a:defRPr sz="1800"/>
            </a:pPr>
            <a:endParaRPr lang="pt-BR" dirty="0"/>
          </a:p>
          <a:p>
            <a:pPr>
              <a:defRPr sz="1800"/>
            </a:pPr>
            <a:r>
              <a:rPr lang="pt-BR" dirty="0"/>
              <a:t>Modelar colaboração externa: gerar inteligência</a:t>
            </a:r>
            <a:r>
              <a:rPr dirty="0"/>
              <a:t> </a:t>
            </a:r>
            <a:r>
              <a:rPr lang="pt-BR" dirty="0"/>
              <a:t>estratégica</a:t>
            </a:r>
            <a:r>
              <a:rPr dirty="0"/>
              <a:t> para </a:t>
            </a:r>
            <a:r>
              <a:rPr lang="pt-BR" dirty="0"/>
              <a:t>desenhar</a:t>
            </a:r>
            <a:r>
              <a:rPr dirty="0"/>
              <a:t> </a:t>
            </a:r>
            <a:r>
              <a:rPr lang="pt-BR" dirty="0"/>
              <a:t>programas</a:t>
            </a:r>
            <a:r>
              <a:rPr dirty="0"/>
              <a:t> e </a:t>
            </a:r>
            <a:r>
              <a:rPr lang="pt-BR" dirty="0"/>
              <a:t>parcerias</a:t>
            </a:r>
          </a:p>
        </p:txBody>
      </p:sp>
      <p:sp>
        <p:nvSpPr>
          <p:cNvPr id="5" name="Google Shape;91;p3">
            <a:extLst>
              <a:ext uri="{FF2B5EF4-FFF2-40B4-BE49-F238E27FC236}">
                <a16:creationId xmlns:a16="http://schemas.microsoft.com/office/drawing/2014/main" id="{6BE6A9F8-DB07-457B-2C49-F6FA29A60862}"/>
              </a:ext>
            </a:extLst>
          </p:cNvPr>
          <p:cNvSpPr/>
          <p:nvPr/>
        </p:nvSpPr>
        <p:spPr>
          <a:xfrm>
            <a:off x="5679525" y="628650"/>
            <a:ext cx="3381375" cy="3270690"/>
          </a:xfrm>
          <a:custGeom>
            <a:avLst/>
            <a:gdLst/>
            <a:ahLst/>
            <a:cxnLst/>
            <a:rect l="l" t="t" r="r" b="b"/>
            <a:pathLst>
              <a:path w="4702936" h="4395990" extrusionOk="0">
                <a:moveTo>
                  <a:pt x="525982" y="0"/>
                </a:moveTo>
                <a:lnTo>
                  <a:pt x="4702936" y="0"/>
                </a:lnTo>
                <a:lnTo>
                  <a:pt x="4702936" y="3614228"/>
                </a:lnTo>
                <a:lnTo>
                  <a:pt x="4539971" y="3762341"/>
                </a:lnTo>
                <a:cubicBezTo>
                  <a:pt x="4060307" y="4158195"/>
                  <a:pt x="3445367" y="4395990"/>
                  <a:pt x="2774886" y="4395990"/>
                </a:cubicBezTo>
                <a:cubicBezTo>
                  <a:pt x="1242359" y="4395990"/>
                  <a:pt x="0" y="3153631"/>
                  <a:pt x="0" y="1621104"/>
                </a:cubicBezTo>
                <a:cubicBezTo>
                  <a:pt x="0" y="1046407"/>
                  <a:pt x="174707" y="512514"/>
                  <a:pt x="473907" y="69639"/>
                </a:cubicBezTo>
                <a:close/>
              </a:path>
            </a:pathLst>
          </a:custGeom>
          <a:gradFill>
            <a:gsLst>
              <a:gs pos="0">
                <a:srgbClr val="27003F"/>
              </a:gs>
              <a:gs pos="99000">
                <a:srgbClr val="B54BA5"/>
              </a:gs>
              <a:gs pos="100000">
                <a:srgbClr val="B54BA5"/>
              </a:gs>
            </a:gsLst>
            <a:lin ang="18900000" scaled="0"/>
          </a:gradFill>
          <a:ln>
            <a:noFill/>
          </a:ln>
          <a:effectLst>
            <a:outerShdw blurRad="254000" dist="190500" dir="2700000" algn="t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Google Shape;96;p3">
            <a:extLst>
              <a:ext uri="{FF2B5EF4-FFF2-40B4-BE49-F238E27FC236}">
                <a16:creationId xmlns:a16="http://schemas.microsoft.com/office/drawing/2014/main" id="{692900F4-4AF0-2EEE-046B-27719C7C0C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0058" y="1462301"/>
            <a:ext cx="1609483" cy="160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7;p3">
            <a:extLst>
              <a:ext uri="{FF2B5EF4-FFF2-40B4-BE49-F238E27FC236}">
                <a16:creationId xmlns:a16="http://schemas.microsoft.com/office/drawing/2014/main" id="{C94B51B3-3195-C60A-8A1C-53E142297E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6662" r="16662"/>
          <a:stretch/>
        </p:blipFill>
        <p:spPr>
          <a:xfrm>
            <a:off x="5004956" y="1909676"/>
            <a:ext cx="3013297" cy="3118174"/>
          </a:xfrm>
          <a:custGeom>
            <a:avLst/>
            <a:gdLst/>
            <a:ahLst/>
            <a:cxnLst/>
            <a:rect l="l" t="t" r="r" b="b"/>
            <a:pathLst>
              <a:path w="4191000" h="4191000" extrusionOk="0">
                <a:moveTo>
                  <a:pt x="2095500" y="0"/>
                </a:moveTo>
                <a:cubicBezTo>
                  <a:pt x="3252813" y="0"/>
                  <a:pt x="4191000" y="938187"/>
                  <a:pt x="4191000" y="2095500"/>
                </a:cubicBezTo>
                <a:cubicBezTo>
                  <a:pt x="4191000" y="3252813"/>
                  <a:pt x="3252813" y="4191000"/>
                  <a:pt x="2095500" y="4191000"/>
                </a:cubicBezTo>
                <a:cubicBezTo>
                  <a:pt x="938187" y="4191000"/>
                  <a:pt x="0" y="3252813"/>
                  <a:pt x="0" y="2095500"/>
                </a:cubicBezTo>
                <a:cubicBezTo>
                  <a:pt x="0" y="938187"/>
                  <a:pt x="938187" y="0"/>
                  <a:pt x="20955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Tipo de Caso &amp; Descrição da Prática</a:t>
            </a:r>
            <a:endParaRPr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E2E5D6-6ADF-6275-3919-7D66491C0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57675" y="1045743"/>
            <a:ext cx="4552950" cy="3465540"/>
          </a:xfrm>
        </p:spPr>
        <p:txBody>
          <a:bodyPr/>
          <a:lstStyle/>
          <a:p>
            <a:pPr marL="139700" indent="0" algn="just">
              <a:buNone/>
            </a:pPr>
            <a:r>
              <a:rPr lang="pt-BR" sz="1600" dirty="0"/>
              <a:t>Aplicação de inteligência estratégica no contexto da inovação aberta, focado em um processo colaborativo de mapeamento de tendências:</a:t>
            </a:r>
            <a:endParaRPr lang="pt-BR" sz="1600" u="sng" dirty="0"/>
          </a:p>
          <a:p>
            <a:pPr marL="139700" indent="0" algn="just">
              <a:buNone/>
            </a:pPr>
            <a:endParaRPr lang="pt-BR" sz="1600" b="1" dirty="0"/>
          </a:p>
          <a:p>
            <a:pPr marL="285750" indent="-285750" algn="just"/>
            <a:r>
              <a:rPr lang="pt-BR" sz="1600" b="1" dirty="0"/>
              <a:t>OI na prática:</a:t>
            </a:r>
            <a:r>
              <a:rPr lang="pt-BR" sz="1600" dirty="0"/>
              <a:t> como uma grande corporação se articula com o ecossistema para impulsionar PD&amp;I.</a:t>
            </a:r>
          </a:p>
          <a:p>
            <a:pPr marL="0" indent="0" algn="just">
              <a:buNone/>
            </a:pPr>
            <a:endParaRPr lang="pt-BR" sz="1600" dirty="0"/>
          </a:p>
          <a:p>
            <a:pPr marL="285750" indent="-285750" algn="just"/>
            <a:r>
              <a:rPr lang="pt-BR" sz="1600" b="1" dirty="0" err="1"/>
              <a:t>Foresight</a:t>
            </a:r>
            <a:r>
              <a:rPr lang="pt-BR" sz="1600" b="1" dirty="0"/>
              <a:t> estratégico:</a:t>
            </a:r>
            <a:r>
              <a:rPr lang="pt-BR" sz="1600" dirty="0"/>
              <a:t> metodologias de previsão e prospecção para antecipar o futuro.</a:t>
            </a:r>
          </a:p>
          <a:p>
            <a:pPr marL="0" indent="0" algn="just">
              <a:buNone/>
            </a:pPr>
            <a:endParaRPr lang="pt-BR" sz="1600" dirty="0"/>
          </a:p>
          <a:p>
            <a:pPr marL="285750" indent="-285750" algn="just"/>
            <a:r>
              <a:rPr lang="pt-BR" sz="1600" b="1" dirty="0"/>
              <a:t>Decisões "data </a:t>
            </a:r>
            <a:r>
              <a:rPr lang="pt-BR" sz="1600" b="1" dirty="0" err="1"/>
              <a:t>driven</a:t>
            </a:r>
            <a:r>
              <a:rPr lang="pt-BR" sz="1600" b="1" dirty="0"/>
              <a:t>": </a:t>
            </a:r>
            <a:r>
              <a:rPr lang="pt-BR" sz="1600" dirty="0"/>
              <a:t>como os insights de tendências subsidiam a priorização de investimentos e parcerias.</a:t>
            </a:r>
          </a:p>
          <a:p>
            <a:pPr marL="139700" indent="0">
              <a:buNone/>
            </a:pPr>
            <a:endParaRPr lang="pt-BR" b="1" dirty="0"/>
          </a:p>
        </p:txBody>
      </p:sp>
      <p:pic>
        <p:nvPicPr>
          <p:cNvPr id="2" name="Google Shape;111;p4">
            <a:extLst>
              <a:ext uri="{FF2B5EF4-FFF2-40B4-BE49-F238E27FC236}">
                <a16:creationId xmlns:a16="http://schemas.microsoft.com/office/drawing/2014/main" id="{369B25F5-76AB-148E-0099-B57EC209B5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2139" y="628650"/>
            <a:ext cx="1451636" cy="148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12;p4">
            <a:extLst>
              <a:ext uri="{FF2B5EF4-FFF2-40B4-BE49-F238E27FC236}">
                <a16:creationId xmlns:a16="http://schemas.microsoft.com/office/drawing/2014/main" id="{210044D1-6EFC-BCC9-C61B-6F4BE03977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1576" b="21576"/>
          <a:stretch/>
        </p:blipFill>
        <p:spPr>
          <a:xfrm>
            <a:off x="333375" y="875026"/>
            <a:ext cx="4089950" cy="3782699"/>
          </a:xfrm>
          <a:custGeom>
            <a:avLst/>
            <a:gdLst/>
            <a:ahLst/>
            <a:cxnLst/>
            <a:rect l="l" t="t" r="r" b="b"/>
            <a:pathLst>
              <a:path w="4788283" h="4086327" extrusionOk="0">
                <a:moveTo>
                  <a:pt x="4507189" y="942727"/>
                </a:moveTo>
                <a:cubicBezTo>
                  <a:pt x="5085846" y="1944989"/>
                  <a:pt x="4742447" y="3226577"/>
                  <a:pt x="3740183" y="3805233"/>
                </a:cubicBezTo>
                <a:cubicBezTo>
                  <a:pt x="2737921" y="4383890"/>
                  <a:pt x="1456333" y="4040490"/>
                  <a:pt x="877677" y="3038227"/>
                </a:cubicBezTo>
                <a:close/>
                <a:moveTo>
                  <a:pt x="2039579" y="706"/>
                </a:moveTo>
                <a:cubicBezTo>
                  <a:pt x="2782709" y="-18594"/>
                  <a:pt x="3512780" y="359046"/>
                  <a:pt x="3910606" y="1048101"/>
                </a:cubicBezTo>
                <a:lnTo>
                  <a:pt x="281094" y="3143601"/>
                </a:lnTo>
                <a:cubicBezTo>
                  <a:pt x="-297563" y="2141339"/>
                  <a:pt x="45838" y="859752"/>
                  <a:pt x="1048100" y="281095"/>
                </a:cubicBezTo>
                <a:cubicBezTo>
                  <a:pt x="1361307" y="100265"/>
                  <a:pt x="1701792" y="9479"/>
                  <a:pt x="2039579" y="706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Originalidade &amp; Inovação </a:t>
            </a:r>
            <a:endParaRPr/>
          </a:p>
        </p:txBody>
      </p:sp>
      <p:sp>
        <p:nvSpPr>
          <p:cNvPr id="2" name="Google Shape;103;p16">
            <a:extLst>
              <a:ext uri="{FF2B5EF4-FFF2-40B4-BE49-F238E27FC236}">
                <a16:creationId xmlns:a16="http://schemas.microsoft.com/office/drawing/2014/main" id="{BA824FE7-A267-033D-3ABC-6B8DB451181C}"/>
              </a:ext>
            </a:extLst>
          </p:cNvPr>
          <p:cNvSpPr txBox="1">
            <a:spLocks noGrp="1"/>
          </p:cNvSpPr>
          <p:nvPr/>
        </p:nvSpPr>
        <p:spPr>
          <a:xfrm>
            <a:off x="54526" y="719535"/>
            <a:ext cx="492705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dirty="0"/>
          </a:p>
          <a:p>
            <a:pPr>
              <a:defRPr sz="1800"/>
            </a:pPr>
            <a:r>
              <a:rPr lang="pt-BR" dirty="0"/>
              <a:t>Dupla Camada de Análise</a:t>
            </a:r>
          </a:p>
          <a:p>
            <a:pPr lvl="1">
              <a:defRPr sz="1800"/>
            </a:pPr>
            <a:r>
              <a:rPr lang="pt-BR" sz="1600" b="1" dirty="0"/>
              <a:t>Análise Documental Interna:</a:t>
            </a:r>
            <a:r>
              <a:rPr lang="pt-BR" dirty="0"/>
              <a:t> </a:t>
            </a:r>
            <a:r>
              <a:rPr lang="pt-BR" sz="1600" dirty="0"/>
              <a:t>Revisão de 46 relatórios nacionais e internacionais (mercado, setoriais, científicos), utilizando </a:t>
            </a:r>
            <a:r>
              <a:rPr lang="pt-BR" sz="1600" b="1" dirty="0"/>
              <a:t>IA </a:t>
            </a:r>
            <a:r>
              <a:rPr lang="pt-BR" sz="1600" dirty="0"/>
              <a:t>para extração de padrões e agrupamento temático.</a:t>
            </a:r>
          </a:p>
          <a:p>
            <a:pPr lvl="1">
              <a:defRPr sz="1800"/>
            </a:pPr>
            <a:r>
              <a:rPr lang="pt-BR" sz="1600" b="1" dirty="0"/>
              <a:t>Escuta Ativa Qualitativa:</a:t>
            </a:r>
            <a:r>
              <a:rPr lang="pt-BR" sz="1600" dirty="0"/>
              <a:t> 27 entrevistas em profundidade com atores-chave do ecossistema .</a:t>
            </a:r>
          </a:p>
          <a:p>
            <a:pPr marL="596900" lvl="1" indent="0">
              <a:buNone/>
              <a:defRPr sz="1800"/>
            </a:pPr>
            <a:endParaRPr lang="pt-BR" dirty="0"/>
          </a:p>
        </p:txBody>
      </p:sp>
      <p:sp>
        <p:nvSpPr>
          <p:cNvPr id="3" name="Google Shape;103;p16">
            <a:extLst>
              <a:ext uri="{FF2B5EF4-FFF2-40B4-BE49-F238E27FC236}">
                <a16:creationId xmlns:a16="http://schemas.microsoft.com/office/drawing/2014/main" id="{E342C356-B44D-2FDD-6FF6-F9BB0069EB81}"/>
              </a:ext>
            </a:extLst>
          </p:cNvPr>
          <p:cNvSpPr txBox="1">
            <a:spLocks/>
          </p:cNvSpPr>
          <p:nvPr/>
        </p:nvSpPr>
        <p:spPr>
          <a:xfrm>
            <a:off x="54525" y="3211003"/>
            <a:ext cx="4886721" cy="1956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endParaRPr lang="pt-BR" sz="1800"/>
          </a:p>
          <a:p>
            <a:pPr>
              <a:defRPr sz="1800"/>
            </a:pPr>
            <a:r>
              <a:rPr lang="pt-BR" sz="1800"/>
              <a:t>Triangulação de Dados</a:t>
            </a:r>
          </a:p>
          <a:p>
            <a:pPr lvl="1">
              <a:defRPr sz="1800"/>
            </a:pPr>
            <a:r>
              <a:rPr lang="pt-BR" sz="1600"/>
              <a:t>Validação e contextualização das tendências identificadas.</a:t>
            </a:r>
          </a:p>
          <a:p>
            <a:pPr lvl="1">
              <a:defRPr sz="1800"/>
            </a:pPr>
            <a:r>
              <a:rPr lang="pt-BR" sz="1600"/>
              <a:t>Comparativo de visão global e estruturada com as especificidades do ecossistema.</a:t>
            </a:r>
          </a:p>
        </p:txBody>
      </p:sp>
      <p:sp>
        <p:nvSpPr>
          <p:cNvPr id="7" name="Google Shape;121;p5">
            <a:extLst>
              <a:ext uri="{FF2B5EF4-FFF2-40B4-BE49-F238E27FC236}">
                <a16:creationId xmlns:a16="http://schemas.microsoft.com/office/drawing/2014/main" id="{A546FFC3-B027-26CA-96BA-F3EF44AD42D9}"/>
              </a:ext>
            </a:extLst>
          </p:cNvPr>
          <p:cNvSpPr/>
          <p:nvPr/>
        </p:nvSpPr>
        <p:spPr>
          <a:xfrm>
            <a:off x="8492943" y="-88737"/>
            <a:ext cx="7398114" cy="7360394"/>
          </a:xfrm>
          <a:custGeom>
            <a:avLst/>
            <a:gdLst/>
            <a:ahLst/>
            <a:cxnLst/>
            <a:rect l="l" t="t" r="r" b="b"/>
            <a:pathLst>
              <a:path w="6781800" h="6858000" extrusionOk="0">
                <a:moveTo>
                  <a:pt x="1840665" y="0"/>
                </a:moveTo>
                <a:lnTo>
                  <a:pt x="6781800" y="0"/>
                </a:lnTo>
                <a:lnTo>
                  <a:pt x="6781800" y="6858000"/>
                </a:lnTo>
                <a:lnTo>
                  <a:pt x="1419037" y="6858000"/>
                </a:lnTo>
                <a:lnTo>
                  <a:pt x="1302552" y="6746942"/>
                </a:lnTo>
                <a:cubicBezTo>
                  <a:pt x="497769" y="5942159"/>
                  <a:pt x="0" y="4830362"/>
                  <a:pt x="0" y="3602304"/>
                </a:cubicBezTo>
                <a:cubicBezTo>
                  <a:pt x="0" y="2143986"/>
                  <a:pt x="701932" y="849613"/>
                  <a:pt x="1786365" y="38614"/>
                </a:cubicBezTo>
                <a:close/>
              </a:path>
            </a:pathLst>
          </a:custGeom>
          <a:gradFill>
            <a:gsLst>
              <a:gs pos="0">
                <a:srgbClr val="27003F"/>
              </a:gs>
              <a:gs pos="99000">
                <a:srgbClr val="B54BA5"/>
              </a:gs>
              <a:gs pos="100000">
                <a:srgbClr val="B54BA5"/>
              </a:gs>
            </a:gsLst>
            <a:lin ang="18900000" scaled="0"/>
          </a:gradFill>
          <a:ln>
            <a:noFill/>
          </a:ln>
          <a:effectLst>
            <a:outerShdw blurRad="254000" dist="190500" dir="2700000" algn="t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" name="Google Shape;125;p5">
            <a:extLst>
              <a:ext uri="{FF2B5EF4-FFF2-40B4-BE49-F238E27FC236}">
                <a16:creationId xmlns:a16="http://schemas.microsoft.com/office/drawing/2014/main" id="{208CF94D-F8CC-E410-7915-3A02715AFA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7930" y="1028700"/>
            <a:ext cx="1609483" cy="160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6;p5">
            <a:extLst>
              <a:ext uri="{FF2B5EF4-FFF2-40B4-BE49-F238E27FC236}">
                <a16:creationId xmlns:a16="http://schemas.microsoft.com/office/drawing/2014/main" id="{AEEB3CD3-B47E-74F5-2D2F-0633C189551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1961" r="31961"/>
          <a:stretch/>
        </p:blipFill>
        <p:spPr>
          <a:xfrm>
            <a:off x="7402234" y="88737"/>
            <a:ext cx="2543350" cy="5086699"/>
          </a:xfrm>
          <a:custGeom>
            <a:avLst/>
            <a:gdLst/>
            <a:ahLst/>
            <a:cxnLst/>
            <a:rect l="l" t="t" r="r" b="b"/>
            <a:pathLst>
              <a:path w="2400300" h="4800600" extrusionOk="0">
                <a:moveTo>
                  <a:pt x="2400300" y="0"/>
                </a:moveTo>
                <a:lnTo>
                  <a:pt x="2400300" y="4800600"/>
                </a:lnTo>
                <a:cubicBezTo>
                  <a:pt x="1074650" y="4800600"/>
                  <a:pt x="0" y="3725950"/>
                  <a:pt x="0" y="2400300"/>
                </a:cubicBezTo>
                <a:cubicBezTo>
                  <a:pt x="0" y="1074650"/>
                  <a:pt x="1074650" y="0"/>
                  <a:pt x="24003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Colaboração &amp; Engajamento </a:t>
            </a:r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71824" y="796658"/>
            <a:ext cx="5591176" cy="339078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algn="just">
              <a:defRPr sz="1800"/>
            </a:pPr>
            <a:r>
              <a:rPr lang="pt-BR" b="1" dirty="0"/>
              <a:t>Petrobras</a:t>
            </a:r>
            <a:r>
              <a:rPr lang="pt-BR" dirty="0"/>
              <a:t>: líder no setor de O&amp;G, com um robusto programa de inovação aberta através do Conexões para Inovação.</a:t>
            </a:r>
          </a:p>
          <a:p>
            <a:pPr algn="just">
              <a:defRPr sz="1800"/>
            </a:pPr>
            <a:endParaRPr lang="pt-BR" dirty="0"/>
          </a:p>
          <a:p>
            <a:pPr algn="just">
              <a:defRPr sz="1800"/>
            </a:pPr>
            <a:r>
              <a:rPr lang="pt-BR" b="1" dirty="0"/>
              <a:t>IEBT</a:t>
            </a:r>
            <a:r>
              <a:rPr lang="pt-BR" dirty="0"/>
              <a:t>:  </a:t>
            </a:r>
            <a:r>
              <a:rPr lang="pt-BR" sz="1800" dirty="0"/>
              <a:t>consultoria de Inovação Corporativa e Transformação Digital com expertise em desenvolvimento de projetos inovadores e aceleração de empresas.</a:t>
            </a:r>
            <a:endParaRPr lang="pt-BR" dirty="0"/>
          </a:p>
          <a:p>
            <a:pPr marL="139700" indent="0" algn="just">
              <a:buNone/>
              <a:defRPr sz="1800"/>
            </a:pPr>
            <a:endParaRPr lang="pt-BR" dirty="0"/>
          </a:p>
          <a:p>
            <a:pPr algn="just">
              <a:defRPr sz="1800"/>
            </a:pPr>
            <a:r>
              <a:rPr lang="pt-BR" b="1" dirty="0"/>
              <a:t>Ecossistema nacional de inovação</a:t>
            </a:r>
            <a:r>
              <a:rPr lang="pt-BR" dirty="0"/>
              <a:t>: hubs, aceleradoras, fundos de CVC, parques tecnológicos e órgãos públicos.</a:t>
            </a:r>
          </a:p>
          <a:p>
            <a:pPr algn="just">
              <a:defRPr sz="1800"/>
            </a:pPr>
            <a:endParaRPr lang="pt-BR" dirty="0"/>
          </a:p>
          <a:p>
            <a:pPr algn="just">
              <a:defRPr sz="1800"/>
            </a:pPr>
            <a:r>
              <a:rPr dirty="0" err="1"/>
              <a:t>Governança</a:t>
            </a:r>
            <a:r>
              <a:rPr dirty="0"/>
              <a:t> </a:t>
            </a:r>
            <a:r>
              <a:rPr dirty="0" err="1"/>
              <a:t>compartilhada</a:t>
            </a:r>
            <a:r>
              <a:rPr dirty="0"/>
              <a:t> e co-</a:t>
            </a:r>
            <a:r>
              <a:rPr dirty="0" err="1"/>
              <a:t>criação</a:t>
            </a:r>
            <a:r>
              <a:rPr dirty="0"/>
              <a:t> </a:t>
            </a:r>
            <a:r>
              <a:rPr lang="pt-BR" dirty="0"/>
              <a:t>entre </a:t>
            </a:r>
            <a:r>
              <a:rPr dirty="0" err="1"/>
              <a:t>atores</a:t>
            </a:r>
            <a:r>
              <a:rPr lang="pt-BR" dirty="0"/>
              <a:t>.</a:t>
            </a:r>
          </a:p>
        </p:txBody>
      </p:sp>
      <p:sp>
        <p:nvSpPr>
          <p:cNvPr id="5" name="Google Shape;136;p6">
            <a:extLst>
              <a:ext uri="{FF2B5EF4-FFF2-40B4-BE49-F238E27FC236}">
                <a16:creationId xmlns:a16="http://schemas.microsoft.com/office/drawing/2014/main" id="{4C7701F0-9CD8-4DF3-1631-A4C96938C82D}"/>
              </a:ext>
            </a:extLst>
          </p:cNvPr>
          <p:cNvSpPr/>
          <p:nvPr/>
        </p:nvSpPr>
        <p:spPr>
          <a:xfrm>
            <a:off x="-1402800" y="628650"/>
            <a:ext cx="4400550" cy="2977715"/>
          </a:xfrm>
          <a:custGeom>
            <a:avLst/>
            <a:gdLst/>
            <a:ahLst/>
            <a:cxnLst/>
            <a:rect l="l" t="t" r="r" b="b"/>
            <a:pathLst>
              <a:path w="4400550" h="3796865" extrusionOk="0">
                <a:moveTo>
                  <a:pt x="0" y="0"/>
                </a:moveTo>
                <a:lnTo>
                  <a:pt x="4089129" y="0"/>
                </a:lnTo>
                <a:lnTo>
                  <a:pt x="4090382" y="2063"/>
                </a:lnTo>
                <a:cubicBezTo>
                  <a:pt x="4288190" y="366195"/>
                  <a:pt x="4400550" y="783480"/>
                  <a:pt x="4400550" y="1227009"/>
                </a:cubicBezTo>
                <a:cubicBezTo>
                  <a:pt x="4400550" y="2646301"/>
                  <a:pt x="3249986" y="3796865"/>
                  <a:pt x="1830694" y="3796865"/>
                </a:cubicBezTo>
                <a:cubicBezTo>
                  <a:pt x="1121048" y="3796865"/>
                  <a:pt x="478584" y="3509224"/>
                  <a:pt x="13532" y="3044172"/>
                </a:cubicBezTo>
                <a:lnTo>
                  <a:pt x="0" y="3029283"/>
                </a:lnTo>
                <a:close/>
              </a:path>
            </a:pathLst>
          </a:custGeom>
          <a:gradFill>
            <a:gsLst>
              <a:gs pos="0">
                <a:srgbClr val="B26098"/>
              </a:gs>
              <a:gs pos="99000">
                <a:srgbClr val="000000"/>
              </a:gs>
              <a:gs pos="100000">
                <a:srgbClr val="000000"/>
              </a:gs>
            </a:gsLst>
            <a:lin ang="18900000" scaled="0"/>
          </a:gradFill>
          <a:ln>
            <a:noFill/>
          </a:ln>
          <a:effectLst>
            <a:outerShdw blurRad="254000" dist="190500" dir="2700000" algn="t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Google Shape;140;p6">
            <a:extLst>
              <a:ext uri="{FF2B5EF4-FFF2-40B4-BE49-F238E27FC236}">
                <a16:creationId xmlns:a16="http://schemas.microsoft.com/office/drawing/2014/main" id="{85D9E3CB-9D67-EAE1-6208-3E53EC149C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88360" y="2492048"/>
            <a:ext cx="1609483" cy="160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1;p6">
            <a:extLst>
              <a:ext uri="{FF2B5EF4-FFF2-40B4-BE49-F238E27FC236}">
                <a16:creationId xmlns:a16="http://schemas.microsoft.com/office/drawing/2014/main" id="{532546C1-5595-ABD3-527B-3D3AFD15AD2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7123" r="17122"/>
          <a:stretch/>
        </p:blipFill>
        <p:spPr>
          <a:xfrm>
            <a:off x="-521612" y="890561"/>
            <a:ext cx="3793684" cy="4343401"/>
          </a:xfrm>
          <a:custGeom>
            <a:avLst/>
            <a:gdLst/>
            <a:ahLst/>
            <a:cxnLst/>
            <a:rect l="l" t="t" r="r" b="b"/>
            <a:pathLst>
              <a:path w="3793684" h="4343401" extrusionOk="0">
                <a:moveTo>
                  <a:pt x="1989849" y="735731"/>
                </a:moveTo>
                <a:cubicBezTo>
                  <a:pt x="2986079" y="735731"/>
                  <a:pt x="3793684" y="1543335"/>
                  <a:pt x="3793684" y="2539566"/>
                </a:cubicBezTo>
                <a:cubicBezTo>
                  <a:pt x="3793684" y="3535796"/>
                  <a:pt x="2986079" y="4343401"/>
                  <a:pt x="1989849" y="4343401"/>
                </a:cubicBezTo>
                <a:close/>
                <a:moveTo>
                  <a:pt x="1803836" y="0"/>
                </a:moveTo>
                <a:lnTo>
                  <a:pt x="1803836" y="3607671"/>
                </a:lnTo>
                <a:cubicBezTo>
                  <a:pt x="807605" y="3607671"/>
                  <a:pt x="0" y="2800066"/>
                  <a:pt x="0" y="1803836"/>
                </a:cubicBezTo>
                <a:cubicBezTo>
                  <a:pt x="0" y="807605"/>
                  <a:pt x="807605" y="0"/>
                  <a:pt x="1803836" y="0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444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Demonstração de Resultados </a:t>
            </a: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1393185" y="3945883"/>
            <a:ext cx="6200775" cy="2283334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algn="just"/>
            <a:r>
              <a:rPr lang="pt-BR" sz="1800" dirty="0"/>
              <a:t>Subsídios concretos para programas, editais e parcerias mais alinhadas com os desafios da inovação aberta.</a:t>
            </a:r>
          </a:p>
          <a:p>
            <a:pPr algn="just">
              <a:defRPr sz="1800"/>
            </a:pPr>
            <a:endParaRPr lang="pt-BR" sz="2400" dirty="0"/>
          </a:p>
        </p:txBody>
      </p:sp>
      <p:sp>
        <p:nvSpPr>
          <p:cNvPr id="5" name="Google Shape;151;p7">
            <a:extLst>
              <a:ext uri="{FF2B5EF4-FFF2-40B4-BE49-F238E27FC236}">
                <a16:creationId xmlns:a16="http://schemas.microsoft.com/office/drawing/2014/main" id="{1EEE9BBD-3E8C-574B-EB7A-55CAA058B9F7}"/>
              </a:ext>
            </a:extLst>
          </p:cNvPr>
          <p:cNvSpPr/>
          <p:nvPr/>
        </p:nvSpPr>
        <p:spPr>
          <a:xfrm rot="8149350">
            <a:off x="2259900" y="7523911"/>
            <a:ext cx="4702936" cy="4395990"/>
          </a:xfrm>
          <a:custGeom>
            <a:avLst/>
            <a:gdLst/>
            <a:ahLst/>
            <a:cxnLst/>
            <a:rect l="l" t="t" r="r" b="b"/>
            <a:pathLst>
              <a:path w="4702936" h="4395990" extrusionOk="0">
                <a:moveTo>
                  <a:pt x="525982" y="0"/>
                </a:moveTo>
                <a:lnTo>
                  <a:pt x="4702936" y="0"/>
                </a:lnTo>
                <a:lnTo>
                  <a:pt x="4702936" y="3614228"/>
                </a:lnTo>
                <a:lnTo>
                  <a:pt x="4539971" y="3762341"/>
                </a:lnTo>
                <a:cubicBezTo>
                  <a:pt x="4060307" y="4158195"/>
                  <a:pt x="3445367" y="4395990"/>
                  <a:pt x="2774886" y="4395990"/>
                </a:cubicBezTo>
                <a:cubicBezTo>
                  <a:pt x="1242359" y="4395990"/>
                  <a:pt x="0" y="3153631"/>
                  <a:pt x="0" y="1621104"/>
                </a:cubicBezTo>
                <a:cubicBezTo>
                  <a:pt x="0" y="1046407"/>
                  <a:pt x="174707" y="512514"/>
                  <a:pt x="473907" y="69639"/>
                </a:cubicBezTo>
                <a:close/>
              </a:path>
            </a:pathLst>
          </a:custGeom>
          <a:gradFill>
            <a:gsLst>
              <a:gs pos="0">
                <a:srgbClr val="27003F"/>
              </a:gs>
              <a:gs pos="99000">
                <a:srgbClr val="B54BA5"/>
              </a:gs>
              <a:gs pos="100000">
                <a:srgbClr val="B54BA5"/>
              </a:gs>
            </a:gsLst>
            <a:lin ang="18900000" scaled="0"/>
          </a:gradFill>
          <a:ln>
            <a:noFill/>
          </a:ln>
          <a:effectLst>
            <a:outerShdw blurRad="254000" dist="190500" dir="2700000" algn="t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" name="Google Shape;156;p7">
            <a:extLst>
              <a:ext uri="{FF2B5EF4-FFF2-40B4-BE49-F238E27FC236}">
                <a16:creationId xmlns:a16="http://schemas.microsoft.com/office/drawing/2014/main" id="{44DD6B36-6BB7-2DCC-23F1-1FEE855D97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0678" y="2105042"/>
            <a:ext cx="847417" cy="1609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57;p7">
            <a:extLst>
              <a:ext uri="{FF2B5EF4-FFF2-40B4-BE49-F238E27FC236}">
                <a16:creationId xmlns:a16="http://schemas.microsoft.com/office/drawing/2014/main" id="{86412ECE-8EBB-1382-8738-3E505B82D5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0444" y="1117922"/>
            <a:ext cx="878408" cy="172801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2;p7">
            <a:extLst>
              <a:ext uri="{FF2B5EF4-FFF2-40B4-BE49-F238E27FC236}">
                <a16:creationId xmlns:a16="http://schemas.microsoft.com/office/drawing/2014/main" id="{801D20E6-53A7-BCBC-6364-745FF91D3353}"/>
              </a:ext>
            </a:extLst>
          </p:cNvPr>
          <p:cNvSpPr/>
          <p:nvPr/>
        </p:nvSpPr>
        <p:spPr>
          <a:xfrm flipH="1">
            <a:off x="829280" y="764164"/>
            <a:ext cx="2971360" cy="2766849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254000" dist="190500" dir="2700000" algn="t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/>
            <a:r>
              <a:rPr lang="pt-BR" b="1" dirty="0">
                <a:solidFill>
                  <a:schemeClr val="bg1"/>
                </a:solidFill>
              </a:rPr>
              <a:t>1ª Etapa (Análise Documental):</a:t>
            </a:r>
            <a:r>
              <a:rPr lang="pt-BR" dirty="0">
                <a:solidFill>
                  <a:schemeClr val="bg1"/>
                </a:solidFill>
              </a:rPr>
              <a:t> Sustentabilidade, Computação Avançada, Ecossistemas de Startups, Finanças e Negócios, Indústria e Inovação Aplicada </a:t>
            </a:r>
          </a:p>
          <a:p>
            <a:pPr marL="139700" indent="0" algn="just">
              <a:buNone/>
            </a:pPr>
            <a:r>
              <a:rPr lang="pt-BR" i="1" dirty="0">
                <a:solidFill>
                  <a:schemeClr val="bg1"/>
                </a:solidFill>
              </a:rPr>
              <a:t>Destaques: Gêmeos Digitais, Captura de Carbono (CCUS), Economia Circular, Tokenização de Ativos, IA Generativa.</a:t>
            </a:r>
          </a:p>
        </p:txBody>
      </p:sp>
      <p:sp>
        <p:nvSpPr>
          <p:cNvPr id="13" name="Google Shape;159;p7">
            <a:extLst>
              <a:ext uri="{FF2B5EF4-FFF2-40B4-BE49-F238E27FC236}">
                <a16:creationId xmlns:a16="http://schemas.microsoft.com/office/drawing/2014/main" id="{47687CFD-547B-3D10-CF6A-56FE7B278610}"/>
              </a:ext>
            </a:extLst>
          </p:cNvPr>
          <p:cNvSpPr/>
          <p:nvPr/>
        </p:nvSpPr>
        <p:spPr>
          <a:xfrm flipH="1">
            <a:off x="4710377" y="764164"/>
            <a:ext cx="3300148" cy="275384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254000" dist="190500" dir="2700000" algn="t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/>
            <a:r>
              <a:rPr lang="pt-BR" b="1">
                <a:solidFill>
                  <a:schemeClr val="bg1"/>
                </a:solidFill>
              </a:rPr>
              <a:t>2ª Etapa (Entrevistas Qualitativas):</a:t>
            </a:r>
            <a:r>
              <a:rPr lang="pt-BR">
                <a:solidFill>
                  <a:schemeClr val="bg1"/>
                </a:solidFill>
              </a:rPr>
              <a:t> Tecnologias Emergentes, Sustentabilidade, Cultura de Inovação, Modelos de Colaboração, Formação Técnica e Políticas Públicas</a:t>
            </a:r>
            <a:r>
              <a:rPr lang="pt-BR" sz="1600">
                <a:solidFill>
                  <a:schemeClr val="bg1"/>
                </a:solidFill>
              </a:rPr>
              <a:t>.</a:t>
            </a:r>
          </a:p>
          <a:p>
            <a:pPr marL="139700" indent="0" algn="just">
              <a:buNone/>
            </a:pPr>
            <a:r>
              <a:rPr lang="pt-BR" i="1">
                <a:solidFill>
                  <a:schemeClr val="bg1"/>
                </a:solidFill>
              </a:rPr>
              <a:t>Destaques: IA, Computação Quântica, Hidrogênio Verde, Bioeconomia, Eficiência Operacional, Transição Energética</a:t>
            </a:r>
            <a:endParaRPr lang="pt-BR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6059DE20-C593-3520-962C-11F88BDAD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AD3E12EF-3F3B-A005-4952-15581C673C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Demonstração de Resultados </a:t>
            </a:r>
            <a:endParaRPr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E75250E-39FC-240B-3C6E-2523E79F8EE1}"/>
              </a:ext>
            </a:extLst>
          </p:cNvPr>
          <p:cNvSpPr txBox="1"/>
          <p:nvPr/>
        </p:nvSpPr>
        <p:spPr>
          <a:xfrm>
            <a:off x="639220" y="983936"/>
            <a:ext cx="4197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>
                <a:latin typeface="Kanit" panose="020B0604020202020204" charset="-34"/>
                <a:cs typeface="Kanit" panose="020B0604020202020204" charset="-34"/>
              </a:rPr>
              <a:t>1ª Etapa (Análise Documental):</a:t>
            </a:r>
            <a:r>
              <a:rPr lang="pt-BR">
                <a:latin typeface="Kanit" panose="020B0604020202020204" charset="-34"/>
                <a:cs typeface="Kanit" panose="020B0604020202020204" charset="-34"/>
              </a:rPr>
              <a:t> Sustentabilidade, Computação Avançada, Ecossistemas de Startups, Finanças e Negócios, Indústria e Inovação Aplicada.</a:t>
            </a:r>
          </a:p>
          <a:p>
            <a:pPr algn="just"/>
            <a:r>
              <a:rPr lang="pt-BR" sz="1200" i="1">
                <a:solidFill>
                  <a:schemeClr val="tx1">
                    <a:lumMod val="75000"/>
                    <a:lumOff val="25000"/>
                  </a:schemeClr>
                </a:solidFill>
                <a:latin typeface="Kanit" panose="020B0604020202020204" charset="-34"/>
                <a:cs typeface="Kanit" panose="020B0604020202020204" charset="-34"/>
              </a:rPr>
              <a:t>Destaques: Gêmeos Digitais, Captura de Carbono (CCUS), Economia Circular, Tokenização de Ativos, IA Generativa</a:t>
            </a:r>
            <a:r>
              <a:rPr lang="pt-BR" sz="1200" i="1">
                <a:latin typeface="Kanit" panose="020B0604020202020204" charset="-34"/>
                <a:cs typeface="Kanit" panose="020B0604020202020204" charset="-34"/>
              </a:rPr>
              <a:t>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53D7E8B-975D-FFFA-F21A-BF30985106F9}"/>
              </a:ext>
            </a:extLst>
          </p:cNvPr>
          <p:cNvSpPr txBox="1"/>
          <p:nvPr/>
        </p:nvSpPr>
        <p:spPr>
          <a:xfrm>
            <a:off x="639220" y="2891270"/>
            <a:ext cx="43120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>
                <a:latin typeface="Kanit Light" panose="020B0604020202020204" charset="-34"/>
                <a:cs typeface="Kanit Light" panose="020B0604020202020204" charset="-34"/>
              </a:rPr>
              <a:t>2ª Etapa (Entrevistas Qualitativas):</a:t>
            </a:r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 Tecnologias Emergentes, Sustentabilidade, Cultura de Inovação, Modelos de Colaboração, Formação Técnica e Políticas Públicas.</a:t>
            </a:r>
          </a:p>
          <a:p>
            <a:pPr algn="just"/>
            <a:r>
              <a:rPr lang="pt-BR" sz="1200" i="1">
                <a:solidFill>
                  <a:schemeClr val="tx1">
                    <a:lumMod val="85000"/>
                    <a:lumOff val="15000"/>
                  </a:schemeClr>
                </a:solidFill>
                <a:latin typeface="Kanit Light" panose="020B0604020202020204" charset="-34"/>
                <a:cs typeface="Kanit Light" panose="020B0604020202020204" charset="-34"/>
              </a:rPr>
              <a:t>Destaques: IA, Computação Quântica, Hidrogênio Verde, Bioeconomia, Eficiência Operacional, Transição Energética</a:t>
            </a:r>
          </a:p>
        </p:txBody>
      </p:sp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D9FC32D-B4E4-3727-33F1-FAAEFC643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932" y="983936"/>
            <a:ext cx="3136000" cy="1764000"/>
          </a:xfrm>
          <a:prstGeom prst="rect">
            <a:avLst/>
          </a:prstGeom>
        </p:spPr>
      </p:pic>
      <p:pic>
        <p:nvPicPr>
          <p:cNvPr id="6" name="Imagem 5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573D3FB7-3F64-7A98-4AFE-AE35947CC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846" y="2891270"/>
            <a:ext cx="3136000" cy="1764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6AA8241-E784-1470-9993-78148FFCA356}"/>
              </a:ext>
            </a:extLst>
          </p:cNvPr>
          <p:cNvSpPr txBox="1"/>
          <p:nvPr/>
        </p:nvSpPr>
        <p:spPr>
          <a:xfrm>
            <a:off x="634042" y="4370358"/>
            <a:ext cx="6280030" cy="564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ts val="1800"/>
              </a:lnSpc>
            </a:pPr>
            <a:r>
              <a:rPr lang="pt-BR">
                <a:latin typeface="Kanit Light"/>
              </a:rPr>
              <a:t>Subsídios concretos para programas, editais e parcerias </a:t>
            </a:r>
            <a:endParaRPr lang="pt-BR"/>
          </a:p>
          <a:p>
            <a:pPr algn="just">
              <a:lnSpc>
                <a:spcPts val="1800"/>
              </a:lnSpc>
            </a:pPr>
            <a:r>
              <a:rPr lang="pt-BR">
                <a:latin typeface="Kanit Light"/>
              </a:rPr>
              <a:t>mais alinhadas com os desafios da inovação aberta.</a:t>
            </a:r>
            <a:r>
              <a:rPr lang="en-US">
                <a:latin typeface="Kanit Light"/>
              </a:rPr>
              <a:t>​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05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Escalabilidade &amp; Replicabilidade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3BA4705-1514-D267-B32D-22031FE5D1E9}"/>
              </a:ext>
            </a:extLst>
          </p:cNvPr>
          <p:cNvSpPr txBox="1">
            <a:spLocks/>
          </p:cNvSpPr>
          <p:nvPr/>
        </p:nvSpPr>
        <p:spPr>
          <a:xfrm>
            <a:off x="187875" y="756283"/>
            <a:ext cx="4469850" cy="2652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algn="just"/>
            <a:r>
              <a:rPr lang="pt-BR" sz="1600" dirty="0"/>
              <a:t>A metodologia de triangulação e análise (documental + entrevistas) pode ser adaptada por diversas empresas e setores.</a:t>
            </a:r>
            <a:endParaRPr lang="pt-BR" dirty="0"/>
          </a:p>
          <a:p>
            <a:pPr algn="just"/>
            <a:endParaRPr lang="pt-BR" sz="1600" dirty="0"/>
          </a:p>
          <a:p>
            <a:pPr algn="just"/>
            <a:r>
              <a:rPr lang="pt-BR" sz="1600" dirty="0"/>
              <a:t>A colaboração com parceiros especializados potencializa a capacidade de inteligência.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dirty="0"/>
              <a:t>A relevância da atualização periódica das análises, uso de tecnologias preditivas e expansão de parcerias mantendo a vantagem competitiva.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dirty="0"/>
              <a:t>Mapa de tendências,</a:t>
            </a:r>
            <a:r>
              <a:rPr lang="pt-BR" sz="1600" i="1" dirty="0"/>
              <a:t> </a:t>
            </a:r>
            <a:r>
              <a:rPr lang="pt-BR" sz="1600" i="1" dirty="0" err="1"/>
              <a:t>scouting</a:t>
            </a:r>
            <a:r>
              <a:rPr lang="pt-BR" sz="1600" dirty="0"/>
              <a:t> e radar tecnológico como sistema integrado de inteligência para OI.</a:t>
            </a:r>
          </a:p>
        </p:txBody>
      </p:sp>
      <p:sp>
        <p:nvSpPr>
          <p:cNvPr id="8" name="Google Shape;188;p9">
            <a:extLst>
              <a:ext uri="{FF2B5EF4-FFF2-40B4-BE49-F238E27FC236}">
                <a16:creationId xmlns:a16="http://schemas.microsoft.com/office/drawing/2014/main" id="{0C8560EB-8938-6056-2872-BE5EFEC632B8}"/>
              </a:ext>
            </a:extLst>
          </p:cNvPr>
          <p:cNvSpPr/>
          <p:nvPr/>
        </p:nvSpPr>
        <p:spPr>
          <a:xfrm>
            <a:off x="5336625" y="670558"/>
            <a:ext cx="6096000" cy="4019696"/>
          </a:xfrm>
          <a:custGeom>
            <a:avLst/>
            <a:gdLst/>
            <a:ahLst/>
            <a:cxnLst/>
            <a:rect l="l" t="t" r="r" b="b"/>
            <a:pathLst>
              <a:path w="6096000" h="4899804" extrusionOk="0">
                <a:moveTo>
                  <a:pt x="376208" y="0"/>
                </a:moveTo>
                <a:lnTo>
                  <a:pt x="6096000" y="0"/>
                </a:lnTo>
                <a:lnTo>
                  <a:pt x="6096000" y="3484033"/>
                </a:lnTo>
                <a:lnTo>
                  <a:pt x="5951446" y="3677342"/>
                </a:lnTo>
                <a:cubicBezTo>
                  <a:pt x="5335307" y="4423931"/>
                  <a:pt x="4402862" y="4899804"/>
                  <a:pt x="3359270" y="4899804"/>
                </a:cubicBezTo>
                <a:cubicBezTo>
                  <a:pt x="1503996" y="4899804"/>
                  <a:pt x="0" y="3395808"/>
                  <a:pt x="0" y="1540534"/>
                </a:cubicBezTo>
                <a:cubicBezTo>
                  <a:pt x="0" y="1076716"/>
                  <a:pt x="94000" y="634852"/>
                  <a:pt x="263988" y="232955"/>
                </a:cubicBezTo>
                <a:close/>
              </a:path>
            </a:pathLst>
          </a:custGeom>
          <a:gradFill>
            <a:gsLst>
              <a:gs pos="0">
                <a:srgbClr val="27003F"/>
              </a:gs>
              <a:gs pos="99000">
                <a:srgbClr val="000000"/>
              </a:gs>
              <a:gs pos="100000">
                <a:srgbClr val="000000"/>
              </a:gs>
            </a:gsLst>
            <a:lin ang="18900000" scaled="0"/>
          </a:gradFill>
          <a:ln>
            <a:noFill/>
          </a:ln>
          <a:effectLst>
            <a:outerShdw blurRad="254000" dist="190500" dir="2700000" algn="t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9" name="Google Shape;191;p9">
            <a:extLst>
              <a:ext uri="{FF2B5EF4-FFF2-40B4-BE49-F238E27FC236}">
                <a16:creationId xmlns:a16="http://schemas.microsoft.com/office/drawing/2014/main" id="{0B85761F-9AB8-EE7F-7ABD-4E02CDA4827B}"/>
              </a:ext>
            </a:extLst>
          </p:cNvPr>
          <p:cNvCxnSpPr/>
          <p:nvPr/>
        </p:nvCxnSpPr>
        <p:spPr>
          <a:xfrm>
            <a:off x="8399190" y="5612005"/>
            <a:ext cx="409021" cy="216793"/>
          </a:xfrm>
          <a:prstGeom prst="straightConnector1">
            <a:avLst/>
          </a:prstGeom>
          <a:noFill/>
          <a:ln w="38100" cap="flat" cmpd="sng">
            <a:solidFill>
              <a:srgbClr val="FFFFFF">
                <a:alpha val="9803"/>
              </a:srgbClr>
            </a:solidFill>
            <a:prstDash val="solid"/>
            <a:miter lim="800000"/>
            <a:headEnd type="oval" w="med" len="med"/>
            <a:tailEnd type="oval" w="med" len="med"/>
          </a:ln>
        </p:spPr>
      </p:cxnSp>
      <p:pic>
        <p:nvPicPr>
          <p:cNvPr id="10" name="Google Shape;192;p9">
            <a:extLst>
              <a:ext uri="{FF2B5EF4-FFF2-40B4-BE49-F238E27FC236}">
                <a16:creationId xmlns:a16="http://schemas.microsoft.com/office/drawing/2014/main" id="{494DCF0E-C03B-AE25-A97A-94EB305E2A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6653" r="16653"/>
          <a:stretch/>
        </p:blipFill>
        <p:spPr>
          <a:xfrm>
            <a:off x="5906578" y="3528852"/>
            <a:ext cx="1786098" cy="1786098"/>
          </a:xfrm>
          <a:custGeom>
            <a:avLst/>
            <a:gdLst/>
            <a:ahLst/>
            <a:cxnLst/>
            <a:rect l="l" t="t" r="r" b="b"/>
            <a:pathLst>
              <a:path w="1786098" h="1786098" extrusionOk="0">
                <a:moveTo>
                  <a:pt x="893049" y="0"/>
                </a:moveTo>
                <a:cubicBezTo>
                  <a:pt x="1386266" y="0"/>
                  <a:pt x="1786098" y="399832"/>
                  <a:pt x="1786098" y="893049"/>
                </a:cubicBezTo>
                <a:cubicBezTo>
                  <a:pt x="1786098" y="1386266"/>
                  <a:pt x="1386266" y="1786098"/>
                  <a:pt x="893049" y="1786098"/>
                </a:cubicBezTo>
                <a:cubicBezTo>
                  <a:pt x="399832" y="1786098"/>
                  <a:pt x="0" y="1386266"/>
                  <a:pt x="0" y="893049"/>
                </a:cubicBezTo>
                <a:cubicBezTo>
                  <a:pt x="0" y="399832"/>
                  <a:pt x="399832" y="0"/>
                  <a:pt x="893049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1" name="Google Shape;193;p9">
            <a:extLst>
              <a:ext uri="{FF2B5EF4-FFF2-40B4-BE49-F238E27FC236}">
                <a16:creationId xmlns:a16="http://schemas.microsoft.com/office/drawing/2014/main" id="{F32B6B0B-B1B8-EEA0-4D46-279595657A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3335" y="1057644"/>
            <a:ext cx="1609483" cy="160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4;p9">
            <a:extLst>
              <a:ext uri="{FF2B5EF4-FFF2-40B4-BE49-F238E27FC236}">
                <a16:creationId xmlns:a16="http://schemas.microsoft.com/office/drawing/2014/main" id="{13160C98-0800-D472-A2C2-A4C41FBA1E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6667" r="16666"/>
          <a:stretch/>
        </p:blipFill>
        <p:spPr>
          <a:xfrm>
            <a:off x="7140585" y="1123950"/>
            <a:ext cx="2858938" cy="2858938"/>
          </a:xfrm>
          <a:custGeom>
            <a:avLst/>
            <a:gdLst/>
            <a:ahLst/>
            <a:cxnLst/>
            <a:rect l="l" t="t" r="r" b="b"/>
            <a:pathLst>
              <a:path w="2858938" h="2858938" extrusionOk="0">
                <a:moveTo>
                  <a:pt x="1429469" y="0"/>
                </a:moveTo>
                <a:cubicBezTo>
                  <a:pt x="2218943" y="0"/>
                  <a:pt x="2858938" y="639995"/>
                  <a:pt x="2858938" y="1429469"/>
                </a:cubicBezTo>
                <a:cubicBezTo>
                  <a:pt x="2858938" y="2218943"/>
                  <a:pt x="2218943" y="2858938"/>
                  <a:pt x="1429469" y="2858938"/>
                </a:cubicBezTo>
                <a:cubicBezTo>
                  <a:pt x="639995" y="2858938"/>
                  <a:pt x="0" y="2218943"/>
                  <a:pt x="0" y="1429469"/>
                </a:cubicBezTo>
                <a:cubicBezTo>
                  <a:pt x="0" y="639995"/>
                  <a:pt x="639995" y="0"/>
                  <a:pt x="1429469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E287B89A-A6EB-F8A2-E163-0155BC45E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D72CD7BA-5B46-2C62-DB70-7A1C8D35A6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Lições Aprendidas &amp; Recomendações Práticas </a:t>
            </a:r>
            <a:endParaRPr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0094A0-B68A-1DE2-A2BB-440DB6549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129" y="885825"/>
            <a:ext cx="6106921" cy="3159019"/>
          </a:xfrm>
        </p:spPr>
        <p:txBody>
          <a:bodyPr/>
          <a:lstStyle/>
          <a:p>
            <a:pPr algn="just"/>
            <a:r>
              <a:rPr lang="pt-BR" sz="1600" dirty="0"/>
              <a:t>Ser colaborativo, o mapeamento de tendências gera valor estratégico real para grandes corporações.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dirty="0"/>
              <a:t>A inteligência não pode ser uma atividade isolada e sim intrínseca à cultura, à estratégia e à operação da empresa, principalmente para a inovação.</a:t>
            </a:r>
            <a:endParaRPr lang="en-US" sz="1600" dirty="0"/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Superação</a:t>
            </a:r>
            <a:r>
              <a:rPr lang="en-US" sz="1600" dirty="0"/>
              <a:t> de </a:t>
            </a:r>
            <a:r>
              <a:rPr lang="en-US" sz="1600" dirty="0" err="1"/>
              <a:t>desafios</a:t>
            </a:r>
            <a:r>
              <a:rPr lang="en-US" sz="1600" dirty="0"/>
              <a:t> </a:t>
            </a:r>
            <a:r>
              <a:rPr lang="en-US" sz="1600" dirty="0" err="1"/>
              <a:t>metodológicos</a:t>
            </a:r>
            <a:r>
              <a:rPr lang="en-US" sz="1600" dirty="0"/>
              <a:t> com </a:t>
            </a:r>
            <a:r>
              <a:rPr lang="en-US" sz="1600" dirty="0" err="1"/>
              <a:t>colaboração</a:t>
            </a:r>
            <a:r>
              <a:rPr lang="en-US" sz="1600" dirty="0"/>
              <a:t> continua.</a:t>
            </a:r>
            <a:endParaRPr lang="pt-BR" sz="1200" dirty="0">
              <a:solidFill>
                <a:srgbClr val="444444"/>
              </a:solidFill>
              <a:latin typeface="Arial"/>
              <a:cs typeface="Arial"/>
            </a:endParaRPr>
          </a:p>
          <a:p>
            <a:pPr algn="just"/>
            <a:endParaRPr lang="en-US" sz="1200" dirty="0">
              <a:latin typeface="Arial"/>
              <a:cs typeface="Arial"/>
            </a:endParaRPr>
          </a:p>
          <a:p>
            <a:pPr algn="just"/>
            <a:r>
              <a:rPr lang="en-US" sz="1600" dirty="0" err="1"/>
              <a:t>Importância</a:t>
            </a:r>
            <a:r>
              <a:rPr lang="en-US" sz="1600" dirty="0"/>
              <a:t> da </a:t>
            </a:r>
            <a:r>
              <a:rPr lang="en-US" sz="1600" dirty="0" err="1"/>
              <a:t>escuta</a:t>
            </a:r>
            <a:r>
              <a:rPr lang="en-US" sz="1600" dirty="0"/>
              <a:t> </a:t>
            </a:r>
            <a:r>
              <a:rPr lang="en-US" sz="1600" dirty="0" err="1"/>
              <a:t>ativa</a:t>
            </a:r>
            <a:r>
              <a:rPr lang="en-US" sz="1600" dirty="0"/>
              <a:t> e </a:t>
            </a:r>
            <a:r>
              <a:rPr lang="en-US" sz="1600" dirty="0" err="1"/>
              <a:t>integração</a:t>
            </a:r>
            <a:r>
              <a:rPr lang="en-US" sz="1600" dirty="0"/>
              <a:t> de </a:t>
            </a:r>
            <a:r>
              <a:rPr lang="en-US" sz="1600" dirty="0" err="1"/>
              <a:t>metodologias</a:t>
            </a:r>
            <a:r>
              <a:rPr lang="en-US" sz="1600" dirty="0"/>
              <a:t>.</a:t>
            </a:r>
            <a:endParaRPr lang="pt-BR" sz="1600" dirty="0"/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Moldar</a:t>
            </a:r>
            <a:r>
              <a:rPr lang="en-US" sz="1600" dirty="0"/>
              <a:t> o </a:t>
            </a:r>
            <a:r>
              <a:rPr lang="en-US" sz="1600" dirty="0" err="1"/>
              <a:t>futuro</a:t>
            </a:r>
            <a:r>
              <a:rPr lang="en-US" sz="1600" dirty="0"/>
              <a:t> da </a:t>
            </a:r>
            <a:r>
              <a:rPr lang="en-US" sz="1600" dirty="0" err="1"/>
              <a:t>indústria</a:t>
            </a:r>
            <a:r>
              <a:rPr lang="en-US" sz="1600" dirty="0"/>
              <a:t> </a:t>
            </a:r>
            <a:r>
              <a:rPr lang="en-US" sz="1600" dirty="0" err="1"/>
              <a:t>exige</a:t>
            </a:r>
            <a:r>
              <a:rPr lang="en-US" sz="1600" dirty="0"/>
              <a:t> </a:t>
            </a:r>
            <a:r>
              <a:rPr lang="en-US" sz="1600" dirty="0" err="1"/>
              <a:t>visão</a:t>
            </a:r>
            <a:r>
              <a:rPr lang="en-US" sz="1600" dirty="0"/>
              <a:t> de </a:t>
            </a:r>
            <a:r>
              <a:rPr lang="en-US" sz="1600" dirty="0" err="1"/>
              <a:t>longo</a:t>
            </a:r>
            <a:r>
              <a:rPr lang="en-US" sz="1600" dirty="0"/>
              <a:t> </a:t>
            </a:r>
            <a:r>
              <a:rPr lang="en-US" sz="1600" dirty="0" err="1"/>
              <a:t>prazo</a:t>
            </a:r>
            <a:r>
              <a:rPr lang="en-US" sz="1600" dirty="0"/>
              <a:t>, </a:t>
            </a:r>
            <a:r>
              <a:rPr lang="en-US" sz="1600" dirty="0" err="1"/>
              <a:t>capacidade</a:t>
            </a:r>
            <a:r>
              <a:rPr lang="en-US" sz="1600" dirty="0"/>
              <a:t> </a:t>
            </a:r>
            <a:r>
              <a:rPr lang="en-US" sz="1600" dirty="0" err="1"/>
              <a:t>técnica</a:t>
            </a:r>
            <a:r>
              <a:rPr lang="en-US" sz="1600" dirty="0"/>
              <a:t>, </a:t>
            </a:r>
            <a:r>
              <a:rPr lang="en-US" sz="1600" dirty="0" err="1"/>
              <a:t>diálogo</a:t>
            </a:r>
            <a:r>
              <a:rPr lang="en-US" sz="1600" dirty="0"/>
              <a:t> </a:t>
            </a:r>
            <a:r>
              <a:rPr lang="en-US" sz="1600" dirty="0" err="1"/>
              <a:t>aberto</a:t>
            </a:r>
            <a:r>
              <a:rPr lang="en-US" sz="1600" dirty="0"/>
              <a:t> e </a:t>
            </a:r>
            <a:r>
              <a:rPr lang="en-US" sz="1600" dirty="0" err="1"/>
              <a:t>experimentação</a:t>
            </a:r>
            <a:r>
              <a:rPr lang="en-US" sz="1600" dirty="0"/>
              <a:t> de </a:t>
            </a:r>
            <a:r>
              <a:rPr lang="en-US" sz="1600" dirty="0" err="1"/>
              <a:t>novos</a:t>
            </a:r>
            <a:r>
              <a:rPr lang="en-US" sz="1600" dirty="0"/>
              <a:t> </a:t>
            </a:r>
            <a:r>
              <a:rPr lang="en-US" sz="1600" dirty="0" err="1"/>
              <a:t>modelos</a:t>
            </a:r>
            <a:r>
              <a:rPr lang="en-US" sz="1600" dirty="0"/>
              <a:t> de </a:t>
            </a:r>
            <a:r>
              <a:rPr lang="en-US" sz="1600" dirty="0" err="1"/>
              <a:t>negócio</a:t>
            </a:r>
            <a:r>
              <a:rPr lang="en-US" sz="1600" dirty="0"/>
              <a:t> e </a:t>
            </a:r>
            <a:r>
              <a:rPr lang="en-US" sz="1600" dirty="0" err="1"/>
              <a:t>governança</a:t>
            </a:r>
            <a:r>
              <a:rPr lang="en-US" sz="1600" dirty="0"/>
              <a:t>.</a:t>
            </a:r>
          </a:p>
          <a:p>
            <a:pPr algn="just"/>
            <a:endParaRPr lang="en-US" sz="1800" dirty="0"/>
          </a:p>
          <a:p>
            <a:pPr algn="just"/>
            <a:endParaRPr lang="pt-BR" sz="1600" dirty="0"/>
          </a:p>
          <a:p>
            <a:pPr algn="just"/>
            <a:endParaRPr lang="pt-BR" sz="1600" dirty="0"/>
          </a:p>
        </p:txBody>
      </p:sp>
      <p:pic>
        <p:nvPicPr>
          <p:cNvPr id="2" name="Google Shape;203;p10">
            <a:extLst>
              <a:ext uri="{FF2B5EF4-FFF2-40B4-BE49-F238E27FC236}">
                <a16:creationId xmlns:a16="http://schemas.microsoft.com/office/drawing/2014/main" id="{40E47927-2B78-83A3-09DB-9CD5DD359B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8873" y="2114510"/>
            <a:ext cx="914479" cy="91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11;p10">
            <a:extLst>
              <a:ext uri="{FF2B5EF4-FFF2-40B4-BE49-F238E27FC236}">
                <a16:creationId xmlns:a16="http://schemas.microsoft.com/office/drawing/2014/main" id="{DB58788B-8F47-39FF-D3EA-F529629C49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2489" r="12488"/>
          <a:stretch/>
        </p:blipFill>
        <p:spPr>
          <a:xfrm>
            <a:off x="6743700" y="628650"/>
            <a:ext cx="2400300" cy="2400300"/>
          </a:xfrm>
          <a:custGeom>
            <a:avLst/>
            <a:gdLst/>
            <a:ahLst/>
            <a:cxnLst/>
            <a:rect l="l" t="t" r="r" b="b"/>
            <a:pathLst>
              <a:path w="2400300" h="2400300" extrusionOk="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cubicBezTo>
                  <a:pt x="1074651" y="2400300"/>
                  <a:pt x="0" y="1325649"/>
                  <a:pt x="0" y="0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450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/>
              <a:t>Encerramento &amp; Contato </a:t>
            </a: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048000" y="1258029"/>
            <a:ext cx="5555700" cy="3416400"/>
          </a:xfrm>
        </p:spPr>
        <p:txBody>
          <a:bodyPr spcFirstLastPara="1" wrap="square" lIns="0" tIns="18000" rIns="0" bIns="18000" anchor="t" anchorCtr="0">
            <a:normAutofit/>
          </a:bodyPr>
          <a:lstStyle/>
          <a:p>
            <a:pPr marL="457200" lvl="0" indent="-3175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sz="1500" i="1" dirty="0"/>
          </a:p>
          <a:p>
            <a:pPr>
              <a:defRPr sz="1800"/>
            </a:pPr>
            <a:r>
              <a:rPr lang="pt-BR" sz="1600" dirty="0"/>
              <a:t>Valor estratégico para a Petrobras e comunidade de inovação</a:t>
            </a:r>
          </a:p>
          <a:p>
            <a:pPr lvl="1">
              <a:defRPr sz="1800"/>
            </a:pPr>
            <a:r>
              <a:rPr lang="pt-BR" sz="1600" b="1" dirty="0"/>
              <a:t>Vislumbrar = </a:t>
            </a:r>
            <a:r>
              <a:rPr lang="pt-BR" sz="1600" dirty="0"/>
              <a:t>antecipar cenários e tendências emergentes</a:t>
            </a:r>
          </a:p>
          <a:p>
            <a:pPr lvl="1">
              <a:defRPr sz="1800"/>
            </a:pPr>
            <a:r>
              <a:rPr lang="pt-BR" sz="1600" b="1" dirty="0"/>
              <a:t>Conectar</a:t>
            </a:r>
            <a:r>
              <a:rPr lang="pt-BR" sz="1600" dirty="0"/>
              <a:t> = fortalecer parcerias e ecossistemas</a:t>
            </a:r>
          </a:p>
          <a:p>
            <a:pPr lvl="1">
              <a:defRPr sz="1800"/>
            </a:pPr>
            <a:r>
              <a:rPr lang="pt-BR" sz="1600" b="1" dirty="0"/>
              <a:t>Adaptar</a:t>
            </a:r>
            <a:r>
              <a:rPr lang="pt-BR" sz="1600" dirty="0"/>
              <a:t> = agregar insights e reformular estratégia de forma iterativa</a:t>
            </a:r>
          </a:p>
          <a:p>
            <a:pPr lvl="1">
              <a:defRPr sz="1800"/>
            </a:pPr>
            <a:r>
              <a:rPr lang="pt-BR" sz="1600" b="1" dirty="0"/>
              <a:t>Liderar </a:t>
            </a:r>
            <a:r>
              <a:rPr lang="pt-BR" sz="1600" dirty="0"/>
              <a:t>= impulsionar a transformação da indústria com responsabilidade e visão</a:t>
            </a:r>
          </a:p>
          <a:p>
            <a:pPr marL="596900" lvl="1" indent="0">
              <a:buNone/>
              <a:defRPr sz="1800"/>
            </a:pPr>
            <a:endParaRPr lang="pt-BR" sz="1600" dirty="0"/>
          </a:p>
        </p:txBody>
      </p:sp>
      <p:pic>
        <p:nvPicPr>
          <p:cNvPr id="2" name="Google Shape;223;p11">
            <a:extLst>
              <a:ext uri="{FF2B5EF4-FFF2-40B4-BE49-F238E27FC236}">
                <a16:creationId xmlns:a16="http://schemas.microsoft.com/office/drawing/2014/main" id="{B0E87358-5D87-2827-F9D0-B3EF04F190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925" y="2838575"/>
            <a:ext cx="914479" cy="91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4;p11">
            <a:extLst>
              <a:ext uri="{FF2B5EF4-FFF2-40B4-BE49-F238E27FC236}">
                <a16:creationId xmlns:a16="http://schemas.microsoft.com/office/drawing/2014/main" id="{94C919D6-3241-B600-5FD9-BBB6BAB32DD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6694" r="16693"/>
          <a:stretch/>
        </p:blipFill>
        <p:spPr>
          <a:xfrm>
            <a:off x="238125" y="1108064"/>
            <a:ext cx="2809875" cy="2809875"/>
          </a:xfrm>
          <a:custGeom>
            <a:avLst/>
            <a:gdLst/>
            <a:ahLst/>
            <a:cxnLst/>
            <a:rect l="l" t="t" r="r" b="b"/>
            <a:pathLst>
              <a:path w="2400300" h="2400300" extrusionOk="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cubicBezTo>
                  <a:pt x="1074651" y="2400300"/>
                  <a:pt x="0" y="1325649"/>
                  <a:pt x="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Google Shape;228;p11">
            <a:extLst>
              <a:ext uri="{FF2B5EF4-FFF2-40B4-BE49-F238E27FC236}">
                <a16:creationId xmlns:a16="http://schemas.microsoft.com/office/drawing/2014/main" id="{388A015A-82EB-6C2E-5AEF-92042A2E8D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9905" y="4128610"/>
            <a:ext cx="914479" cy="9144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35F7328-C0F8-084C-7898-8A39EFEA3D8D}"/>
              </a:ext>
            </a:extLst>
          </p:cNvPr>
          <p:cNvSpPr txBox="1"/>
          <p:nvPr/>
        </p:nvSpPr>
        <p:spPr>
          <a:xfrm>
            <a:off x="2574131" y="4379309"/>
            <a:ext cx="45767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85750">
              <a:buClr>
                <a:srgbClr val="C15CB4"/>
              </a:buClr>
              <a:buFont typeface="Kanit Light"/>
              <a:buChar char="●"/>
              <a:defRPr sz="1800"/>
            </a:pPr>
            <a:r>
              <a:rPr lang="pt-BR" sz="1500" i="1" dirty="0">
                <a:latin typeface="Kanit Light"/>
                <a:cs typeface="Kanit Light"/>
                <a:sym typeface="Kanit Light"/>
              </a:rPr>
              <a:t>Próximos passos: atualização contínua e novas parcerias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r>
              <a:rPr dirty="0" err="1"/>
              <a:t>Obrigad</a:t>
            </a:r>
            <a:r>
              <a:rPr lang="pt-BR"/>
              <a:t>a</a:t>
            </a:r>
            <a:r>
              <a:t>!</a:t>
            </a:r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BF0E07AC3FF994F83CB9EF009AD803B" ma:contentTypeVersion="14" ma:contentTypeDescription="Crie um novo documento." ma:contentTypeScope="" ma:versionID="8a18bb63ec30e4ffacd3fe16c9c647c2">
  <xsd:schema xmlns:xsd="http://www.w3.org/2001/XMLSchema" xmlns:xs="http://www.w3.org/2001/XMLSchema" xmlns:p="http://schemas.microsoft.com/office/2006/metadata/properties" xmlns:ns2="98ca3907-18d3-4f3b-8372-41deb5abdede" xmlns:ns3="245c8351-3994-4400-8cf7-6b97e8c2a4eb" targetNamespace="http://schemas.microsoft.com/office/2006/metadata/properties" ma:root="true" ma:fieldsID="72d1c6a3860c9c7952be80f67109ee22" ns2:_="" ns3:_="">
    <xsd:import namespace="98ca3907-18d3-4f3b-8372-41deb5abdede"/>
    <xsd:import namespace="245c8351-3994-4400-8cf7-6b97e8c2a4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a3907-18d3-4f3b-8372-41deb5abde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d566a8fd-94ed-4d49-8999-3a54f140f0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5c8351-3994-4400-8cf7-6b97e8c2a4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d06197f-8d5b-439f-9686-fe9bf31ac2d7}" ma:internalName="TaxCatchAll" ma:showField="CatchAllData" ma:web="245c8351-3994-4400-8cf7-6b97e8c2a4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ca3907-18d3-4f3b-8372-41deb5abdede">
      <Terms xmlns="http://schemas.microsoft.com/office/infopath/2007/PartnerControls"/>
    </lcf76f155ced4ddcb4097134ff3c332f>
    <TaxCatchAll xmlns="245c8351-3994-4400-8cf7-6b97e8c2a4e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4C88F1-2599-4A81-8F67-138FB9755F49}">
  <ds:schemaRefs>
    <ds:schemaRef ds:uri="245c8351-3994-4400-8cf7-6b97e8c2a4eb"/>
    <ds:schemaRef ds:uri="98ca3907-18d3-4f3b-8372-41deb5abde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6231CDB-6D15-4F7A-B5FB-CCE2E0CD1739}">
  <ds:schemaRefs>
    <ds:schemaRef ds:uri="245c8351-3994-4400-8cf7-6b97e8c2a4eb"/>
    <ds:schemaRef ds:uri="98ca3907-18d3-4f3b-8372-41deb5abded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EF386AC-A33F-4E5B-B659-45DFAEFF809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dac03a7-e156-4c4b-b35d-d580a54520f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1031</Words>
  <Application>Microsoft Office PowerPoint</Application>
  <PresentationFormat>Apresentação na tela (16:9)</PresentationFormat>
  <Paragraphs>104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Kanit Light</vt:lpstr>
      <vt:lpstr>Montserrat</vt:lpstr>
      <vt:lpstr>Arial</vt:lpstr>
      <vt:lpstr>Trebuchet MS</vt:lpstr>
      <vt:lpstr>Kanit</vt:lpstr>
      <vt:lpstr>Simple Light</vt:lpstr>
      <vt:lpstr>Apresentação do PowerPoint</vt:lpstr>
      <vt:lpstr>Contexto &amp; Desafio</vt:lpstr>
      <vt:lpstr>Objetivo da Iniciativa </vt:lpstr>
      <vt:lpstr>Tipo de Caso &amp; Descrição da Prática</vt:lpstr>
      <vt:lpstr>Originalidade &amp; Inovação </vt:lpstr>
      <vt:lpstr>Colaboração &amp; Engajamento </vt:lpstr>
      <vt:lpstr>Demonstração de Resultados </vt:lpstr>
      <vt:lpstr>Demonstração de Resultados </vt:lpstr>
      <vt:lpstr>Escalabilidade &amp; Replicabilidade </vt:lpstr>
      <vt:lpstr>Lições Aprendidas &amp; Recomendações Práticas </vt:lpstr>
      <vt:lpstr>Encerramento &amp; Contato 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Viviane Masseran Antunes Parreiras</dc:creator>
  <cp:lastModifiedBy>Viviane Masseran Antunes Parreiras</cp:lastModifiedBy>
  <cp:revision>4</cp:revision>
  <dcterms:modified xsi:type="dcterms:W3CDTF">2025-07-31T14:19:55Z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0x010100CBF0E07AC3FF994F83CB9EF009AD803B</vt:lpwstr>
  </property>
  <property fmtid="{D5CDD505-2E9C-101B-9397-08002B2CF9AE}" pid="3" name="ClassificationContentMarkingFooterLocations">
    <vt:lpwstr>Simple Light:3</vt:lpwstr>
  </property>
  <property fmtid="{D5CDD505-2E9C-101B-9397-08002B2CF9AE}" pid="4" name="MediaServiceImageTags">
    <vt:lpwstr/>
  </property>
  <property fmtid="{D5CDD505-2E9C-101B-9397-08002B2CF9AE}" pid="5" name="ClassificationContentMarkingFooterText">
    <vt:lpwstr>INTERNA</vt:lpwstr>
  </property>
</Properties>
</file>