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59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8" y="5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81A3C054-DA04-518D-AE96-28559C19C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1E771607-A9EB-5BB1-E164-5C196DCED5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ABA503C2-CB41-9E49-9397-6EF52B2278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869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358EE29-505F-FF9F-E360-4EE814D5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>
            <a:extLst>
              <a:ext uri="{FF2B5EF4-FFF2-40B4-BE49-F238E27FC236}">
                <a16:creationId xmlns:a16="http://schemas.microsoft.com/office/drawing/2014/main" id="{5C466DC8-8955-18E7-D059-E44E3772C2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>
            <a:extLst>
              <a:ext uri="{FF2B5EF4-FFF2-40B4-BE49-F238E27FC236}">
                <a16:creationId xmlns:a16="http://schemas.microsoft.com/office/drawing/2014/main" id="{0D497FEC-F9A9-B2BC-68F2-B8E3C6F759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072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786384" y="1647370"/>
            <a:ext cx="521208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SISTEMA DE NOTIFICAÇÃO DE EMERGÊNCIAS PRÓXIMO A BARRAGENS EM MINAS GERAIS</a:t>
            </a:r>
            <a:endParaRPr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619963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Diogo Martins, Johnny Mafra, Eugênio Daher , Geraldo Caldas, Evandro Aguiar e Fernando Silvestrow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14400" y="422260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Cemig GT e FITec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023409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>
              <a:buNone/>
            </a:pPr>
            <a:r>
              <a:rPr lang="pt-BR" b="1" dirty="0"/>
              <a:t>Breve panorama do problema motivador:</a:t>
            </a:r>
          </a:p>
          <a:p>
            <a:pPr lvl="0"/>
            <a:r>
              <a:rPr lang="pt-BR" dirty="0"/>
              <a:t>Garantir segurança para comunidades que vivem à jusante de barragens de hidroelétricas em Minas Gerais.</a:t>
            </a:r>
          </a:p>
          <a:p>
            <a:pPr lvl="0"/>
            <a:r>
              <a:rPr lang="pt-BR" dirty="0"/>
              <a:t>As enchentes e no caso limite o rompimento de barragens, não apenas causam perdas materiais, mas, principalmente, podem ceifar vidas humanas, destruir comunidades e comprometer o meio ambiente.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Tradicionalmente a forma de alertar a população é por meio de sirenes de alta potência.</a:t>
            </a: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 lang="pt-BR" dirty="0">
              <a:highlight>
                <a:srgbClr val="FFFF00"/>
              </a:highlight>
            </a:endParaRPr>
          </a:p>
          <a:p>
            <a:pPr marL="139700" lvl="0" indent="0" algn="l" rtl="0"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r>
              <a:rPr lang="pt-BR" b="1" dirty="0"/>
              <a:t>Fatos que evidenciam a “dor” solucionada:</a:t>
            </a:r>
            <a:endParaRPr lang="pt-BR" b="1" i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Custo médio de instalação de uma única estação de sirene varia de R$ 150 mil a R$ 500 mil.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Dificuldade de cobertura para usuários isolados.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75493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>
              <a:buNone/>
            </a:pPr>
            <a:r>
              <a:rPr lang="pt-BR" b="1" dirty="0"/>
              <a:t>Objetivo:</a:t>
            </a:r>
          </a:p>
          <a:p>
            <a:pPr lvl="0"/>
            <a:r>
              <a:rPr lang="pt-BR" dirty="0"/>
              <a:t>Solução alternativa que fosse</a:t>
            </a:r>
          </a:p>
          <a:p>
            <a:pPr lvl="1"/>
            <a:r>
              <a:rPr lang="pt-BR" dirty="0"/>
              <a:t>Mais econômica</a:t>
            </a:r>
          </a:p>
          <a:p>
            <a:pPr lvl="1"/>
            <a:r>
              <a:rPr lang="pt-BR" dirty="0"/>
              <a:t>Mais eficaz em termos de cobertura territorial</a:t>
            </a:r>
          </a:p>
          <a:p>
            <a:pPr lvl="1"/>
            <a:r>
              <a:rPr lang="pt-BR" dirty="0"/>
              <a:t>Assegurasse que o alerta chegasse a cada indivíduo</a:t>
            </a:r>
          </a:p>
          <a:p>
            <a:pPr lvl="1"/>
            <a:r>
              <a:rPr lang="pt-BR" dirty="0"/>
              <a:t>Independentemente das características do terreno e localização</a:t>
            </a:r>
          </a:p>
          <a:p>
            <a:pPr lvl="1"/>
            <a:endParaRPr lang="pt-BR" dirty="0"/>
          </a:p>
          <a:p>
            <a:pPr lvl="0"/>
            <a:r>
              <a:rPr lang="pt-BR" dirty="0"/>
              <a:t>Solução que inspirasse confiança e criasse relacionamento com o usuário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A5D6AD90-3E73-69D1-F8BA-07C4D509F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>
            <a:extLst>
              <a:ext uri="{FF2B5EF4-FFF2-40B4-BE49-F238E27FC236}">
                <a16:creationId xmlns:a16="http://schemas.microsoft.com/office/drawing/2014/main" id="{DF435523-E034-BF2E-A218-81456233DE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>
            <a:extLst>
              <a:ext uri="{FF2B5EF4-FFF2-40B4-BE49-F238E27FC236}">
                <a16:creationId xmlns:a16="http://schemas.microsoft.com/office/drawing/2014/main" id="{0181EE77-E211-74E1-6D31-D0DA0ED9C9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75493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b="1" dirty="0"/>
              <a:t>Relevância para a comunidade de Open </a:t>
            </a:r>
            <a:r>
              <a:rPr lang="pt-BR" b="1" dirty="0" err="1"/>
              <a:t>Innovation</a:t>
            </a:r>
            <a:r>
              <a:rPr lang="pt-BR" b="1" dirty="0"/>
              <a:t>:</a:t>
            </a:r>
          </a:p>
          <a:p>
            <a:pPr lvl="0">
              <a:spcBef>
                <a:spcPts val="600"/>
              </a:spcBef>
            </a:pPr>
            <a:r>
              <a:rPr lang="pt-BR" dirty="0"/>
              <a:t>União de esforços, viabilizada pelo P&amp;D ANEEL e coordenado pela Cemig</a:t>
            </a:r>
          </a:p>
          <a:p>
            <a:pPr lvl="0">
              <a:spcBef>
                <a:spcPts val="600"/>
              </a:spcBef>
            </a:pPr>
            <a:r>
              <a:rPr lang="pt-BR" dirty="0"/>
              <a:t>Cemig trouxe o conhecimento do problema real</a:t>
            </a:r>
          </a:p>
          <a:p>
            <a:pPr lvl="0">
              <a:spcBef>
                <a:spcPts val="600"/>
              </a:spcBef>
            </a:pPr>
            <a:r>
              <a:rPr lang="pt-BR" dirty="0"/>
              <a:t>A FITec foi responsável pelo projeto eletrônico, de firmware e de software do sistema DIN</a:t>
            </a:r>
          </a:p>
          <a:p>
            <a:pPr lvl="0">
              <a:spcBef>
                <a:spcPts val="600"/>
              </a:spcBef>
            </a:pPr>
            <a:r>
              <a:rPr lang="pt-BR" dirty="0"/>
              <a:t>O Instituto Ânima desenvolveu o design do DIN</a:t>
            </a:r>
          </a:p>
          <a:p>
            <a:pPr lvl="0">
              <a:spcBef>
                <a:spcPts val="600"/>
              </a:spcBef>
            </a:pPr>
            <a:r>
              <a:rPr lang="pt-BR" dirty="0"/>
              <a:t>A Verte desenvolveu os processos de projeto de cobertura de RF, fabricação e instalação dos gateways e operação e comercialização do Sistema DIN </a:t>
            </a:r>
          </a:p>
          <a:p>
            <a:pPr lvl="0">
              <a:spcBef>
                <a:spcPts val="600"/>
              </a:spcBef>
            </a:pPr>
            <a:r>
              <a:rPr lang="pt-BR" dirty="0"/>
              <a:t>A Pixel desenvolveu o processo produtivo e fabricou os </a:t>
            </a:r>
            <a:r>
              <a:rPr lang="pt-BR" dirty="0" err="1"/>
              <a:t>DINs</a:t>
            </a:r>
            <a:endParaRPr lang="pt-BR" dirty="0"/>
          </a:p>
          <a:p>
            <a:pPr lvl="0">
              <a:spcBef>
                <a:spcPts val="600"/>
              </a:spcBef>
            </a:pPr>
            <a:r>
              <a:rPr lang="pt-BR" dirty="0"/>
              <a:t>Uso inovador da tecnologia IoT disponível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8913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29988" y="767437"/>
            <a:ext cx="5650188" cy="4320113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Tipo de Caso:</a:t>
            </a:r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○"/>
            </a:pPr>
            <a:r>
              <a:rPr lang="pt-BR" dirty="0"/>
              <a:t>Desenvolvimento conjunto de soluções, processos ou produtos</a:t>
            </a:r>
            <a:br>
              <a:rPr lang="pt-BR" dirty="0"/>
            </a:br>
            <a:endParaRPr lang="pt-BR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Descrição sucinta do que foi implementado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DIN – Dispositivo Individual de Notificação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Display e-</a:t>
            </a:r>
            <a:r>
              <a:rPr lang="pt-BR" dirty="0" err="1"/>
              <a:t>paper</a:t>
            </a:r>
            <a:r>
              <a:rPr lang="pt-BR" dirty="0"/>
              <a:t> de alto contraste e que não apaga quando acaba a bateria. Apresenta a previsão do tempo para demonstrar confiabilidade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 err="1"/>
              <a:t>Buzzer</a:t>
            </a:r>
            <a:endParaRPr lang="pt-B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Alarme luminoso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Telecomunicação por </a:t>
            </a:r>
            <a:r>
              <a:rPr lang="pt-BR" dirty="0" err="1"/>
              <a:t>LoRaWAN</a:t>
            </a:r>
            <a:r>
              <a:rPr lang="pt-BR" dirty="0"/>
              <a:t> e NB IoT – Longo alcance, adequado para áreas remotas e vales de rio com relevo desafiador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Bateria para os momentos de emergência, em que pode faltar energia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Design harmonioso, para uso doméstico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B5EA0A0-4401-C320-ED36-ECD5CE213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166" y="963374"/>
            <a:ext cx="1967459" cy="16346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09F5347-4ED9-C413-C682-3ECBD45A6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296" y="2816531"/>
            <a:ext cx="3183200" cy="18862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5F52270A-2514-AD93-0987-4EF4D8DBD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788032CD-09E0-AACD-A75F-B5F6B330C4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256F640A-A047-E49C-94EE-4D93C3E282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9988" y="767437"/>
            <a:ext cx="5650188" cy="933347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Descrição sucinta do que foi implementado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5 gateways adicionais, melhorando a cobertura em Carmo do Cajuru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70DEDF-032A-3AFC-A171-ABA455E5E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84" y="1719072"/>
            <a:ext cx="4811841" cy="29126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E90ED5F-33AB-8BC7-EDB1-0660073704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446" t="23995" r="27673"/>
          <a:stretch/>
        </p:blipFill>
        <p:spPr>
          <a:xfrm>
            <a:off x="5206248" y="1719072"/>
            <a:ext cx="1903666" cy="292934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A1EDD5C-E4DD-A021-10EC-635B83739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0638" y="1700505"/>
            <a:ext cx="1648822" cy="293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 / Originalidad e Innovación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Elementos que tornam essa prática única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Integração com o Cemig </a:t>
            </a:r>
            <a:r>
              <a:rPr lang="pt-BR" dirty="0" err="1"/>
              <a:t>Prox</a:t>
            </a:r>
            <a:r>
              <a:rPr lang="pt-BR" dirty="0"/>
              <a:t> – Supervisório que gerencia toda a operação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Classifica as zonas de risco e emite alarmes apenas nas zonas necessárias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Notificação individual pelo DIN, que pode ser personalizada através de mensagem no display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Diferenças em relação a abordagens tradicionais de mercado ou P&amp;D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Pode ser usado complementarmente às sirenes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Está em desenvolvimento uma sirene de pequeno porte usando um DIN como canal de telecomunicação, criando uma opção de custo intermediário</a:t>
            </a:r>
            <a:br>
              <a:rPr lang="pt-BR" dirty="0"/>
            </a:br>
            <a:endParaRPr lang="pt-BR" i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 / Colaboración y Compromiso</a:t>
            </a:r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864657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Parceiros internos e externos</a:t>
            </a:r>
            <a:endParaRPr lang="pt-BR" i="1" dirty="0"/>
          </a:p>
          <a:p>
            <a:pPr lvl="1"/>
            <a:r>
              <a:rPr lang="pt-BR" dirty="0"/>
              <a:t>Cemig GT – Empreendedora proprietária de barragens</a:t>
            </a:r>
          </a:p>
          <a:p>
            <a:pPr lvl="1"/>
            <a:r>
              <a:rPr lang="pt-BR" dirty="0"/>
              <a:t>FITec – ICT e Unidade </a:t>
            </a:r>
            <a:r>
              <a:rPr lang="pt-BR" dirty="0" err="1"/>
              <a:t>Embrapii</a:t>
            </a:r>
            <a:r>
              <a:rPr lang="pt-BR" dirty="0"/>
              <a:t> com área de competência em IoT</a:t>
            </a:r>
          </a:p>
          <a:p>
            <a:pPr lvl="1"/>
            <a:r>
              <a:rPr lang="pt-BR" dirty="0"/>
              <a:t>O Instituto Ânima – Universidade </a:t>
            </a:r>
          </a:p>
          <a:p>
            <a:pPr lvl="1"/>
            <a:r>
              <a:rPr lang="pt-BR" dirty="0"/>
              <a:t>Verte – Startup na área de gestão de segurança em barragens</a:t>
            </a:r>
          </a:p>
          <a:p>
            <a:pPr lvl="1"/>
            <a:r>
              <a:rPr lang="pt-BR" dirty="0"/>
              <a:t>Pixel – CM de produtos eletrônicos</a:t>
            </a:r>
          </a:p>
          <a:p>
            <a:pPr lvl="1">
              <a:spcBef>
                <a:spcPts val="0"/>
              </a:spcBef>
              <a:buChar char="●"/>
            </a:pP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Mecanismos de </a:t>
            </a:r>
            <a:r>
              <a:rPr lang="pt-BR" dirty="0" err="1"/>
              <a:t>co-criação</a:t>
            </a:r>
            <a:r>
              <a:rPr lang="pt-BR" dirty="0"/>
              <a:t>, governança conjunta e compartilhamento de valor</a:t>
            </a:r>
          </a:p>
          <a:p>
            <a:pPr lvl="1">
              <a:spcAft>
                <a:spcPts val="600"/>
              </a:spcAft>
              <a:buChar char="●"/>
            </a:pPr>
            <a:r>
              <a:rPr lang="pt-BR" i="1" dirty="0"/>
              <a:t>O design do DIN foi pensado de modo que pudesse estar presente na residência do usuário sem alterar a estética do ambiente. O processo de desenvolvimento do DIN passou por cinco iterações de design, desde protótipos iniciais até o modelo final, em um ciclo de aperfeiçoamento técnico e validação junto aos usuários em conjunto com a Cemig, suportando no contato com os usuários, e a </a:t>
            </a:r>
            <a:r>
              <a:rPr lang="pt-BR" i="1" dirty="0" err="1"/>
              <a:t>Fitec</a:t>
            </a:r>
            <a:r>
              <a:rPr lang="pt-BR" i="1" dirty="0"/>
              <a:t>, suportando na adequação do hardware ao design. Esse processo iterativo ilustra bem o método de design centrado no usuário, característico de projetos inovadores bem-sucedidos.</a:t>
            </a:r>
            <a:endParaRPr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2858817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KPIs e métricas quantitativas 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Redução de R$ 150 mil a R$ 500 mil de custo para cada estação de sirene para R$ 30 mil a R$ 40 mil para cada estação </a:t>
            </a:r>
            <a:r>
              <a:rPr lang="pt-BR" dirty="0" err="1"/>
              <a:t>LoRaWAN</a:t>
            </a:r>
            <a:endParaRPr lang="pt-BR" dirty="0"/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Eliminação do </a:t>
            </a:r>
            <a:r>
              <a:rPr lang="pt-BR" dirty="0" err="1"/>
              <a:t>Capex</a:t>
            </a:r>
            <a:r>
              <a:rPr lang="pt-BR" dirty="0"/>
              <a:t> para o caso de NB IoT, sendo necessário apenas o </a:t>
            </a:r>
            <a:r>
              <a:rPr lang="pt-BR" dirty="0" err="1"/>
              <a:t>Opex</a:t>
            </a:r>
            <a:r>
              <a:rPr lang="pt-BR" dirty="0"/>
              <a:t> relativo ao serviço de telecomunicações, que é de baixo custo para essa tecnologia</a:t>
            </a:r>
            <a:br>
              <a:rPr lang="pt-BR" dirty="0"/>
            </a:br>
            <a:endParaRPr lang="pt-BR"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Evidências qualitativas 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Caso de negócio com </a:t>
            </a:r>
            <a:r>
              <a:rPr lang="pt-BR" dirty="0" err="1"/>
              <a:t>payback</a:t>
            </a:r>
            <a:r>
              <a:rPr lang="pt-BR" dirty="0"/>
              <a:t>, TIR e VPL atrativos para investimento no P&amp;D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Plano de negócio de comercialização sustentável, com VPL muito atrativo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Sondagens de mercado promissoras e primeiras vendas em negociação</a:t>
            </a: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517186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Fatores críticos que permitem escalar para outros mercados ou unidades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Solução aplicável a qualquer barragem no Brasil e também no mundo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A Cemig possui 42 barragens e 12 já receberam o Sistema DIN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Apenas no Brasil são cerca de 25 mil barragens e da ordem de 100 estão em estado crítico, recorde batido em 2023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Mineração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Óleo e gás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Saneamento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Açudes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Prefeituras (enchentes)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Etc.</a:t>
            </a:r>
            <a:br>
              <a:rPr lang="pt-BR" dirty="0"/>
            </a:br>
            <a:endParaRPr i="1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Recomendações para adaptação em contextos diferentes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pt-BR" dirty="0"/>
              <a:t>Elaborar pacotes comerciais modulares para atender clientes de diferentes tamanhos</a:t>
            </a: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Principais obstáculos e como foram superados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Assertividade do dimensionamento de RF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 err="1"/>
              <a:t>DevKit</a:t>
            </a:r>
            <a:r>
              <a:rPr lang="pt-BR" dirty="0"/>
              <a:t> – </a:t>
            </a:r>
            <a:r>
              <a:rPr lang="pt-BR" dirty="0" err="1"/>
              <a:t>sniffer</a:t>
            </a:r>
            <a:r>
              <a:rPr lang="pt-BR" dirty="0"/>
              <a:t> </a:t>
            </a:r>
            <a:r>
              <a:rPr lang="pt-BR" dirty="0" err="1"/>
              <a:t>LoRaWAN</a:t>
            </a:r>
            <a:r>
              <a:rPr lang="pt-BR" dirty="0"/>
              <a:t> que mede a intensidade do sinal durante o site </a:t>
            </a:r>
            <a:r>
              <a:rPr lang="pt-BR" dirty="0" err="1"/>
              <a:t>survey</a:t>
            </a:r>
            <a:endParaRPr lang="pt-BR" dirty="0"/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Gateway móvel – Poste telescópico de 14 m com gateway instalado nos pontos de interesse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Medições no site </a:t>
            </a:r>
            <a:r>
              <a:rPr lang="pt-BR" dirty="0" err="1"/>
              <a:t>survey</a:t>
            </a:r>
            <a:r>
              <a:rPr lang="pt-BR" dirty="0"/>
              <a:t> calibram a simulação de RF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Melhoria da cobertura de RF com a instalação de gateways adicionais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Melhoria na retransmissão de pacotes perdidos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pt-BR" i="1" dirty="0"/>
          </a:p>
        </p:txBody>
      </p:sp>
      <p:sp>
        <p:nvSpPr>
          <p:cNvPr id="4" name="Google Shape;133;p21">
            <a:extLst>
              <a:ext uri="{FF2B5EF4-FFF2-40B4-BE49-F238E27FC236}">
                <a16:creationId xmlns:a16="http://schemas.microsoft.com/office/drawing/2014/main" id="{3BE5EB68-9153-A6AD-9D91-F24F873D3D1B}"/>
              </a:ext>
            </a:extLst>
          </p:cNvPr>
          <p:cNvSpPr txBox="1">
            <a:spLocks/>
          </p:cNvSpPr>
          <p:nvPr/>
        </p:nvSpPr>
        <p:spPr>
          <a:xfrm>
            <a:off x="311700" y="2571750"/>
            <a:ext cx="5038450" cy="223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pt-BR" i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/>
              <a:t>Dicas para quem for replicar a iniciativa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Pacotes são perdidos por colisão ou má qualidade do sinal, assim é fundamental observar os obstáculos endereçados acima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O prazo necessário para instalação dos gateways é alto e precisa ser cuidadosamente planejado para não impactar os projetos</a:t>
            </a:r>
            <a:br>
              <a:rPr lang="pt-BR" dirty="0"/>
            </a:br>
            <a:endParaRPr lang="pt-BR" i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A3A2FA-6CF0-9F15-197D-8EFD4D763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38" y="1836402"/>
            <a:ext cx="1609712" cy="285917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5F5CB81-313D-DE57-E7FB-38982F537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604" y="2273979"/>
            <a:ext cx="1819079" cy="2421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 / Cierre y Contacto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4"/>
            <a:ext cx="8520600" cy="3297729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Síntese do valor entregue à organização e à comunidade de Open </a:t>
            </a:r>
            <a:r>
              <a:rPr lang="pt-BR" dirty="0" err="1"/>
              <a:t>Innovation</a:t>
            </a:r>
            <a:endParaRPr lang="pt-BR" dirty="0"/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pt-BR" dirty="0"/>
              <a:t>Ganhos representativos fornecidos pela inovação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Tecnologia avançada de RF e processamento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Enorme redução de custos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Integração de múltiplos parceiros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Impacto social positivo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t-BR" dirty="0"/>
              <a:t>Escalável</a:t>
            </a:r>
            <a:br>
              <a:rPr lang="pt-BR" dirty="0"/>
            </a:b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Próximos passos sugeridos (</a:t>
            </a:r>
            <a:r>
              <a:rPr lang="pt-BR" dirty="0" err="1"/>
              <a:t>calls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)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Prosseguir com o plano de negócio desenhado e executar as primeiras vendas fora da Cemig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Consolidar política e contratos de licenciamento e royalties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dirty="0"/>
              <a:t>Expandir o mercado e licenciados</a:t>
            </a:r>
            <a:br>
              <a:rPr lang="pt-BR" dirty="0"/>
            </a:br>
            <a:endParaRPr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1057</Words>
  <Application>Microsoft Office PowerPoint</Application>
  <PresentationFormat>Apresentação na tela (16:9)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Courier New</vt:lpstr>
      <vt:lpstr>Kanit</vt:lpstr>
      <vt:lpstr>Kanit Light</vt:lpstr>
      <vt:lpstr>Wingdings</vt:lpstr>
      <vt:lpstr>Simple Light</vt:lpstr>
      <vt:lpstr>Apresentação do PowerPoint</vt:lpstr>
      <vt:lpstr>Contexto &amp; Desafio</vt:lpstr>
      <vt:lpstr>Objetivo da Iniciativa</vt:lpstr>
      <vt:lpstr>Objetivo da Iniciativa</vt:lpstr>
      <vt:lpstr>Tipo de Caso &amp; Descrição da Prática</vt:lpstr>
      <vt:lpstr>Tipo de Caso &amp; Descrição da Prática</vt:lpstr>
      <vt:lpstr>Originalidade &amp; Inovação / Originalidad e Innovación</vt:lpstr>
      <vt:lpstr>Colaboração &amp; Engajamento / Colaboración y Compromiso</vt:lpstr>
      <vt:lpstr>Demonstração de Resultados</vt:lpstr>
      <vt:lpstr>Escalabilidade &amp; Replicabilidade</vt:lpstr>
      <vt:lpstr>Lições Aprendidas &amp; Recomendações Práticas</vt:lpstr>
      <vt:lpstr>Encerramento &amp; Contato / Cierre y Contacto</vt:lpstr>
      <vt:lpstr>Obrigado!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Johnny Mafra</cp:lastModifiedBy>
  <cp:revision>15</cp:revision>
  <dcterms:modified xsi:type="dcterms:W3CDTF">2025-07-25T18:11:07Z</dcterms:modified>
</cp:coreProperties>
</file>